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644" r:id="rId2"/>
    <p:sldId id="324" r:id="rId3"/>
    <p:sldId id="2546" r:id="rId4"/>
    <p:sldId id="2551" r:id="rId5"/>
    <p:sldId id="1668" r:id="rId6"/>
    <p:sldId id="1680" r:id="rId7"/>
    <p:sldId id="2562" r:id="rId8"/>
    <p:sldId id="2553" r:id="rId9"/>
    <p:sldId id="1651" r:id="rId10"/>
    <p:sldId id="2558" r:id="rId11"/>
    <p:sldId id="2554" r:id="rId12"/>
    <p:sldId id="1071" r:id="rId13"/>
    <p:sldId id="1076" r:id="rId14"/>
    <p:sldId id="2556" r:id="rId15"/>
    <p:sldId id="2561" r:id="rId16"/>
    <p:sldId id="255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15" autoAdjust="0"/>
    <p:restoredTop sz="96357" autoAdjust="0"/>
  </p:normalViewPr>
  <p:slideViewPr>
    <p:cSldViewPr snapToGrid="0">
      <p:cViewPr varScale="1">
        <p:scale>
          <a:sx n="67" d="100"/>
          <a:sy n="67" d="100"/>
        </p:scale>
        <p:origin x="69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ilze.sile\Desktop\!%20Mani_darbi\!%20Apkopojumi\!%20Termi&#326;i_MK_pl_SAMi.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100"/>
              <a:t>ERAF</a:t>
            </a:r>
            <a:r>
              <a:rPr lang="en-US" sz="1100" baseline="0"/>
              <a:t> d</a:t>
            </a:r>
            <a:r>
              <a:rPr lang="en-US" sz="1100"/>
              <a:t>oktorantūras grantu sadalījums starp</a:t>
            </a:r>
            <a:r>
              <a:rPr lang="en-US" sz="1100" baseline="0"/>
              <a:t> augstskolām</a:t>
            </a:r>
            <a:endParaRPr lang="en-US" sz="1100"/>
          </a:p>
        </c:rich>
      </c:tx>
      <c:layout>
        <c:manualLayout>
          <c:xMode val="edge"/>
          <c:yMode val="edge"/>
          <c:x val="0.17209711286089238"/>
          <c:y val="0"/>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5.9469816272965881E-2"/>
          <c:y val="0.12541666666666668"/>
          <c:w val="0.86683814523184599"/>
          <c:h val="0.5027703111296854"/>
        </c:manualLayout>
      </c:layout>
      <c:barChart>
        <c:barDir val="col"/>
        <c:grouping val="clustered"/>
        <c:varyColors val="0"/>
        <c:ser>
          <c:idx val="0"/>
          <c:order val="0"/>
          <c:tx>
            <c:strRef>
              <c:f>Charts!$D$85</c:f>
              <c:strCache>
                <c:ptCount val="1"/>
                <c:pt idx="0">
                  <c:v>milj. EUR</c:v>
                </c:pt>
              </c:strCache>
            </c:strRef>
          </c:tx>
          <c:spPr>
            <a:solidFill>
              <a:srgbClr val="7030A0"/>
            </a:solidFill>
            <a:ln>
              <a:noFill/>
            </a:ln>
            <a:effectLst/>
          </c:spPr>
          <c:invertIfNegative val="0"/>
          <c:dLbls>
            <c:dLbl>
              <c:idx val="0"/>
              <c:layout>
                <c:manualLayout>
                  <c:x val="8.2098997971599306E-4"/>
                  <c:y val="0.64917175612397049"/>
                </c:manualLayout>
              </c:layout>
              <c:showLegendKey val="0"/>
              <c:showVal val="1"/>
              <c:showCatName val="1"/>
              <c:showSerName val="0"/>
              <c:showPercent val="0"/>
              <c:showBubbleSize val="0"/>
              <c:extLst>
                <c:ext xmlns:c15="http://schemas.microsoft.com/office/drawing/2012/chart" uri="{CE6537A1-D6FC-4f65-9D91-7224C49458BB}">
                  <c15:layout>
                    <c:manualLayout>
                      <c:w val="0.1243800204457859"/>
                      <c:h val="6.4745495474103118E-2"/>
                    </c:manualLayout>
                  </c15:layout>
                </c:ext>
                <c:ext xmlns:c16="http://schemas.microsoft.com/office/drawing/2014/chart" uri="{C3380CC4-5D6E-409C-BE32-E72D297353CC}">
                  <c16:uniqueId val="{00000000-8645-4796-899E-7C305D3D8C53}"/>
                </c:ext>
              </c:extLst>
            </c:dLbl>
            <c:dLbl>
              <c:idx val="1"/>
              <c:layout>
                <c:manualLayout>
                  <c:x val="-1.1356886817090336E-3"/>
                  <c:y val="0.6338867623452979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645-4796-899E-7C305D3D8C53}"/>
                </c:ext>
              </c:extLst>
            </c:dLbl>
            <c:dLbl>
              <c:idx val="2"/>
              <c:layout>
                <c:manualLayout>
                  <c:x val="8.2104901276616369E-4"/>
                  <c:y val="0.4985364943581096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645-4796-899E-7C305D3D8C53}"/>
                </c:ext>
              </c:extLst>
            </c:dLbl>
            <c:dLbl>
              <c:idx val="3"/>
              <c:layout>
                <c:manualLayout>
                  <c:x val="2.7778945179286118E-3"/>
                  <c:y val="0.3533049799268937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645-4796-899E-7C305D3D8C53}"/>
                </c:ext>
              </c:extLst>
            </c:dLbl>
            <c:dLbl>
              <c:idx val="4"/>
              <c:layout>
                <c:manualLayout>
                  <c:x val="1.6419176544836607E-3"/>
                  <c:y val="0.2615684662212118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645-4796-899E-7C305D3D8C53}"/>
                </c:ext>
              </c:extLst>
            </c:dLbl>
            <c:dLbl>
              <c:idx val="5"/>
              <c:layout>
                <c:manualLayout>
                  <c:x val="4.8718220199484404E-4"/>
                  <c:y val="0.4165787964428106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645-4796-899E-7C305D3D8C53}"/>
                </c:ext>
              </c:extLst>
            </c:dLbl>
            <c:dLbl>
              <c:idx val="6"/>
              <c:layout>
                <c:manualLayout>
                  <c:x val="1.6419799594319861E-3"/>
                  <c:y val="0.2749133288375141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645-4796-899E-7C305D3D8C53}"/>
                </c:ext>
              </c:extLst>
            </c:dLbl>
            <c:spPr>
              <a:noFill/>
              <a:ln>
                <a:noFill/>
              </a:ln>
              <a:effectLst/>
            </c:spPr>
            <c:txPr>
              <a:bodyPr rot="-5400000" spcFirstLastPara="1" vertOverflow="ellipsis" wrap="square" anchor="ctr" anchorCtr="1"/>
              <a:lstStyle/>
              <a:p>
                <a:pPr>
                  <a:defRPr sz="900" b="0" i="0" u="none" strike="noStrike" kern="1200" baseline="0">
                    <a:solidFill>
                      <a:srgbClr val="7030A0"/>
                    </a:solidFill>
                    <a:latin typeface="+mn-lt"/>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howLeaderLines val="0"/>
              </c:ext>
            </c:extLst>
          </c:dLbls>
          <c:cat>
            <c:strRef>
              <c:f>Charts!$C$86:$C$92</c:f>
              <c:strCache>
                <c:ptCount val="7"/>
                <c:pt idx="0">
                  <c:v>LU, BA</c:v>
                </c:pt>
                <c:pt idx="1">
                  <c:v>RTU, LiepU, RTA</c:v>
                </c:pt>
                <c:pt idx="2">
                  <c:v>RSU, LSPA</c:v>
                </c:pt>
                <c:pt idx="3">
                  <c:v>LBTU</c:v>
                </c:pt>
                <c:pt idx="4">
                  <c:v>DU</c:v>
                </c:pt>
                <c:pt idx="5">
                  <c:v>LKA, LMA, JVLMA</c:v>
                </c:pt>
                <c:pt idx="6">
                  <c:v>VeA, ViA</c:v>
                </c:pt>
              </c:strCache>
            </c:strRef>
          </c:cat>
          <c:val>
            <c:numRef>
              <c:f>Charts!$D$86:$D$92</c:f>
              <c:numCache>
                <c:formatCode>General</c:formatCode>
                <c:ptCount val="7"/>
                <c:pt idx="0">
                  <c:v>6.6</c:v>
                </c:pt>
                <c:pt idx="1">
                  <c:v>6.38</c:v>
                </c:pt>
                <c:pt idx="2">
                  <c:v>2.83</c:v>
                </c:pt>
                <c:pt idx="3">
                  <c:v>1.67</c:v>
                </c:pt>
                <c:pt idx="4">
                  <c:v>0.87</c:v>
                </c:pt>
                <c:pt idx="5">
                  <c:v>0.44</c:v>
                </c:pt>
                <c:pt idx="6">
                  <c:v>0.36</c:v>
                </c:pt>
              </c:numCache>
            </c:numRef>
          </c:val>
          <c:extLst>
            <c:ext xmlns:c16="http://schemas.microsoft.com/office/drawing/2014/chart" uri="{C3380CC4-5D6E-409C-BE32-E72D297353CC}">
              <c16:uniqueId val="{00000007-8645-4796-899E-7C305D3D8C53}"/>
            </c:ext>
          </c:extLst>
        </c:ser>
        <c:dLbls>
          <c:showLegendKey val="0"/>
          <c:showVal val="0"/>
          <c:showCatName val="0"/>
          <c:showSerName val="0"/>
          <c:showPercent val="0"/>
          <c:showBubbleSize val="0"/>
        </c:dLbls>
        <c:gapWidth val="150"/>
        <c:axId val="186716143"/>
        <c:axId val="2113539407"/>
      </c:barChart>
      <c:lineChart>
        <c:grouping val="standard"/>
        <c:varyColors val="0"/>
        <c:ser>
          <c:idx val="1"/>
          <c:order val="1"/>
          <c:tx>
            <c:strRef>
              <c:f>Charts!$E$85</c:f>
              <c:strCache>
                <c:ptCount val="1"/>
                <c:pt idx="0">
                  <c:v>ERAF grantu saņēmušie doktorantūras studenti</c:v>
                </c:pt>
              </c:strCache>
            </c:strRef>
          </c:tx>
          <c:spPr>
            <a:ln w="28575" cap="sq">
              <a:solidFill>
                <a:schemeClr val="accent2"/>
              </a:solidFill>
              <a:bevel/>
              <a:headEnd type="diamond"/>
            </a:ln>
            <a:effectLst/>
          </c:spPr>
          <c:marker>
            <c:symbol val="none"/>
          </c:marker>
          <c:dLbls>
            <c:spPr>
              <a:noFill/>
              <a:ln>
                <a:noFill/>
              </a:ln>
              <a:effectLst/>
            </c:spPr>
            <c:txPr>
              <a:bodyPr rot="0" spcFirstLastPara="1" vertOverflow="ellipsis" vert="horz" wrap="square" anchor="ctr" anchorCtr="1"/>
              <a:lstStyle/>
              <a:p>
                <a:pPr>
                  <a:defRPr sz="900" b="1" i="0" u="none" strike="noStrike" kern="1200" baseline="0">
                    <a:solidFill>
                      <a:schemeClr val="accent2"/>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Charts!$C$86:$C$92</c:f>
              <c:strCache>
                <c:ptCount val="7"/>
                <c:pt idx="0">
                  <c:v>LU, BA</c:v>
                </c:pt>
                <c:pt idx="1">
                  <c:v>RTU, LiepU, RTA</c:v>
                </c:pt>
                <c:pt idx="2">
                  <c:v>RSU, LSPA</c:v>
                </c:pt>
                <c:pt idx="3">
                  <c:v>LBTU</c:v>
                </c:pt>
                <c:pt idx="4">
                  <c:v>DU</c:v>
                </c:pt>
                <c:pt idx="5">
                  <c:v>LKA, LMA, JVLMA</c:v>
                </c:pt>
                <c:pt idx="6">
                  <c:v>VeA, ViA</c:v>
                </c:pt>
              </c:strCache>
            </c:strRef>
          </c:cat>
          <c:val>
            <c:numRef>
              <c:f>Charts!$E$86:$E$92</c:f>
              <c:numCache>
                <c:formatCode>General</c:formatCode>
                <c:ptCount val="7"/>
                <c:pt idx="0">
                  <c:v>91</c:v>
                </c:pt>
                <c:pt idx="1">
                  <c:v>88</c:v>
                </c:pt>
                <c:pt idx="2">
                  <c:v>39</c:v>
                </c:pt>
                <c:pt idx="3">
                  <c:v>23</c:v>
                </c:pt>
                <c:pt idx="4">
                  <c:v>12</c:v>
                </c:pt>
                <c:pt idx="5">
                  <c:v>6</c:v>
                </c:pt>
                <c:pt idx="6">
                  <c:v>5</c:v>
                </c:pt>
              </c:numCache>
            </c:numRef>
          </c:val>
          <c:smooth val="0"/>
          <c:extLst>
            <c:ext xmlns:c16="http://schemas.microsoft.com/office/drawing/2014/chart" uri="{C3380CC4-5D6E-409C-BE32-E72D297353CC}">
              <c16:uniqueId val="{00000008-8645-4796-899E-7C305D3D8C53}"/>
            </c:ext>
          </c:extLst>
        </c:ser>
        <c:dLbls>
          <c:showLegendKey val="0"/>
          <c:showVal val="0"/>
          <c:showCatName val="0"/>
          <c:showSerName val="0"/>
          <c:showPercent val="0"/>
          <c:showBubbleSize val="0"/>
        </c:dLbls>
        <c:marker val="1"/>
        <c:smooth val="0"/>
        <c:axId val="326611071"/>
        <c:axId val="324173935"/>
      </c:lineChart>
      <c:catAx>
        <c:axId val="186716143"/>
        <c:scaling>
          <c:orientation val="minMax"/>
        </c:scaling>
        <c:delete val="1"/>
        <c:axPos val="b"/>
        <c:numFmt formatCode="General" sourceLinked="1"/>
        <c:majorTickMark val="none"/>
        <c:minorTickMark val="none"/>
        <c:tickLblPos val="nextTo"/>
        <c:crossAx val="2113539407"/>
        <c:crosses val="autoZero"/>
        <c:auto val="1"/>
        <c:lblAlgn val="ctr"/>
        <c:lblOffset val="100"/>
        <c:noMultiLvlLbl val="0"/>
      </c:catAx>
      <c:valAx>
        <c:axId val="2113539407"/>
        <c:scaling>
          <c:orientation val="minMax"/>
        </c:scaling>
        <c:delete val="0"/>
        <c:axPos val="l"/>
        <c:majorGridlines>
          <c:spPr>
            <a:ln w="9525" cap="sq" cmpd="sng" algn="ctr">
              <a:solidFill>
                <a:schemeClr val="tx1">
                  <a:lumMod val="15000"/>
                  <a:lumOff val="85000"/>
                </a:schemeClr>
              </a:solidFill>
              <a:miter lim="800000"/>
            </a:ln>
            <a:effectLst/>
          </c:spPr>
        </c:majorGridlines>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lv-LV"/>
          </a:p>
        </c:txPr>
        <c:crossAx val="186716143"/>
        <c:crosses val="autoZero"/>
        <c:crossBetween val="between"/>
      </c:valAx>
      <c:valAx>
        <c:axId val="324173935"/>
        <c:scaling>
          <c:orientation val="minMax"/>
        </c:scaling>
        <c:delete val="0"/>
        <c:axPos val="r"/>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lv-LV"/>
          </a:p>
        </c:txPr>
        <c:crossAx val="326611071"/>
        <c:crosses val="max"/>
        <c:crossBetween val="between"/>
      </c:valAx>
      <c:catAx>
        <c:axId val="326611071"/>
        <c:scaling>
          <c:orientation val="minMax"/>
        </c:scaling>
        <c:delete val="1"/>
        <c:axPos val="b"/>
        <c:numFmt formatCode="General" sourceLinked="1"/>
        <c:majorTickMark val="out"/>
        <c:minorTickMark val="none"/>
        <c:tickLblPos val="nextTo"/>
        <c:crossAx val="324173935"/>
        <c:crosses val="autoZero"/>
        <c:auto val="1"/>
        <c:lblAlgn val="ctr"/>
        <c:lblOffset val="100"/>
        <c:noMultiLvlLbl val="0"/>
      </c:catAx>
      <c:spPr>
        <a:noFill/>
        <a:ln>
          <a:noFill/>
        </a:ln>
        <a:effectLst/>
      </c:spPr>
    </c:plotArea>
    <c:legend>
      <c:legendPos val="b"/>
      <c:layout>
        <c:manualLayout>
          <c:xMode val="edge"/>
          <c:yMode val="edge"/>
          <c:x val="0.60577504859148268"/>
          <c:y val="0.12451709519422255"/>
          <c:w val="0.39229253959926569"/>
          <c:h val="0.2727724323964932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b="1" i="0" baseline="0"/>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3677F6-1992-4D7B-BD5D-173CC3D20946}" type="doc">
      <dgm:prSet loTypeId="urn:microsoft.com/office/officeart/2008/layout/AlternatingHexagons" loCatId="list" qsTypeId="urn:microsoft.com/office/officeart/2005/8/quickstyle/3d2" qsCatId="3D" csTypeId="urn:microsoft.com/office/officeart/2005/8/colors/accent1_2" csCatId="accent1" phldr="1"/>
      <dgm:spPr/>
      <dgm:t>
        <a:bodyPr/>
        <a:lstStyle/>
        <a:p>
          <a:endParaRPr lang="en-US"/>
        </a:p>
      </dgm:t>
    </dgm:pt>
    <dgm:pt modelId="{4329DE5E-8784-49BE-82A4-F056C2DE4533}">
      <dgm:prSet phldrT="[Teksts]"/>
      <dgm:spPr/>
      <dgm:t>
        <a:bodyPr/>
        <a:lstStyle/>
        <a:p>
          <a:r>
            <a:rPr lang="en-US" dirty="0"/>
            <a:t> </a:t>
          </a:r>
        </a:p>
      </dgm:t>
    </dgm:pt>
    <dgm:pt modelId="{79DD6313-D5BB-4E0C-831C-9FA2782AA4D0}" type="parTrans" cxnId="{904ADE18-1299-4D85-BEDD-89CB30FCAA49}">
      <dgm:prSet/>
      <dgm:spPr/>
      <dgm:t>
        <a:bodyPr/>
        <a:lstStyle/>
        <a:p>
          <a:endParaRPr lang="en-US"/>
        </a:p>
      </dgm:t>
    </dgm:pt>
    <dgm:pt modelId="{C231D42B-FCD0-4286-9079-8AA4E008579A}" type="sibTrans" cxnId="{904ADE18-1299-4D85-BEDD-89CB30FCAA49}">
      <dgm:prSet/>
      <dgm:spPr/>
      <dgm:t>
        <a:bodyPr/>
        <a:lstStyle/>
        <a:p>
          <a:endParaRPr lang="en-US"/>
        </a:p>
      </dgm:t>
    </dgm:pt>
    <dgm:pt modelId="{6D95D3AB-042B-4A9C-938B-F5F01252F975}">
      <dgm:prSet phldrT="[Teksts]"/>
      <dgm:spPr/>
      <dgm:t>
        <a:bodyPr/>
        <a:lstStyle/>
        <a:p>
          <a:endParaRPr lang="en-US" dirty="0"/>
        </a:p>
      </dgm:t>
    </dgm:pt>
    <dgm:pt modelId="{A278D82B-E9D4-4025-BA88-E1665343BF98}" type="parTrans" cxnId="{EA87F467-6E5F-4D41-B45C-7146C4677993}">
      <dgm:prSet/>
      <dgm:spPr/>
      <dgm:t>
        <a:bodyPr/>
        <a:lstStyle/>
        <a:p>
          <a:endParaRPr lang="en-US"/>
        </a:p>
      </dgm:t>
    </dgm:pt>
    <dgm:pt modelId="{903312A0-69D9-46F0-9053-F6460E407657}" type="sibTrans" cxnId="{EA87F467-6E5F-4D41-B45C-7146C4677993}">
      <dgm:prSet/>
      <dgm:spPr/>
      <dgm:t>
        <a:bodyPr/>
        <a:lstStyle/>
        <a:p>
          <a:endParaRPr lang="en-US"/>
        </a:p>
      </dgm:t>
    </dgm:pt>
    <dgm:pt modelId="{55FCFC81-C503-46E4-8D42-C55066F1586A}">
      <dgm:prSet phldrT="[Teksts]"/>
      <dgm:spPr/>
      <dgm:t>
        <a:bodyPr/>
        <a:lstStyle/>
        <a:p>
          <a:endParaRPr lang="en-US" dirty="0"/>
        </a:p>
      </dgm:t>
    </dgm:pt>
    <dgm:pt modelId="{0A0396D0-74BE-441D-9072-562E76F9F5FF}" type="parTrans" cxnId="{B65EB118-47DF-4C51-9177-1BE0E4959563}">
      <dgm:prSet/>
      <dgm:spPr/>
      <dgm:t>
        <a:bodyPr/>
        <a:lstStyle/>
        <a:p>
          <a:endParaRPr lang="en-US"/>
        </a:p>
      </dgm:t>
    </dgm:pt>
    <dgm:pt modelId="{C1653BF0-0816-4D6B-BAB9-9F2F939C0E89}" type="sibTrans" cxnId="{B65EB118-47DF-4C51-9177-1BE0E4959563}">
      <dgm:prSet/>
      <dgm:spPr/>
      <dgm:t>
        <a:bodyPr/>
        <a:lstStyle/>
        <a:p>
          <a:endParaRPr lang="en-US"/>
        </a:p>
      </dgm:t>
    </dgm:pt>
    <dgm:pt modelId="{4D4BB8EE-7802-4C3C-8C48-FA732150ABFD}" type="pres">
      <dgm:prSet presAssocID="{B93677F6-1992-4D7B-BD5D-173CC3D20946}" presName="Name0" presStyleCnt="0">
        <dgm:presLayoutVars>
          <dgm:chMax/>
          <dgm:chPref/>
          <dgm:dir/>
          <dgm:animLvl val="lvl"/>
        </dgm:presLayoutVars>
      </dgm:prSet>
      <dgm:spPr/>
    </dgm:pt>
    <dgm:pt modelId="{444E8790-477C-4AF8-B72C-874229582835}" type="pres">
      <dgm:prSet presAssocID="{4329DE5E-8784-49BE-82A4-F056C2DE4533}" presName="composite" presStyleCnt="0"/>
      <dgm:spPr/>
    </dgm:pt>
    <dgm:pt modelId="{B6D8FA10-7CA0-4F31-9087-82A6AD246CA8}" type="pres">
      <dgm:prSet presAssocID="{4329DE5E-8784-49BE-82A4-F056C2DE4533}" presName="Parent1" presStyleLbl="node1" presStyleIdx="0" presStyleCnt="6">
        <dgm:presLayoutVars>
          <dgm:chMax val="1"/>
          <dgm:chPref val="1"/>
          <dgm:bulletEnabled val="1"/>
        </dgm:presLayoutVars>
      </dgm:prSet>
      <dgm:spPr/>
    </dgm:pt>
    <dgm:pt modelId="{EC38B969-8233-4A57-BA8E-8EA8FF8CB015}" type="pres">
      <dgm:prSet presAssocID="{4329DE5E-8784-49BE-82A4-F056C2DE4533}" presName="Childtext1" presStyleLbl="revTx" presStyleIdx="0" presStyleCnt="3">
        <dgm:presLayoutVars>
          <dgm:chMax val="0"/>
          <dgm:chPref val="0"/>
          <dgm:bulletEnabled val="1"/>
        </dgm:presLayoutVars>
      </dgm:prSet>
      <dgm:spPr/>
    </dgm:pt>
    <dgm:pt modelId="{B2BD352F-7D53-4C90-9377-3D29284D5888}" type="pres">
      <dgm:prSet presAssocID="{4329DE5E-8784-49BE-82A4-F056C2DE4533}" presName="BalanceSpacing" presStyleCnt="0"/>
      <dgm:spPr/>
    </dgm:pt>
    <dgm:pt modelId="{2D951F3E-FFF3-4E59-8FDC-5093878B0383}" type="pres">
      <dgm:prSet presAssocID="{4329DE5E-8784-49BE-82A4-F056C2DE4533}" presName="BalanceSpacing1" presStyleCnt="0"/>
      <dgm:spPr/>
    </dgm:pt>
    <dgm:pt modelId="{E6368548-6ACC-455C-A5CE-14C33CC82CA2}" type="pres">
      <dgm:prSet presAssocID="{C231D42B-FCD0-4286-9079-8AA4E008579A}" presName="Accent1Text" presStyleLbl="node1" presStyleIdx="1" presStyleCnt="6"/>
      <dgm:spPr/>
    </dgm:pt>
    <dgm:pt modelId="{262C7D42-6022-45BF-B6E8-72795AF68E59}" type="pres">
      <dgm:prSet presAssocID="{C231D42B-FCD0-4286-9079-8AA4E008579A}" presName="spaceBetweenRectangles" presStyleCnt="0"/>
      <dgm:spPr/>
    </dgm:pt>
    <dgm:pt modelId="{CE63D046-720D-4698-8C4C-B77A944357CC}" type="pres">
      <dgm:prSet presAssocID="{6D95D3AB-042B-4A9C-938B-F5F01252F975}" presName="composite" presStyleCnt="0"/>
      <dgm:spPr/>
    </dgm:pt>
    <dgm:pt modelId="{44410361-7185-48B4-9AE0-B10E8C022529}" type="pres">
      <dgm:prSet presAssocID="{6D95D3AB-042B-4A9C-938B-F5F01252F975}" presName="Parent1" presStyleLbl="node1" presStyleIdx="2" presStyleCnt="6">
        <dgm:presLayoutVars>
          <dgm:chMax val="1"/>
          <dgm:chPref val="1"/>
          <dgm:bulletEnabled val="1"/>
        </dgm:presLayoutVars>
      </dgm:prSet>
      <dgm:spPr/>
    </dgm:pt>
    <dgm:pt modelId="{548F6C4F-2C68-450F-8813-63A9D3351941}" type="pres">
      <dgm:prSet presAssocID="{6D95D3AB-042B-4A9C-938B-F5F01252F975}" presName="Childtext1" presStyleLbl="revTx" presStyleIdx="1" presStyleCnt="3">
        <dgm:presLayoutVars>
          <dgm:chMax val="0"/>
          <dgm:chPref val="0"/>
          <dgm:bulletEnabled val="1"/>
        </dgm:presLayoutVars>
      </dgm:prSet>
      <dgm:spPr/>
    </dgm:pt>
    <dgm:pt modelId="{77D2CB87-3807-4559-AE94-3D28F6F6E9CD}" type="pres">
      <dgm:prSet presAssocID="{6D95D3AB-042B-4A9C-938B-F5F01252F975}" presName="BalanceSpacing" presStyleCnt="0"/>
      <dgm:spPr/>
    </dgm:pt>
    <dgm:pt modelId="{4CF63850-9923-4969-9798-B5784D84C281}" type="pres">
      <dgm:prSet presAssocID="{6D95D3AB-042B-4A9C-938B-F5F01252F975}" presName="BalanceSpacing1" presStyleCnt="0"/>
      <dgm:spPr/>
    </dgm:pt>
    <dgm:pt modelId="{B4F431C8-380E-40C8-9D0C-D5E608DA0556}" type="pres">
      <dgm:prSet presAssocID="{903312A0-69D9-46F0-9053-F6460E407657}" presName="Accent1Text" presStyleLbl="node1" presStyleIdx="3" presStyleCnt="6"/>
      <dgm:spPr/>
    </dgm:pt>
    <dgm:pt modelId="{010F79F5-4D7E-4EDB-9A9C-52B58B801812}" type="pres">
      <dgm:prSet presAssocID="{903312A0-69D9-46F0-9053-F6460E407657}" presName="spaceBetweenRectangles" presStyleCnt="0"/>
      <dgm:spPr/>
    </dgm:pt>
    <dgm:pt modelId="{515B9077-CCB7-4E2C-8F32-7FCD3193ED43}" type="pres">
      <dgm:prSet presAssocID="{55FCFC81-C503-46E4-8D42-C55066F1586A}" presName="composite" presStyleCnt="0"/>
      <dgm:spPr/>
    </dgm:pt>
    <dgm:pt modelId="{A51DDD4E-B723-465E-82A2-C4823D93E4A9}" type="pres">
      <dgm:prSet presAssocID="{55FCFC81-C503-46E4-8D42-C55066F1586A}" presName="Parent1" presStyleLbl="node1" presStyleIdx="4" presStyleCnt="6">
        <dgm:presLayoutVars>
          <dgm:chMax val="1"/>
          <dgm:chPref val="1"/>
          <dgm:bulletEnabled val="1"/>
        </dgm:presLayoutVars>
      </dgm:prSet>
      <dgm:spPr/>
    </dgm:pt>
    <dgm:pt modelId="{7C34FEBF-6438-4251-B5C4-D595B506B9AA}" type="pres">
      <dgm:prSet presAssocID="{55FCFC81-C503-46E4-8D42-C55066F1586A}" presName="Childtext1" presStyleLbl="revTx" presStyleIdx="2" presStyleCnt="3">
        <dgm:presLayoutVars>
          <dgm:chMax val="0"/>
          <dgm:chPref val="0"/>
          <dgm:bulletEnabled val="1"/>
        </dgm:presLayoutVars>
      </dgm:prSet>
      <dgm:spPr/>
    </dgm:pt>
    <dgm:pt modelId="{E1BD5B03-8007-4614-A996-27A18F5C7D61}" type="pres">
      <dgm:prSet presAssocID="{55FCFC81-C503-46E4-8D42-C55066F1586A}" presName="BalanceSpacing" presStyleCnt="0"/>
      <dgm:spPr/>
    </dgm:pt>
    <dgm:pt modelId="{A9B64757-B37F-4D17-BB60-77FD9249DF50}" type="pres">
      <dgm:prSet presAssocID="{55FCFC81-C503-46E4-8D42-C55066F1586A}" presName="BalanceSpacing1" presStyleCnt="0"/>
      <dgm:spPr/>
    </dgm:pt>
    <dgm:pt modelId="{071D81A3-77E0-4DB1-9C2D-00044841CBFE}" type="pres">
      <dgm:prSet presAssocID="{C1653BF0-0816-4D6B-BAB9-9F2F939C0E89}" presName="Accent1Text" presStyleLbl="node1" presStyleIdx="5" presStyleCnt="6"/>
      <dgm:spPr/>
    </dgm:pt>
  </dgm:ptLst>
  <dgm:cxnLst>
    <dgm:cxn modelId="{B65EB118-47DF-4C51-9177-1BE0E4959563}" srcId="{B93677F6-1992-4D7B-BD5D-173CC3D20946}" destId="{55FCFC81-C503-46E4-8D42-C55066F1586A}" srcOrd="2" destOrd="0" parTransId="{0A0396D0-74BE-441D-9072-562E76F9F5FF}" sibTransId="{C1653BF0-0816-4D6B-BAB9-9F2F939C0E89}"/>
    <dgm:cxn modelId="{904ADE18-1299-4D85-BEDD-89CB30FCAA49}" srcId="{B93677F6-1992-4D7B-BD5D-173CC3D20946}" destId="{4329DE5E-8784-49BE-82A4-F056C2DE4533}" srcOrd="0" destOrd="0" parTransId="{79DD6313-D5BB-4E0C-831C-9FA2782AA4D0}" sibTransId="{C231D42B-FCD0-4286-9079-8AA4E008579A}"/>
    <dgm:cxn modelId="{E2F15F26-5311-4BB4-B885-B8745D2A0CF3}" type="presOf" srcId="{C231D42B-FCD0-4286-9079-8AA4E008579A}" destId="{E6368548-6ACC-455C-A5CE-14C33CC82CA2}" srcOrd="0" destOrd="0" presId="urn:microsoft.com/office/officeart/2008/layout/AlternatingHexagons"/>
    <dgm:cxn modelId="{EA87F467-6E5F-4D41-B45C-7146C4677993}" srcId="{B93677F6-1992-4D7B-BD5D-173CC3D20946}" destId="{6D95D3AB-042B-4A9C-938B-F5F01252F975}" srcOrd="1" destOrd="0" parTransId="{A278D82B-E9D4-4025-BA88-E1665343BF98}" sibTransId="{903312A0-69D9-46F0-9053-F6460E407657}"/>
    <dgm:cxn modelId="{4C328D52-75D3-484A-AF52-944153061622}" type="presOf" srcId="{903312A0-69D9-46F0-9053-F6460E407657}" destId="{B4F431C8-380E-40C8-9D0C-D5E608DA0556}" srcOrd="0" destOrd="0" presId="urn:microsoft.com/office/officeart/2008/layout/AlternatingHexagons"/>
    <dgm:cxn modelId="{6979CF79-11BF-44B5-A638-90DC24964DCB}" type="presOf" srcId="{4329DE5E-8784-49BE-82A4-F056C2DE4533}" destId="{B6D8FA10-7CA0-4F31-9087-82A6AD246CA8}" srcOrd="0" destOrd="0" presId="urn:microsoft.com/office/officeart/2008/layout/AlternatingHexagons"/>
    <dgm:cxn modelId="{0325E188-B293-455C-89DF-70A612044567}" type="presOf" srcId="{B93677F6-1992-4D7B-BD5D-173CC3D20946}" destId="{4D4BB8EE-7802-4C3C-8C48-FA732150ABFD}" srcOrd="0" destOrd="0" presId="urn:microsoft.com/office/officeart/2008/layout/AlternatingHexagons"/>
    <dgm:cxn modelId="{71423F8E-6F39-4303-82A8-EF23D97A5B39}" type="presOf" srcId="{6D95D3AB-042B-4A9C-938B-F5F01252F975}" destId="{44410361-7185-48B4-9AE0-B10E8C022529}" srcOrd="0" destOrd="0" presId="urn:microsoft.com/office/officeart/2008/layout/AlternatingHexagons"/>
    <dgm:cxn modelId="{F3255B8F-1496-4D7C-A98C-EA8F211AA5C4}" type="presOf" srcId="{C1653BF0-0816-4D6B-BAB9-9F2F939C0E89}" destId="{071D81A3-77E0-4DB1-9C2D-00044841CBFE}" srcOrd="0" destOrd="0" presId="urn:microsoft.com/office/officeart/2008/layout/AlternatingHexagons"/>
    <dgm:cxn modelId="{3014C8B7-BA50-4B24-B291-439C9F86CEC7}" type="presOf" srcId="{55FCFC81-C503-46E4-8D42-C55066F1586A}" destId="{A51DDD4E-B723-465E-82A2-C4823D93E4A9}" srcOrd="0" destOrd="0" presId="urn:microsoft.com/office/officeart/2008/layout/AlternatingHexagons"/>
    <dgm:cxn modelId="{21D17C67-2F60-44A9-954A-A0AC50F83421}" type="presParOf" srcId="{4D4BB8EE-7802-4C3C-8C48-FA732150ABFD}" destId="{444E8790-477C-4AF8-B72C-874229582835}" srcOrd="0" destOrd="0" presId="urn:microsoft.com/office/officeart/2008/layout/AlternatingHexagons"/>
    <dgm:cxn modelId="{DB3CDAFC-E800-4EF5-994F-75A243ED4FF6}" type="presParOf" srcId="{444E8790-477C-4AF8-B72C-874229582835}" destId="{B6D8FA10-7CA0-4F31-9087-82A6AD246CA8}" srcOrd="0" destOrd="0" presId="urn:microsoft.com/office/officeart/2008/layout/AlternatingHexagons"/>
    <dgm:cxn modelId="{39EB17F7-A309-4FEE-89AB-E21792FACF89}" type="presParOf" srcId="{444E8790-477C-4AF8-B72C-874229582835}" destId="{EC38B969-8233-4A57-BA8E-8EA8FF8CB015}" srcOrd="1" destOrd="0" presId="urn:microsoft.com/office/officeart/2008/layout/AlternatingHexagons"/>
    <dgm:cxn modelId="{972B111C-E008-4F16-8E10-A0F891ED29A7}" type="presParOf" srcId="{444E8790-477C-4AF8-B72C-874229582835}" destId="{B2BD352F-7D53-4C90-9377-3D29284D5888}" srcOrd="2" destOrd="0" presId="urn:microsoft.com/office/officeart/2008/layout/AlternatingHexagons"/>
    <dgm:cxn modelId="{533A2EC4-CC8A-4E85-AC2F-4EBBCE4762F0}" type="presParOf" srcId="{444E8790-477C-4AF8-B72C-874229582835}" destId="{2D951F3E-FFF3-4E59-8FDC-5093878B0383}" srcOrd="3" destOrd="0" presId="urn:microsoft.com/office/officeart/2008/layout/AlternatingHexagons"/>
    <dgm:cxn modelId="{4BE83045-9AA4-4B08-A291-569A375255D7}" type="presParOf" srcId="{444E8790-477C-4AF8-B72C-874229582835}" destId="{E6368548-6ACC-455C-A5CE-14C33CC82CA2}" srcOrd="4" destOrd="0" presId="urn:microsoft.com/office/officeart/2008/layout/AlternatingHexagons"/>
    <dgm:cxn modelId="{D62DC2D7-9123-4A4E-86D2-C82065B165DB}" type="presParOf" srcId="{4D4BB8EE-7802-4C3C-8C48-FA732150ABFD}" destId="{262C7D42-6022-45BF-B6E8-72795AF68E59}" srcOrd="1" destOrd="0" presId="urn:microsoft.com/office/officeart/2008/layout/AlternatingHexagons"/>
    <dgm:cxn modelId="{FA6573BD-2489-45F2-85DA-22E04057A122}" type="presParOf" srcId="{4D4BB8EE-7802-4C3C-8C48-FA732150ABFD}" destId="{CE63D046-720D-4698-8C4C-B77A944357CC}" srcOrd="2" destOrd="0" presId="urn:microsoft.com/office/officeart/2008/layout/AlternatingHexagons"/>
    <dgm:cxn modelId="{EB11ACBF-A8CC-4353-B323-E2C048CF6E80}" type="presParOf" srcId="{CE63D046-720D-4698-8C4C-B77A944357CC}" destId="{44410361-7185-48B4-9AE0-B10E8C022529}" srcOrd="0" destOrd="0" presId="urn:microsoft.com/office/officeart/2008/layout/AlternatingHexagons"/>
    <dgm:cxn modelId="{3EA0775E-4F7B-4FEB-A802-0C77A5728480}" type="presParOf" srcId="{CE63D046-720D-4698-8C4C-B77A944357CC}" destId="{548F6C4F-2C68-450F-8813-63A9D3351941}" srcOrd="1" destOrd="0" presId="urn:microsoft.com/office/officeart/2008/layout/AlternatingHexagons"/>
    <dgm:cxn modelId="{4CC0D10B-1081-4916-89E3-5CE44EDA3F6D}" type="presParOf" srcId="{CE63D046-720D-4698-8C4C-B77A944357CC}" destId="{77D2CB87-3807-4559-AE94-3D28F6F6E9CD}" srcOrd="2" destOrd="0" presId="urn:microsoft.com/office/officeart/2008/layout/AlternatingHexagons"/>
    <dgm:cxn modelId="{AA77ED2E-2079-48CE-9063-32CB0161D7D4}" type="presParOf" srcId="{CE63D046-720D-4698-8C4C-B77A944357CC}" destId="{4CF63850-9923-4969-9798-B5784D84C281}" srcOrd="3" destOrd="0" presId="urn:microsoft.com/office/officeart/2008/layout/AlternatingHexagons"/>
    <dgm:cxn modelId="{4629A120-57D7-4631-A6EE-9452B635743A}" type="presParOf" srcId="{CE63D046-720D-4698-8C4C-B77A944357CC}" destId="{B4F431C8-380E-40C8-9D0C-D5E608DA0556}" srcOrd="4" destOrd="0" presId="urn:microsoft.com/office/officeart/2008/layout/AlternatingHexagons"/>
    <dgm:cxn modelId="{F8004BB5-7F8E-4AF4-9501-FCD2FD7D4603}" type="presParOf" srcId="{4D4BB8EE-7802-4C3C-8C48-FA732150ABFD}" destId="{010F79F5-4D7E-4EDB-9A9C-52B58B801812}" srcOrd="3" destOrd="0" presId="urn:microsoft.com/office/officeart/2008/layout/AlternatingHexagons"/>
    <dgm:cxn modelId="{7F62DE19-47B0-474E-B53C-78AAF543D93F}" type="presParOf" srcId="{4D4BB8EE-7802-4C3C-8C48-FA732150ABFD}" destId="{515B9077-CCB7-4E2C-8F32-7FCD3193ED43}" srcOrd="4" destOrd="0" presId="urn:microsoft.com/office/officeart/2008/layout/AlternatingHexagons"/>
    <dgm:cxn modelId="{7DAA6C7A-5716-48C9-AC10-9FB7FBF2C3BB}" type="presParOf" srcId="{515B9077-CCB7-4E2C-8F32-7FCD3193ED43}" destId="{A51DDD4E-B723-465E-82A2-C4823D93E4A9}" srcOrd="0" destOrd="0" presId="urn:microsoft.com/office/officeart/2008/layout/AlternatingHexagons"/>
    <dgm:cxn modelId="{6BC3EBE5-E1DF-4D9D-9244-0AA686639FAD}" type="presParOf" srcId="{515B9077-CCB7-4E2C-8F32-7FCD3193ED43}" destId="{7C34FEBF-6438-4251-B5C4-D595B506B9AA}" srcOrd="1" destOrd="0" presId="urn:microsoft.com/office/officeart/2008/layout/AlternatingHexagons"/>
    <dgm:cxn modelId="{91CDAA17-1E22-4760-9743-1DC7A6D98734}" type="presParOf" srcId="{515B9077-CCB7-4E2C-8F32-7FCD3193ED43}" destId="{E1BD5B03-8007-4614-A996-27A18F5C7D61}" srcOrd="2" destOrd="0" presId="urn:microsoft.com/office/officeart/2008/layout/AlternatingHexagons"/>
    <dgm:cxn modelId="{48220918-A496-4C85-92CF-64E333AA1AC9}" type="presParOf" srcId="{515B9077-CCB7-4E2C-8F32-7FCD3193ED43}" destId="{A9B64757-B37F-4D17-BB60-77FD9249DF50}" srcOrd="3" destOrd="0" presId="urn:microsoft.com/office/officeart/2008/layout/AlternatingHexagons"/>
    <dgm:cxn modelId="{AF878509-3871-4F4C-97B2-3209335DEC82}" type="presParOf" srcId="{515B9077-CCB7-4E2C-8F32-7FCD3193ED43}" destId="{071D81A3-77E0-4DB1-9C2D-00044841CBFE}"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3677F6-1992-4D7B-BD5D-173CC3D20946}" type="doc">
      <dgm:prSet loTypeId="urn:microsoft.com/office/officeart/2008/layout/AlternatingHexagons" loCatId="list" qsTypeId="urn:microsoft.com/office/officeart/2005/8/quickstyle/3d2" qsCatId="3D" csTypeId="urn:microsoft.com/office/officeart/2005/8/colors/accent1_2" csCatId="accent1" phldr="1"/>
      <dgm:spPr/>
      <dgm:t>
        <a:bodyPr/>
        <a:lstStyle/>
        <a:p>
          <a:endParaRPr lang="en-US"/>
        </a:p>
      </dgm:t>
    </dgm:pt>
    <dgm:pt modelId="{4329DE5E-8784-49BE-82A4-F056C2DE4533}">
      <dgm:prSet phldrT="[Teksts]"/>
      <dgm:spPr/>
      <dgm:t>
        <a:bodyPr/>
        <a:lstStyle/>
        <a:p>
          <a:r>
            <a:rPr lang="en-US" dirty="0"/>
            <a:t> </a:t>
          </a:r>
        </a:p>
      </dgm:t>
    </dgm:pt>
    <dgm:pt modelId="{79DD6313-D5BB-4E0C-831C-9FA2782AA4D0}" type="parTrans" cxnId="{904ADE18-1299-4D85-BEDD-89CB30FCAA49}">
      <dgm:prSet/>
      <dgm:spPr/>
      <dgm:t>
        <a:bodyPr/>
        <a:lstStyle/>
        <a:p>
          <a:endParaRPr lang="en-US"/>
        </a:p>
      </dgm:t>
    </dgm:pt>
    <dgm:pt modelId="{C231D42B-FCD0-4286-9079-8AA4E008579A}" type="sibTrans" cxnId="{904ADE18-1299-4D85-BEDD-89CB30FCAA49}">
      <dgm:prSet/>
      <dgm:spPr/>
      <dgm:t>
        <a:bodyPr/>
        <a:lstStyle/>
        <a:p>
          <a:endParaRPr lang="en-US"/>
        </a:p>
      </dgm:t>
    </dgm:pt>
    <dgm:pt modelId="{6D95D3AB-042B-4A9C-938B-F5F01252F975}">
      <dgm:prSet phldrT="[Teksts]"/>
      <dgm:spPr/>
      <dgm:t>
        <a:bodyPr/>
        <a:lstStyle/>
        <a:p>
          <a:endParaRPr lang="en-US" dirty="0"/>
        </a:p>
      </dgm:t>
    </dgm:pt>
    <dgm:pt modelId="{A278D82B-E9D4-4025-BA88-E1665343BF98}" type="parTrans" cxnId="{EA87F467-6E5F-4D41-B45C-7146C4677993}">
      <dgm:prSet/>
      <dgm:spPr/>
      <dgm:t>
        <a:bodyPr/>
        <a:lstStyle/>
        <a:p>
          <a:endParaRPr lang="en-US"/>
        </a:p>
      </dgm:t>
    </dgm:pt>
    <dgm:pt modelId="{903312A0-69D9-46F0-9053-F6460E407657}" type="sibTrans" cxnId="{EA87F467-6E5F-4D41-B45C-7146C4677993}">
      <dgm:prSet/>
      <dgm:spPr/>
      <dgm:t>
        <a:bodyPr/>
        <a:lstStyle/>
        <a:p>
          <a:endParaRPr lang="en-US"/>
        </a:p>
      </dgm:t>
    </dgm:pt>
    <dgm:pt modelId="{55FCFC81-C503-46E4-8D42-C55066F1586A}">
      <dgm:prSet phldrT="[Teksts]"/>
      <dgm:spPr/>
      <dgm:t>
        <a:bodyPr/>
        <a:lstStyle/>
        <a:p>
          <a:endParaRPr lang="en-US" dirty="0"/>
        </a:p>
      </dgm:t>
    </dgm:pt>
    <dgm:pt modelId="{0A0396D0-74BE-441D-9072-562E76F9F5FF}" type="parTrans" cxnId="{B65EB118-47DF-4C51-9177-1BE0E4959563}">
      <dgm:prSet/>
      <dgm:spPr/>
      <dgm:t>
        <a:bodyPr/>
        <a:lstStyle/>
        <a:p>
          <a:endParaRPr lang="en-US"/>
        </a:p>
      </dgm:t>
    </dgm:pt>
    <dgm:pt modelId="{C1653BF0-0816-4D6B-BAB9-9F2F939C0E89}" type="sibTrans" cxnId="{B65EB118-47DF-4C51-9177-1BE0E4959563}">
      <dgm:prSet/>
      <dgm:spPr/>
      <dgm:t>
        <a:bodyPr/>
        <a:lstStyle/>
        <a:p>
          <a:endParaRPr lang="en-US"/>
        </a:p>
      </dgm:t>
    </dgm:pt>
    <dgm:pt modelId="{4D4BB8EE-7802-4C3C-8C48-FA732150ABFD}" type="pres">
      <dgm:prSet presAssocID="{B93677F6-1992-4D7B-BD5D-173CC3D20946}" presName="Name0" presStyleCnt="0">
        <dgm:presLayoutVars>
          <dgm:chMax/>
          <dgm:chPref/>
          <dgm:dir/>
          <dgm:animLvl val="lvl"/>
        </dgm:presLayoutVars>
      </dgm:prSet>
      <dgm:spPr/>
    </dgm:pt>
    <dgm:pt modelId="{444E8790-477C-4AF8-B72C-874229582835}" type="pres">
      <dgm:prSet presAssocID="{4329DE5E-8784-49BE-82A4-F056C2DE4533}" presName="composite" presStyleCnt="0"/>
      <dgm:spPr/>
    </dgm:pt>
    <dgm:pt modelId="{B6D8FA10-7CA0-4F31-9087-82A6AD246CA8}" type="pres">
      <dgm:prSet presAssocID="{4329DE5E-8784-49BE-82A4-F056C2DE4533}" presName="Parent1" presStyleLbl="node1" presStyleIdx="0" presStyleCnt="6">
        <dgm:presLayoutVars>
          <dgm:chMax val="1"/>
          <dgm:chPref val="1"/>
          <dgm:bulletEnabled val="1"/>
        </dgm:presLayoutVars>
      </dgm:prSet>
      <dgm:spPr/>
    </dgm:pt>
    <dgm:pt modelId="{EC38B969-8233-4A57-BA8E-8EA8FF8CB015}" type="pres">
      <dgm:prSet presAssocID="{4329DE5E-8784-49BE-82A4-F056C2DE4533}" presName="Childtext1" presStyleLbl="revTx" presStyleIdx="0" presStyleCnt="3">
        <dgm:presLayoutVars>
          <dgm:chMax val="0"/>
          <dgm:chPref val="0"/>
          <dgm:bulletEnabled val="1"/>
        </dgm:presLayoutVars>
      </dgm:prSet>
      <dgm:spPr/>
    </dgm:pt>
    <dgm:pt modelId="{B2BD352F-7D53-4C90-9377-3D29284D5888}" type="pres">
      <dgm:prSet presAssocID="{4329DE5E-8784-49BE-82A4-F056C2DE4533}" presName="BalanceSpacing" presStyleCnt="0"/>
      <dgm:spPr/>
    </dgm:pt>
    <dgm:pt modelId="{2D951F3E-FFF3-4E59-8FDC-5093878B0383}" type="pres">
      <dgm:prSet presAssocID="{4329DE5E-8784-49BE-82A4-F056C2DE4533}" presName="BalanceSpacing1" presStyleCnt="0"/>
      <dgm:spPr/>
    </dgm:pt>
    <dgm:pt modelId="{E6368548-6ACC-455C-A5CE-14C33CC82CA2}" type="pres">
      <dgm:prSet presAssocID="{C231D42B-FCD0-4286-9079-8AA4E008579A}" presName="Accent1Text" presStyleLbl="node1" presStyleIdx="1" presStyleCnt="6"/>
      <dgm:spPr/>
    </dgm:pt>
    <dgm:pt modelId="{262C7D42-6022-45BF-B6E8-72795AF68E59}" type="pres">
      <dgm:prSet presAssocID="{C231D42B-FCD0-4286-9079-8AA4E008579A}" presName="spaceBetweenRectangles" presStyleCnt="0"/>
      <dgm:spPr/>
    </dgm:pt>
    <dgm:pt modelId="{CE63D046-720D-4698-8C4C-B77A944357CC}" type="pres">
      <dgm:prSet presAssocID="{6D95D3AB-042B-4A9C-938B-F5F01252F975}" presName="composite" presStyleCnt="0"/>
      <dgm:spPr/>
    </dgm:pt>
    <dgm:pt modelId="{44410361-7185-48B4-9AE0-B10E8C022529}" type="pres">
      <dgm:prSet presAssocID="{6D95D3AB-042B-4A9C-938B-F5F01252F975}" presName="Parent1" presStyleLbl="node1" presStyleIdx="2" presStyleCnt="6">
        <dgm:presLayoutVars>
          <dgm:chMax val="1"/>
          <dgm:chPref val="1"/>
          <dgm:bulletEnabled val="1"/>
        </dgm:presLayoutVars>
      </dgm:prSet>
      <dgm:spPr/>
    </dgm:pt>
    <dgm:pt modelId="{548F6C4F-2C68-450F-8813-63A9D3351941}" type="pres">
      <dgm:prSet presAssocID="{6D95D3AB-042B-4A9C-938B-F5F01252F975}" presName="Childtext1" presStyleLbl="revTx" presStyleIdx="1" presStyleCnt="3">
        <dgm:presLayoutVars>
          <dgm:chMax val="0"/>
          <dgm:chPref val="0"/>
          <dgm:bulletEnabled val="1"/>
        </dgm:presLayoutVars>
      </dgm:prSet>
      <dgm:spPr/>
    </dgm:pt>
    <dgm:pt modelId="{77D2CB87-3807-4559-AE94-3D28F6F6E9CD}" type="pres">
      <dgm:prSet presAssocID="{6D95D3AB-042B-4A9C-938B-F5F01252F975}" presName="BalanceSpacing" presStyleCnt="0"/>
      <dgm:spPr/>
    </dgm:pt>
    <dgm:pt modelId="{4CF63850-9923-4969-9798-B5784D84C281}" type="pres">
      <dgm:prSet presAssocID="{6D95D3AB-042B-4A9C-938B-F5F01252F975}" presName="BalanceSpacing1" presStyleCnt="0"/>
      <dgm:spPr/>
    </dgm:pt>
    <dgm:pt modelId="{B4F431C8-380E-40C8-9D0C-D5E608DA0556}" type="pres">
      <dgm:prSet presAssocID="{903312A0-69D9-46F0-9053-F6460E407657}" presName="Accent1Text" presStyleLbl="node1" presStyleIdx="3" presStyleCnt="6"/>
      <dgm:spPr/>
    </dgm:pt>
    <dgm:pt modelId="{010F79F5-4D7E-4EDB-9A9C-52B58B801812}" type="pres">
      <dgm:prSet presAssocID="{903312A0-69D9-46F0-9053-F6460E407657}" presName="spaceBetweenRectangles" presStyleCnt="0"/>
      <dgm:spPr/>
    </dgm:pt>
    <dgm:pt modelId="{515B9077-CCB7-4E2C-8F32-7FCD3193ED43}" type="pres">
      <dgm:prSet presAssocID="{55FCFC81-C503-46E4-8D42-C55066F1586A}" presName="composite" presStyleCnt="0"/>
      <dgm:spPr/>
    </dgm:pt>
    <dgm:pt modelId="{A51DDD4E-B723-465E-82A2-C4823D93E4A9}" type="pres">
      <dgm:prSet presAssocID="{55FCFC81-C503-46E4-8D42-C55066F1586A}" presName="Parent1" presStyleLbl="node1" presStyleIdx="4" presStyleCnt="6">
        <dgm:presLayoutVars>
          <dgm:chMax val="1"/>
          <dgm:chPref val="1"/>
          <dgm:bulletEnabled val="1"/>
        </dgm:presLayoutVars>
      </dgm:prSet>
      <dgm:spPr/>
    </dgm:pt>
    <dgm:pt modelId="{7C34FEBF-6438-4251-B5C4-D595B506B9AA}" type="pres">
      <dgm:prSet presAssocID="{55FCFC81-C503-46E4-8D42-C55066F1586A}" presName="Childtext1" presStyleLbl="revTx" presStyleIdx="2" presStyleCnt="3">
        <dgm:presLayoutVars>
          <dgm:chMax val="0"/>
          <dgm:chPref val="0"/>
          <dgm:bulletEnabled val="1"/>
        </dgm:presLayoutVars>
      </dgm:prSet>
      <dgm:spPr/>
    </dgm:pt>
    <dgm:pt modelId="{E1BD5B03-8007-4614-A996-27A18F5C7D61}" type="pres">
      <dgm:prSet presAssocID="{55FCFC81-C503-46E4-8D42-C55066F1586A}" presName="BalanceSpacing" presStyleCnt="0"/>
      <dgm:spPr/>
    </dgm:pt>
    <dgm:pt modelId="{A9B64757-B37F-4D17-BB60-77FD9249DF50}" type="pres">
      <dgm:prSet presAssocID="{55FCFC81-C503-46E4-8D42-C55066F1586A}" presName="BalanceSpacing1" presStyleCnt="0"/>
      <dgm:spPr/>
    </dgm:pt>
    <dgm:pt modelId="{071D81A3-77E0-4DB1-9C2D-00044841CBFE}" type="pres">
      <dgm:prSet presAssocID="{C1653BF0-0816-4D6B-BAB9-9F2F939C0E89}" presName="Accent1Text" presStyleLbl="node1" presStyleIdx="5" presStyleCnt="6"/>
      <dgm:spPr/>
    </dgm:pt>
  </dgm:ptLst>
  <dgm:cxnLst>
    <dgm:cxn modelId="{B65EB118-47DF-4C51-9177-1BE0E4959563}" srcId="{B93677F6-1992-4D7B-BD5D-173CC3D20946}" destId="{55FCFC81-C503-46E4-8D42-C55066F1586A}" srcOrd="2" destOrd="0" parTransId="{0A0396D0-74BE-441D-9072-562E76F9F5FF}" sibTransId="{C1653BF0-0816-4D6B-BAB9-9F2F939C0E89}"/>
    <dgm:cxn modelId="{904ADE18-1299-4D85-BEDD-89CB30FCAA49}" srcId="{B93677F6-1992-4D7B-BD5D-173CC3D20946}" destId="{4329DE5E-8784-49BE-82A4-F056C2DE4533}" srcOrd="0" destOrd="0" parTransId="{79DD6313-D5BB-4E0C-831C-9FA2782AA4D0}" sibTransId="{C231D42B-FCD0-4286-9079-8AA4E008579A}"/>
    <dgm:cxn modelId="{E2F15F26-5311-4BB4-B885-B8745D2A0CF3}" type="presOf" srcId="{C231D42B-FCD0-4286-9079-8AA4E008579A}" destId="{E6368548-6ACC-455C-A5CE-14C33CC82CA2}" srcOrd="0" destOrd="0" presId="urn:microsoft.com/office/officeart/2008/layout/AlternatingHexagons"/>
    <dgm:cxn modelId="{EA87F467-6E5F-4D41-B45C-7146C4677993}" srcId="{B93677F6-1992-4D7B-BD5D-173CC3D20946}" destId="{6D95D3AB-042B-4A9C-938B-F5F01252F975}" srcOrd="1" destOrd="0" parTransId="{A278D82B-E9D4-4025-BA88-E1665343BF98}" sibTransId="{903312A0-69D9-46F0-9053-F6460E407657}"/>
    <dgm:cxn modelId="{4C328D52-75D3-484A-AF52-944153061622}" type="presOf" srcId="{903312A0-69D9-46F0-9053-F6460E407657}" destId="{B4F431C8-380E-40C8-9D0C-D5E608DA0556}" srcOrd="0" destOrd="0" presId="urn:microsoft.com/office/officeart/2008/layout/AlternatingHexagons"/>
    <dgm:cxn modelId="{6979CF79-11BF-44B5-A638-90DC24964DCB}" type="presOf" srcId="{4329DE5E-8784-49BE-82A4-F056C2DE4533}" destId="{B6D8FA10-7CA0-4F31-9087-82A6AD246CA8}" srcOrd="0" destOrd="0" presId="urn:microsoft.com/office/officeart/2008/layout/AlternatingHexagons"/>
    <dgm:cxn modelId="{0325E188-B293-455C-89DF-70A612044567}" type="presOf" srcId="{B93677F6-1992-4D7B-BD5D-173CC3D20946}" destId="{4D4BB8EE-7802-4C3C-8C48-FA732150ABFD}" srcOrd="0" destOrd="0" presId="urn:microsoft.com/office/officeart/2008/layout/AlternatingHexagons"/>
    <dgm:cxn modelId="{71423F8E-6F39-4303-82A8-EF23D97A5B39}" type="presOf" srcId="{6D95D3AB-042B-4A9C-938B-F5F01252F975}" destId="{44410361-7185-48B4-9AE0-B10E8C022529}" srcOrd="0" destOrd="0" presId="urn:microsoft.com/office/officeart/2008/layout/AlternatingHexagons"/>
    <dgm:cxn modelId="{F3255B8F-1496-4D7C-A98C-EA8F211AA5C4}" type="presOf" srcId="{C1653BF0-0816-4D6B-BAB9-9F2F939C0E89}" destId="{071D81A3-77E0-4DB1-9C2D-00044841CBFE}" srcOrd="0" destOrd="0" presId="urn:microsoft.com/office/officeart/2008/layout/AlternatingHexagons"/>
    <dgm:cxn modelId="{3014C8B7-BA50-4B24-B291-439C9F86CEC7}" type="presOf" srcId="{55FCFC81-C503-46E4-8D42-C55066F1586A}" destId="{A51DDD4E-B723-465E-82A2-C4823D93E4A9}" srcOrd="0" destOrd="0" presId="urn:microsoft.com/office/officeart/2008/layout/AlternatingHexagons"/>
    <dgm:cxn modelId="{21D17C67-2F60-44A9-954A-A0AC50F83421}" type="presParOf" srcId="{4D4BB8EE-7802-4C3C-8C48-FA732150ABFD}" destId="{444E8790-477C-4AF8-B72C-874229582835}" srcOrd="0" destOrd="0" presId="urn:microsoft.com/office/officeart/2008/layout/AlternatingHexagons"/>
    <dgm:cxn modelId="{DB3CDAFC-E800-4EF5-994F-75A243ED4FF6}" type="presParOf" srcId="{444E8790-477C-4AF8-B72C-874229582835}" destId="{B6D8FA10-7CA0-4F31-9087-82A6AD246CA8}" srcOrd="0" destOrd="0" presId="urn:microsoft.com/office/officeart/2008/layout/AlternatingHexagons"/>
    <dgm:cxn modelId="{39EB17F7-A309-4FEE-89AB-E21792FACF89}" type="presParOf" srcId="{444E8790-477C-4AF8-B72C-874229582835}" destId="{EC38B969-8233-4A57-BA8E-8EA8FF8CB015}" srcOrd="1" destOrd="0" presId="urn:microsoft.com/office/officeart/2008/layout/AlternatingHexagons"/>
    <dgm:cxn modelId="{972B111C-E008-4F16-8E10-A0F891ED29A7}" type="presParOf" srcId="{444E8790-477C-4AF8-B72C-874229582835}" destId="{B2BD352F-7D53-4C90-9377-3D29284D5888}" srcOrd="2" destOrd="0" presId="urn:microsoft.com/office/officeart/2008/layout/AlternatingHexagons"/>
    <dgm:cxn modelId="{533A2EC4-CC8A-4E85-AC2F-4EBBCE4762F0}" type="presParOf" srcId="{444E8790-477C-4AF8-B72C-874229582835}" destId="{2D951F3E-FFF3-4E59-8FDC-5093878B0383}" srcOrd="3" destOrd="0" presId="urn:microsoft.com/office/officeart/2008/layout/AlternatingHexagons"/>
    <dgm:cxn modelId="{4BE83045-9AA4-4B08-A291-569A375255D7}" type="presParOf" srcId="{444E8790-477C-4AF8-B72C-874229582835}" destId="{E6368548-6ACC-455C-A5CE-14C33CC82CA2}" srcOrd="4" destOrd="0" presId="urn:microsoft.com/office/officeart/2008/layout/AlternatingHexagons"/>
    <dgm:cxn modelId="{D62DC2D7-9123-4A4E-86D2-C82065B165DB}" type="presParOf" srcId="{4D4BB8EE-7802-4C3C-8C48-FA732150ABFD}" destId="{262C7D42-6022-45BF-B6E8-72795AF68E59}" srcOrd="1" destOrd="0" presId="urn:microsoft.com/office/officeart/2008/layout/AlternatingHexagons"/>
    <dgm:cxn modelId="{FA6573BD-2489-45F2-85DA-22E04057A122}" type="presParOf" srcId="{4D4BB8EE-7802-4C3C-8C48-FA732150ABFD}" destId="{CE63D046-720D-4698-8C4C-B77A944357CC}" srcOrd="2" destOrd="0" presId="urn:microsoft.com/office/officeart/2008/layout/AlternatingHexagons"/>
    <dgm:cxn modelId="{EB11ACBF-A8CC-4353-B323-E2C048CF6E80}" type="presParOf" srcId="{CE63D046-720D-4698-8C4C-B77A944357CC}" destId="{44410361-7185-48B4-9AE0-B10E8C022529}" srcOrd="0" destOrd="0" presId="urn:microsoft.com/office/officeart/2008/layout/AlternatingHexagons"/>
    <dgm:cxn modelId="{3EA0775E-4F7B-4FEB-A802-0C77A5728480}" type="presParOf" srcId="{CE63D046-720D-4698-8C4C-B77A944357CC}" destId="{548F6C4F-2C68-450F-8813-63A9D3351941}" srcOrd="1" destOrd="0" presId="urn:microsoft.com/office/officeart/2008/layout/AlternatingHexagons"/>
    <dgm:cxn modelId="{4CC0D10B-1081-4916-89E3-5CE44EDA3F6D}" type="presParOf" srcId="{CE63D046-720D-4698-8C4C-B77A944357CC}" destId="{77D2CB87-3807-4559-AE94-3D28F6F6E9CD}" srcOrd="2" destOrd="0" presId="urn:microsoft.com/office/officeart/2008/layout/AlternatingHexagons"/>
    <dgm:cxn modelId="{AA77ED2E-2079-48CE-9063-32CB0161D7D4}" type="presParOf" srcId="{CE63D046-720D-4698-8C4C-B77A944357CC}" destId="{4CF63850-9923-4969-9798-B5784D84C281}" srcOrd="3" destOrd="0" presId="urn:microsoft.com/office/officeart/2008/layout/AlternatingHexagons"/>
    <dgm:cxn modelId="{4629A120-57D7-4631-A6EE-9452B635743A}" type="presParOf" srcId="{CE63D046-720D-4698-8C4C-B77A944357CC}" destId="{B4F431C8-380E-40C8-9D0C-D5E608DA0556}" srcOrd="4" destOrd="0" presId="urn:microsoft.com/office/officeart/2008/layout/AlternatingHexagons"/>
    <dgm:cxn modelId="{F8004BB5-7F8E-4AF4-9501-FCD2FD7D4603}" type="presParOf" srcId="{4D4BB8EE-7802-4C3C-8C48-FA732150ABFD}" destId="{010F79F5-4D7E-4EDB-9A9C-52B58B801812}" srcOrd="3" destOrd="0" presId="urn:microsoft.com/office/officeart/2008/layout/AlternatingHexagons"/>
    <dgm:cxn modelId="{7F62DE19-47B0-474E-B53C-78AAF543D93F}" type="presParOf" srcId="{4D4BB8EE-7802-4C3C-8C48-FA732150ABFD}" destId="{515B9077-CCB7-4E2C-8F32-7FCD3193ED43}" srcOrd="4" destOrd="0" presId="urn:microsoft.com/office/officeart/2008/layout/AlternatingHexagons"/>
    <dgm:cxn modelId="{7DAA6C7A-5716-48C9-AC10-9FB7FBF2C3BB}" type="presParOf" srcId="{515B9077-CCB7-4E2C-8F32-7FCD3193ED43}" destId="{A51DDD4E-B723-465E-82A2-C4823D93E4A9}" srcOrd="0" destOrd="0" presId="urn:microsoft.com/office/officeart/2008/layout/AlternatingHexagons"/>
    <dgm:cxn modelId="{6BC3EBE5-E1DF-4D9D-9244-0AA686639FAD}" type="presParOf" srcId="{515B9077-CCB7-4E2C-8F32-7FCD3193ED43}" destId="{7C34FEBF-6438-4251-B5C4-D595B506B9AA}" srcOrd="1" destOrd="0" presId="urn:microsoft.com/office/officeart/2008/layout/AlternatingHexagons"/>
    <dgm:cxn modelId="{91CDAA17-1E22-4760-9743-1DC7A6D98734}" type="presParOf" srcId="{515B9077-CCB7-4E2C-8F32-7FCD3193ED43}" destId="{E1BD5B03-8007-4614-A996-27A18F5C7D61}" srcOrd="2" destOrd="0" presId="urn:microsoft.com/office/officeart/2008/layout/AlternatingHexagons"/>
    <dgm:cxn modelId="{48220918-A496-4C85-92CF-64E333AA1AC9}" type="presParOf" srcId="{515B9077-CCB7-4E2C-8F32-7FCD3193ED43}" destId="{A9B64757-B37F-4D17-BB60-77FD9249DF50}" srcOrd="3" destOrd="0" presId="urn:microsoft.com/office/officeart/2008/layout/AlternatingHexagons"/>
    <dgm:cxn modelId="{AF878509-3871-4F4C-97B2-3209335DEC82}" type="presParOf" srcId="{515B9077-CCB7-4E2C-8F32-7FCD3193ED43}" destId="{071D81A3-77E0-4DB1-9C2D-00044841CBFE}"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3677F6-1992-4D7B-BD5D-173CC3D20946}" type="doc">
      <dgm:prSet loTypeId="urn:microsoft.com/office/officeart/2008/layout/AlternatingHexagons" loCatId="list" qsTypeId="urn:microsoft.com/office/officeart/2005/8/quickstyle/3d2" qsCatId="3D" csTypeId="urn:microsoft.com/office/officeart/2005/8/colors/accent1_2" csCatId="accent1" phldr="1"/>
      <dgm:spPr/>
      <dgm:t>
        <a:bodyPr/>
        <a:lstStyle/>
        <a:p>
          <a:endParaRPr lang="en-US"/>
        </a:p>
      </dgm:t>
    </dgm:pt>
    <dgm:pt modelId="{4329DE5E-8784-49BE-82A4-F056C2DE4533}">
      <dgm:prSet phldrT="[Teksts]"/>
      <dgm:spPr/>
      <dgm:t>
        <a:bodyPr/>
        <a:lstStyle/>
        <a:p>
          <a:r>
            <a:rPr lang="en-US" dirty="0"/>
            <a:t> </a:t>
          </a:r>
        </a:p>
      </dgm:t>
    </dgm:pt>
    <dgm:pt modelId="{79DD6313-D5BB-4E0C-831C-9FA2782AA4D0}" type="parTrans" cxnId="{904ADE18-1299-4D85-BEDD-89CB30FCAA49}">
      <dgm:prSet/>
      <dgm:spPr/>
      <dgm:t>
        <a:bodyPr/>
        <a:lstStyle/>
        <a:p>
          <a:endParaRPr lang="en-US"/>
        </a:p>
      </dgm:t>
    </dgm:pt>
    <dgm:pt modelId="{C231D42B-FCD0-4286-9079-8AA4E008579A}" type="sibTrans" cxnId="{904ADE18-1299-4D85-BEDD-89CB30FCAA49}">
      <dgm:prSet/>
      <dgm:spPr/>
      <dgm:t>
        <a:bodyPr/>
        <a:lstStyle/>
        <a:p>
          <a:endParaRPr lang="en-US"/>
        </a:p>
      </dgm:t>
    </dgm:pt>
    <dgm:pt modelId="{6D95D3AB-042B-4A9C-938B-F5F01252F975}">
      <dgm:prSet phldrT="[Teksts]"/>
      <dgm:spPr/>
      <dgm:t>
        <a:bodyPr/>
        <a:lstStyle/>
        <a:p>
          <a:endParaRPr lang="en-US" dirty="0"/>
        </a:p>
      </dgm:t>
    </dgm:pt>
    <dgm:pt modelId="{A278D82B-E9D4-4025-BA88-E1665343BF98}" type="parTrans" cxnId="{EA87F467-6E5F-4D41-B45C-7146C4677993}">
      <dgm:prSet/>
      <dgm:spPr/>
      <dgm:t>
        <a:bodyPr/>
        <a:lstStyle/>
        <a:p>
          <a:endParaRPr lang="en-US"/>
        </a:p>
      </dgm:t>
    </dgm:pt>
    <dgm:pt modelId="{903312A0-69D9-46F0-9053-F6460E407657}" type="sibTrans" cxnId="{EA87F467-6E5F-4D41-B45C-7146C4677993}">
      <dgm:prSet/>
      <dgm:spPr/>
      <dgm:t>
        <a:bodyPr/>
        <a:lstStyle/>
        <a:p>
          <a:endParaRPr lang="en-US"/>
        </a:p>
      </dgm:t>
    </dgm:pt>
    <dgm:pt modelId="{55FCFC81-C503-46E4-8D42-C55066F1586A}">
      <dgm:prSet phldrT="[Teksts]"/>
      <dgm:spPr/>
      <dgm:t>
        <a:bodyPr/>
        <a:lstStyle/>
        <a:p>
          <a:endParaRPr lang="en-US" dirty="0"/>
        </a:p>
      </dgm:t>
    </dgm:pt>
    <dgm:pt modelId="{0A0396D0-74BE-441D-9072-562E76F9F5FF}" type="parTrans" cxnId="{B65EB118-47DF-4C51-9177-1BE0E4959563}">
      <dgm:prSet/>
      <dgm:spPr/>
      <dgm:t>
        <a:bodyPr/>
        <a:lstStyle/>
        <a:p>
          <a:endParaRPr lang="en-US"/>
        </a:p>
      </dgm:t>
    </dgm:pt>
    <dgm:pt modelId="{C1653BF0-0816-4D6B-BAB9-9F2F939C0E89}" type="sibTrans" cxnId="{B65EB118-47DF-4C51-9177-1BE0E4959563}">
      <dgm:prSet/>
      <dgm:spPr/>
      <dgm:t>
        <a:bodyPr/>
        <a:lstStyle/>
        <a:p>
          <a:endParaRPr lang="en-US"/>
        </a:p>
      </dgm:t>
    </dgm:pt>
    <dgm:pt modelId="{4D4BB8EE-7802-4C3C-8C48-FA732150ABFD}" type="pres">
      <dgm:prSet presAssocID="{B93677F6-1992-4D7B-BD5D-173CC3D20946}" presName="Name0" presStyleCnt="0">
        <dgm:presLayoutVars>
          <dgm:chMax/>
          <dgm:chPref/>
          <dgm:dir/>
          <dgm:animLvl val="lvl"/>
        </dgm:presLayoutVars>
      </dgm:prSet>
      <dgm:spPr/>
    </dgm:pt>
    <dgm:pt modelId="{444E8790-477C-4AF8-B72C-874229582835}" type="pres">
      <dgm:prSet presAssocID="{4329DE5E-8784-49BE-82A4-F056C2DE4533}" presName="composite" presStyleCnt="0"/>
      <dgm:spPr/>
    </dgm:pt>
    <dgm:pt modelId="{B6D8FA10-7CA0-4F31-9087-82A6AD246CA8}" type="pres">
      <dgm:prSet presAssocID="{4329DE5E-8784-49BE-82A4-F056C2DE4533}" presName="Parent1" presStyleLbl="node1" presStyleIdx="0" presStyleCnt="6">
        <dgm:presLayoutVars>
          <dgm:chMax val="1"/>
          <dgm:chPref val="1"/>
          <dgm:bulletEnabled val="1"/>
        </dgm:presLayoutVars>
      </dgm:prSet>
      <dgm:spPr/>
    </dgm:pt>
    <dgm:pt modelId="{EC38B969-8233-4A57-BA8E-8EA8FF8CB015}" type="pres">
      <dgm:prSet presAssocID="{4329DE5E-8784-49BE-82A4-F056C2DE4533}" presName="Childtext1" presStyleLbl="revTx" presStyleIdx="0" presStyleCnt="3">
        <dgm:presLayoutVars>
          <dgm:chMax val="0"/>
          <dgm:chPref val="0"/>
          <dgm:bulletEnabled val="1"/>
        </dgm:presLayoutVars>
      </dgm:prSet>
      <dgm:spPr/>
    </dgm:pt>
    <dgm:pt modelId="{B2BD352F-7D53-4C90-9377-3D29284D5888}" type="pres">
      <dgm:prSet presAssocID="{4329DE5E-8784-49BE-82A4-F056C2DE4533}" presName="BalanceSpacing" presStyleCnt="0"/>
      <dgm:spPr/>
    </dgm:pt>
    <dgm:pt modelId="{2D951F3E-FFF3-4E59-8FDC-5093878B0383}" type="pres">
      <dgm:prSet presAssocID="{4329DE5E-8784-49BE-82A4-F056C2DE4533}" presName="BalanceSpacing1" presStyleCnt="0"/>
      <dgm:spPr/>
    </dgm:pt>
    <dgm:pt modelId="{E6368548-6ACC-455C-A5CE-14C33CC82CA2}" type="pres">
      <dgm:prSet presAssocID="{C231D42B-FCD0-4286-9079-8AA4E008579A}" presName="Accent1Text" presStyleLbl="node1" presStyleIdx="1" presStyleCnt="6"/>
      <dgm:spPr/>
    </dgm:pt>
    <dgm:pt modelId="{262C7D42-6022-45BF-B6E8-72795AF68E59}" type="pres">
      <dgm:prSet presAssocID="{C231D42B-FCD0-4286-9079-8AA4E008579A}" presName="spaceBetweenRectangles" presStyleCnt="0"/>
      <dgm:spPr/>
    </dgm:pt>
    <dgm:pt modelId="{CE63D046-720D-4698-8C4C-B77A944357CC}" type="pres">
      <dgm:prSet presAssocID="{6D95D3AB-042B-4A9C-938B-F5F01252F975}" presName="composite" presStyleCnt="0"/>
      <dgm:spPr/>
    </dgm:pt>
    <dgm:pt modelId="{44410361-7185-48B4-9AE0-B10E8C022529}" type="pres">
      <dgm:prSet presAssocID="{6D95D3AB-042B-4A9C-938B-F5F01252F975}" presName="Parent1" presStyleLbl="node1" presStyleIdx="2" presStyleCnt="6">
        <dgm:presLayoutVars>
          <dgm:chMax val="1"/>
          <dgm:chPref val="1"/>
          <dgm:bulletEnabled val="1"/>
        </dgm:presLayoutVars>
      </dgm:prSet>
      <dgm:spPr/>
    </dgm:pt>
    <dgm:pt modelId="{548F6C4F-2C68-450F-8813-63A9D3351941}" type="pres">
      <dgm:prSet presAssocID="{6D95D3AB-042B-4A9C-938B-F5F01252F975}" presName="Childtext1" presStyleLbl="revTx" presStyleIdx="1" presStyleCnt="3">
        <dgm:presLayoutVars>
          <dgm:chMax val="0"/>
          <dgm:chPref val="0"/>
          <dgm:bulletEnabled val="1"/>
        </dgm:presLayoutVars>
      </dgm:prSet>
      <dgm:spPr/>
    </dgm:pt>
    <dgm:pt modelId="{77D2CB87-3807-4559-AE94-3D28F6F6E9CD}" type="pres">
      <dgm:prSet presAssocID="{6D95D3AB-042B-4A9C-938B-F5F01252F975}" presName="BalanceSpacing" presStyleCnt="0"/>
      <dgm:spPr/>
    </dgm:pt>
    <dgm:pt modelId="{4CF63850-9923-4969-9798-B5784D84C281}" type="pres">
      <dgm:prSet presAssocID="{6D95D3AB-042B-4A9C-938B-F5F01252F975}" presName="BalanceSpacing1" presStyleCnt="0"/>
      <dgm:spPr/>
    </dgm:pt>
    <dgm:pt modelId="{B4F431C8-380E-40C8-9D0C-D5E608DA0556}" type="pres">
      <dgm:prSet presAssocID="{903312A0-69D9-46F0-9053-F6460E407657}" presName="Accent1Text" presStyleLbl="node1" presStyleIdx="3" presStyleCnt="6"/>
      <dgm:spPr/>
    </dgm:pt>
    <dgm:pt modelId="{010F79F5-4D7E-4EDB-9A9C-52B58B801812}" type="pres">
      <dgm:prSet presAssocID="{903312A0-69D9-46F0-9053-F6460E407657}" presName="spaceBetweenRectangles" presStyleCnt="0"/>
      <dgm:spPr/>
    </dgm:pt>
    <dgm:pt modelId="{515B9077-CCB7-4E2C-8F32-7FCD3193ED43}" type="pres">
      <dgm:prSet presAssocID="{55FCFC81-C503-46E4-8D42-C55066F1586A}" presName="composite" presStyleCnt="0"/>
      <dgm:spPr/>
    </dgm:pt>
    <dgm:pt modelId="{A51DDD4E-B723-465E-82A2-C4823D93E4A9}" type="pres">
      <dgm:prSet presAssocID="{55FCFC81-C503-46E4-8D42-C55066F1586A}" presName="Parent1" presStyleLbl="node1" presStyleIdx="4" presStyleCnt="6">
        <dgm:presLayoutVars>
          <dgm:chMax val="1"/>
          <dgm:chPref val="1"/>
          <dgm:bulletEnabled val="1"/>
        </dgm:presLayoutVars>
      </dgm:prSet>
      <dgm:spPr/>
    </dgm:pt>
    <dgm:pt modelId="{7C34FEBF-6438-4251-B5C4-D595B506B9AA}" type="pres">
      <dgm:prSet presAssocID="{55FCFC81-C503-46E4-8D42-C55066F1586A}" presName="Childtext1" presStyleLbl="revTx" presStyleIdx="2" presStyleCnt="3">
        <dgm:presLayoutVars>
          <dgm:chMax val="0"/>
          <dgm:chPref val="0"/>
          <dgm:bulletEnabled val="1"/>
        </dgm:presLayoutVars>
      </dgm:prSet>
      <dgm:spPr/>
    </dgm:pt>
    <dgm:pt modelId="{E1BD5B03-8007-4614-A996-27A18F5C7D61}" type="pres">
      <dgm:prSet presAssocID="{55FCFC81-C503-46E4-8D42-C55066F1586A}" presName="BalanceSpacing" presStyleCnt="0"/>
      <dgm:spPr/>
    </dgm:pt>
    <dgm:pt modelId="{A9B64757-B37F-4D17-BB60-77FD9249DF50}" type="pres">
      <dgm:prSet presAssocID="{55FCFC81-C503-46E4-8D42-C55066F1586A}" presName="BalanceSpacing1" presStyleCnt="0"/>
      <dgm:spPr/>
    </dgm:pt>
    <dgm:pt modelId="{071D81A3-77E0-4DB1-9C2D-00044841CBFE}" type="pres">
      <dgm:prSet presAssocID="{C1653BF0-0816-4D6B-BAB9-9F2F939C0E89}" presName="Accent1Text" presStyleLbl="node1" presStyleIdx="5" presStyleCnt="6"/>
      <dgm:spPr/>
    </dgm:pt>
  </dgm:ptLst>
  <dgm:cxnLst>
    <dgm:cxn modelId="{B65EB118-47DF-4C51-9177-1BE0E4959563}" srcId="{B93677F6-1992-4D7B-BD5D-173CC3D20946}" destId="{55FCFC81-C503-46E4-8D42-C55066F1586A}" srcOrd="2" destOrd="0" parTransId="{0A0396D0-74BE-441D-9072-562E76F9F5FF}" sibTransId="{C1653BF0-0816-4D6B-BAB9-9F2F939C0E89}"/>
    <dgm:cxn modelId="{904ADE18-1299-4D85-BEDD-89CB30FCAA49}" srcId="{B93677F6-1992-4D7B-BD5D-173CC3D20946}" destId="{4329DE5E-8784-49BE-82A4-F056C2DE4533}" srcOrd="0" destOrd="0" parTransId="{79DD6313-D5BB-4E0C-831C-9FA2782AA4D0}" sibTransId="{C231D42B-FCD0-4286-9079-8AA4E008579A}"/>
    <dgm:cxn modelId="{E2F15F26-5311-4BB4-B885-B8745D2A0CF3}" type="presOf" srcId="{C231D42B-FCD0-4286-9079-8AA4E008579A}" destId="{E6368548-6ACC-455C-A5CE-14C33CC82CA2}" srcOrd="0" destOrd="0" presId="urn:microsoft.com/office/officeart/2008/layout/AlternatingHexagons"/>
    <dgm:cxn modelId="{EA87F467-6E5F-4D41-B45C-7146C4677993}" srcId="{B93677F6-1992-4D7B-BD5D-173CC3D20946}" destId="{6D95D3AB-042B-4A9C-938B-F5F01252F975}" srcOrd="1" destOrd="0" parTransId="{A278D82B-E9D4-4025-BA88-E1665343BF98}" sibTransId="{903312A0-69D9-46F0-9053-F6460E407657}"/>
    <dgm:cxn modelId="{4C328D52-75D3-484A-AF52-944153061622}" type="presOf" srcId="{903312A0-69D9-46F0-9053-F6460E407657}" destId="{B4F431C8-380E-40C8-9D0C-D5E608DA0556}" srcOrd="0" destOrd="0" presId="urn:microsoft.com/office/officeart/2008/layout/AlternatingHexagons"/>
    <dgm:cxn modelId="{6979CF79-11BF-44B5-A638-90DC24964DCB}" type="presOf" srcId="{4329DE5E-8784-49BE-82A4-F056C2DE4533}" destId="{B6D8FA10-7CA0-4F31-9087-82A6AD246CA8}" srcOrd="0" destOrd="0" presId="urn:microsoft.com/office/officeart/2008/layout/AlternatingHexagons"/>
    <dgm:cxn modelId="{0325E188-B293-455C-89DF-70A612044567}" type="presOf" srcId="{B93677F6-1992-4D7B-BD5D-173CC3D20946}" destId="{4D4BB8EE-7802-4C3C-8C48-FA732150ABFD}" srcOrd="0" destOrd="0" presId="urn:microsoft.com/office/officeart/2008/layout/AlternatingHexagons"/>
    <dgm:cxn modelId="{71423F8E-6F39-4303-82A8-EF23D97A5B39}" type="presOf" srcId="{6D95D3AB-042B-4A9C-938B-F5F01252F975}" destId="{44410361-7185-48B4-9AE0-B10E8C022529}" srcOrd="0" destOrd="0" presId="urn:microsoft.com/office/officeart/2008/layout/AlternatingHexagons"/>
    <dgm:cxn modelId="{F3255B8F-1496-4D7C-A98C-EA8F211AA5C4}" type="presOf" srcId="{C1653BF0-0816-4D6B-BAB9-9F2F939C0E89}" destId="{071D81A3-77E0-4DB1-9C2D-00044841CBFE}" srcOrd="0" destOrd="0" presId="urn:microsoft.com/office/officeart/2008/layout/AlternatingHexagons"/>
    <dgm:cxn modelId="{3014C8B7-BA50-4B24-B291-439C9F86CEC7}" type="presOf" srcId="{55FCFC81-C503-46E4-8D42-C55066F1586A}" destId="{A51DDD4E-B723-465E-82A2-C4823D93E4A9}" srcOrd="0" destOrd="0" presId="urn:microsoft.com/office/officeart/2008/layout/AlternatingHexagons"/>
    <dgm:cxn modelId="{21D17C67-2F60-44A9-954A-A0AC50F83421}" type="presParOf" srcId="{4D4BB8EE-7802-4C3C-8C48-FA732150ABFD}" destId="{444E8790-477C-4AF8-B72C-874229582835}" srcOrd="0" destOrd="0" presId="urn:microsoft.com/office/officeart/2008/layout/AlternatingHexagons"/>
    <dgm:cxn modelId="{DB3CDAFC-E800-4EF5-994F-75A243ED4FF6}" type="presParOf" srcId="{444E8790-477C-4AF8-B72C-874229582835}" destId="{B6D8FA10-7CA0-4F31-9087-82A6AD246CA8}" srcOrd="0" destOrd="0" presId="urn:microsoft.com/office/officeart/2008/layout/AlternatingHexagons"/>
    <dgm:cxn modelId="{39EB17F7-A309-4FEE-89AB-E21792FACF89}" type="presParOf" srcId="{444E8790-477C-4AF8-B72C-874229582835}" destId="{EC38B969-8233-4A57-BA8E-8EA8FF8CB015}" srcOrd="1" destOrd="0" presId="urn:microsoft.com/office/officeart/2008/layout/AlternatingHexagons"/>
    <dgm:cxn modelId="{972B111C-E008-4F16-8E10-A0F891ED29A7}" type="presParOf" srcId="{444E8790-477C-4AF8-B72C-874229582835}" destId="{B2BD352F-7D53-4C90-9377-3D29284D5888}" srcOrd="2" destOrd="0" presId="urn:microsoft.com/office/officeart/2008/layout/AlternatingHexagons"/>
    <dgm:cxn modelId="{533A2EC4-CC8A-4E85-AC2F-4EBBCE4762F0}" type="presParOf" srcId="{444E8790-477C-4AF8-B72C-874229582835}" destId="{2D951F3E-FFF3-4E59-8FDC-5093878B0383}" srcOrd="3" destOrd="0" presId="urn:microsoft.com/office/officeart/2008/layout/AlternatingHexagons"/>
    <dgm:cxn modelId="{4BE83045-9AA4-4B08-A291-569A375255D7}" type="presParOf" srcId="{444E8790-477C-4AF8-B72C-874229582835}" destId="{E6368548-6ACC-455C-A5CE-14C33CC82CA2}" srcOrd="4" destOrd="0" presId="urn:microsoft.com/office/officeart/2008/layout/AlternatingHexagons"/>
    <dgm:cxn modelId="{D62DC2D7-9123-4A4E-86D2-C82065B165DB}" type="presParOf" srcId="{4D4BB8EE-7802-4C3C-8C48-FA732150ABFD}" destId="{262C7D42-6022-45BF-B6E8-72795AF68E59}" srcOrd="1" destOrd="0" presId="urn:microsoft.com/office/officeart/2008/layout/AlternatingHexagons"/>
    <dgm:cxn modelId="{FA6573BD-2489-45F2-85DA-22E04057A122}" type="presParOf" srcId="{4D4BB8EE-7802-4C3C-8C48-FA732150ABFD}" destId="{CE63D046-720D-4698-8C4C-B77A944357CC}" srcOrd="2" destOrd="0" presId="urn:microsoft.com/office/officeart/2008/layout/AlternatingHexagons"/>
    <dgm:cxn modelId="{EB11ACBF-A8CC-4353-B323-E2C048CF6E80}" type="presParOf" srcId="{CE63D046-720D-4698-8C4C-B77A944357CC}" destId="{44410361-7185-48B4-9AE0-B10E8C022529}" srcOrd="0" destOrd="0" presId="urn:microsoft.com/office/officeart/2008/layout/AlternatingHexagons"/>
    <dgm:cxn modelId="{3EA0775E-4F7B-4FEB-A802-0C77A5728480}" type="presParOf" srcId="{CE63D046-720D-4698-8C4C-B77A944357CC}" destId="{548F6C4F-2C68-450F-8813-63A9D3351941}" srcOrd="1" destOrd="0" presId="urn:microsoft.com/office/officeart/2008/layout/AlternatingHexagons"/>
    <dgm:cxn modelId="{4CC0D10B-1081-4916-89E3-5CE44EDA3F6D}" type="presParOf" srcId="{CE63D046-720D-4698-8C4C-B77A944357CC}" destId="{77D2CB87-3807-4559-AE94-3D28F6F6E9CD}" srcOrd="2" destOrd="0" presId="urn:microsoft.com/office/officeart/2008/layout/AlternatingHexagons"/>
    <dgm:cxn modelId="{AA77ED2E-2079-48CE-9063-32CB0161D7D4}" type="presParOf" srcId="{CE63D046-720D-4698-8C4C-B77A944357CC}" destId="{4CF63850-9923-4969-9798-B5784D84C281}" srcOrd="3" destOrd="0" presId="urn:microsoft.com/office/officeart/2008/layout/AlternatingHexagons"/>
    <dgm:cxn modelId="{4629A120-57D7-4631-A6EE-9452B635743A}" type="presParOf" srcId="{CE63D046-720D-4698-8C4C-B77A944357CC}" destId="{B4F431C8-380E-40C8-9D0C-D5E608DA0556}" srcOrd="4" destOrd="0" presId="urn:microsoft.com/office/officeart/2008/layout/AlternatingHexagons"/>
    <dgm:cxn modelId="{F8004BB5-7F8E-4AF4-9501-FCD2FD7D4603}" type="presParOf" srcId="{4D4BB8EE-7802-4C3C-8C48-FA732150ABFD}" destId="{010F79F5-4D7E-4EDB-9A9C-52B58B801812}" srcOrd="3" destOrd="0" presId="urn:microsoft.com/office/officeart/2008/layout/AlternatingHexagons"/>
    <dgm:cxn modelId="{7F62DE19-47B0-474E-B53C-78AAF543D93F}" type="presParOf" srcId="{4D4BB8EE-7802-4C3C-8C48-FA732150ABFD}" destId="{515B9077-CCB7-4E2C-8F32-7FCD3193ED43}" srcOrd="4" destOrd="0" presId="urn:microsoft.com/office/officeart/2008/layout/AlternatingHexagons"/>
    <dgm:cxn modelId="{7DAA6C7A-5716-48C9-AC10-9FB7FBF2C3BB}" type="presParOf" srcId="{515B9077-CCB7-4E2C-8F32-7FCD3193ED43}" destId="{A51DDD4E-B723-465E-82A2-C4823D93E4A9}" srcOrd="0" destOrd="0" presId="urn:microsoft.com/office/officeart/2008/layout/AlternatingHexagons"/>
    <dgm:cxn modelId="{6BC3EBE5-E1DF-4D9D-9244-0AA686639FAD}" type="presParOf" srcId="{515B9077-CCB7-4E2C-8F32-7FCD3193ED43}" destId="{7C34FEBF-6438-4251-B5C4-D595B506B9AA}" srcOrd="1" destOrd="0" presId="urn:microsoft.com/office/officeart/2008/layout/AlternatingHexagons"/>
    <dgm:cxn modelId="{91CDAA17-1E22-4760-9743-1DC7A6D98734}" type="presParOf" srcId="{515B9077-CCB7-4E2C-8F32-7FCD3193ED43}" destId="{E1BD5B03-8007-4614-A996-27A18F5C7D61}" srcOrd="2" destOrd="0" presId="urn:microsoft.com/office/officeart/2008/layout/AlternatingHexagons"/>
    <dgm:cxn modelId="{48220918-A496-4C85-92CF-64E333AA1AC9}" type="presParOf" srcId="{515B9077-CCB7-4E2C-8F32-7FCD3193ED43}" destId="{A9B64757-B37F-4D17-BB60-77FD9249DF50}" srcOrd="3" destOrd="0" presId="urn:microsoft.com/office/officeart/2008/layout/AlternatingHexagons"/>
    <dgm:cxn modelId="{AF878509-3871-4F4C-97B2-3209335DEC82}" type="presParOf" srcId="{515B9077-CCB7-4E2C-8F32-7FCD3193ED43}" destId="{071D81A3-77E0-4DB1-9C2D-00044841CBFE}"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3677F6-1992-4D7B-BD5D-173CC3D20946}" type="doc">
      <dgm:prSet loTypeId="urn:microsoft.com/office/officeart/2008/layout/AlternatingHexagons" loCatId="list" qsTypeId="urn:microsoft.com/office/officeart/2005/8/quickstyle/3d2" qsCatId="3D" csTypeId="urn:microsoft.com/office/officeart/2005/8/colors/accent1_2" csCatId="accent1" phldr="1"/>
      <dgm:spPr/>
      <dgm:t>
        <a:bodyPr/>
        <a:lstStyle/>
        <a:p>
          <a:endParaRPr lang="en-US"/>
        </a:p>
      </dgm:t>
    </dgm:pt>
    <dgm:pt modelId="{4329DE5E-8784-49BE-82A4-F056C2DE4533}">
      <dgm:prSet phldrT="[Teksts]"/>
      <dgm:spPr/>
      <dgm:t>
        <a:bodyPr/>
        <a:lstStyle/>
        <a:p>
          <a:r>
            <a:rPr lang="en-US" dirty="0"/>
            <a:t> </a:t>
          </a:r>
        </a:p>
      </dgm:t>
    </dgm:pt>
    <dgm:pt modelId="{79DD6313-D5BB-4E0C-831C-9FA2782AA4D0}" type="parTrans" cxnId="{904ADE18-1299-4D85-BEDD-89CB30FCAA49}">
      <dgm:prSet/>
      <dgm:spPr/>
      <dgm:t>
        <a:bodyPr/>
        <a:lstStyle/>
        <a:p>
          <a:endParaRPr lang="en-US"/>
        </a:p>
      </dgm:t>
    </dgm:pt>
    <dgm:pt modelId="{C231D42B-FCD0-4286-9079-8AA4E008579A}" type="sibTrans" cxnId="{904ADE18-1299-4D85-BEDD-89CB30FCAA49}">
      <dgm:prSet/>
      <dgm:spPr/>
      <dgm:t>
        <a:bodyPr/>
        <a:lstStyle/>
        <a:p>
          <a:endParaRPr lang="en-US"/>
        </a:p>
      </dgm:t>
    </dgm:pt>
    <dgm:pt modelId="{6D95D3AB-042B-4A9C-938B-F5F01252F975}">
      <dgm:prSet phldrT="[Teksts]"/>
      <dgm:spPr/>
      <dgm:t>
        <a:bodyPr/>
        <a:lstStyle/>
        <a:p>
          <a:endParaRPr lang="en-US" dirty="0"/>
        </a:p>
      </dgm:t>
    </dgm:pt>
    <dgm:pt modelId="{A278D82B-E9D4-4025-BA88-E1665343BF98}" type="parTrans" cxnId="{EA87F467-6E5F-4D41-B45C-7146C4677993}">
      <dgm:prSet/>
      <dgm:spPr/>
      <dgm:t>
        <a:bodyPr/>
        <a:lstStyle/>
        <a:p>
          <a:endParaRPr lang="en-US"/>
        </a:p>
      </dgm:t>
    </dgm:pt>
    <dgm:pt modelId="{903312A0-69D9-46F0-9053-F6460E407657}" type="sibTrans" cxnId="{EA87F467-6E5F-4D41-B45C-7146C4677993}">
      <dgm:prSet/>
      <dgm:spPr/>
      <dgm:t>
        <a:bodyPr/>
        <a:lstStyle/>
        <a:p>
          <a:endParaRPr lang="en-US"/>
        </a:p>
      </dgm:t>
    </dgm:pt>
    <dgm:pt modelId="{55FCFC81-C503-46E4-8D42-C55066F1586A}">
      <dgm:prSet phldrT="[Teksts]"/>
      <dgm:spPr/>
      <dgm:t>
        <a:bodyPr/>
        <a:lstStyle/>
        <a:p>
          <a:endParaRPr lang="en-US" dirty="0"/>
        </a:p>
      </dgm:t>
    </dgm:pt>
    <dgm:pt modelId="{0A0396D0-74BE-441D-9072-562E76F9F5FF}" type="parTrans" cxnId="{B65EB118-47DF-4C51-9177-1BE0E4959563}">
      <dgm:prSet/>
      <dgm:spPr/>
      <dgm:t>
        <a:bodyPr/>
        <a:lstStyle/>
        <a:p>
          <a:endParaRPr lang="en-US"/>
        </a:p>
      </dgm:t>
    </dgm:pt>
    <dgm:pt modelId="{C1653BF0-0816-4D6B-BAB9-9F2F939C0E89}" type="sibTrans" cxnId="{B65EB118-47DF-4C51-9177-1BE0E4959563}">
      <dgm:prSet/>
      <dgm:spPr/>
      <dgm:t>
        <a:bodyPr/>
        <a:lstStyle/>
        <a:p>
          <a:endParaRPr lang="en-US"/>
        </a:p>
      </dgm:t>
    </dgm:pt>
    <dgm:pt modelId="{4D4BB8EE-7802-4C3C-8C48-FA732150ABFD}" type="pres">
      <dgm:prSet presAssocID="{B93677F6-1992-4D7B-BD5D-173CC3D20946}" presName="Name0" presStyleCnt="0">
        <dgm:presLayoutVars>
          <dgm:chMax/>
          <dgm:chPref/>
          <dgm:dir/>
          <dgm:animLvl val="lvl"/>
        </dgm:presLayoutVars>
      </dgm:prSet>
      <dgm:spPr/>
    </dgm:pt>
    <dgm:pt modelId="{444E8790-477C-4AF8-B72C-874229582835}" type="pres">
      <dgm:prSet presAssocID="{4329DE5E-8784-49BE-82A4-F056C2DE4533}" presName="composite" presStyleCnt="0"/>
      <dgm:spPr/>
    </dgm:pt>
    <dgm:pt modelId="{B6D8FA10-7CA0-4F31-9087-82A6AD246CA8}" type="pres">
      <dgm:prSet presAssocID="{4329DE5E-8784-49BE-82A4-F056C2DE4533}" presName="Parent1" presStyleLbl="node1" presStyleIdx="0" presStyleCnt="6">
        <dgm:presLayoutVars>
          <dgm:chMax val="1"/>
          <dgm:chPref val="1"/>
          <dgm:bulletEnabled val="1"/>
        </dgm:presLayoutVars>
      </dgm:prSet>
      <dgm:spPr/>
    </dgm:pt>
    <dgm:pt modelId="{EC38B969-8233-4A57-BA8E-8EA8FF8CB015}" type="pres">
      <dgm:prSet presAssocID="{4329DE5E-8784-49BE-82A4-F056C2DE4533}" presName="Childtext1" presStyleLbl="revTx" presStyleIdx="0" presStyleCnt="3">
        <dgm:presLayoutVars>
          <dgm:chMax val="0"/>
          <dgm:chPref val="0"/>
          <dgm:bulletEnabled val="1"/>
        </dgm:presLayoutVars>
      </dgm:prSet>
      <dgm:spPr/>
    </dgm:pt>
    <dgm:pt modelId="{B2BD352F-7D53-4C90-9377-3D29284D5888}" type="pres">
      <dgm:prSet presAssocID="{4329DE5E-8784-49BE-82A4-F056C2DE4533}" presName="BalanceSpacing" presStyleCnt="0"/>
      <dgm:spPr/>
    </dgm:pt>
    <dgm:pt modelId="{2D951F3E-FFF3-4E59-8FDC-5093878B0383}" type="pres">
      <dgm:prSet presAssocID="{4329DE5E-8784-49BE-82A4-F056C2DE4533}" presName="BalanceSpacing1" presStyleCnt="0"/>
      <dgm:spPr/>
    </dgm:pt>
    <dgm:pt modelId="{E6368548-6ACC-455C-A5CE-14C33CC82CA2}" type="pres">
      <dgm:prSet presAssocID="{C231D42B-FCD0-4286-9079-8AA4E008579A}" presName="Accent1Text" presStyleLbl="node1" presStyleIdx="1" presStyleCnt="6"/>
      <dgm:spPr/>
    </dgm:pt>
    <dgm:pt modelId="{262C7D42-6022-45BF-B6E8-72795AF68E59}" type="pres">
      <dgm:prSet presAssocID="{C231D42B-FCD0-4286-9079-8AA4E008579A}" presName="spaceBetweenRectangles" presStyleCnt="0"/>
      <dgm:spPr/>
    </dgm:pt>
    <dgm:pt modelId="{CE63D046-720D-4698-8C4C-B77A944357CC}" type="pres">
      <dgm:prSet presAssocID="{6D95D3AB-042B-4A9C-938B-F5F01252F975}" presName="composite" presStyleCnt="0"/>
      <dgm:spPr/>
    </dgm:pt>
    <dgm:pt modelId="{44410361-7185-48B4-9AE0-B10E8C022529}" type="pres">
      <dgm:prSet presAssocID="{6D95D3AB-042B-4A9C-938B-F5F01252F975}" presName="Parent1" presStyleLbl="node1" presStyleIdx="2" presStyleCnt="6">
        <dgm:presLayoutVars>
          <dgm:chMax val="1"/>
          <dgm:chPref val="1"/>
          <dgm:bulletEnabled val="1"/>
        </dgm:presLayoutVars>
      </dgm:prSet>
      <dgm:spPr/>
    </dgm:pt>
    <dgm:pt modelId="{548F6C4F-2C68-450F-8813-63A9D3351941}" type="pres">
      <dgm:prSet presAssocID="{6D95D3AB-042B-4A9C-938B-F5F01252F975}" presName="Childtext1" presStyleLbl="revTx" presStyleIdx="1" presStyleCnt="3">
        <dgm:presLayoutVars>
          <dgm:chMax val="0"/>
          <dgm:chPref val="0"/>
          <dgm:bulletEnabled val="1"/>
        </dgm:presLayoutVars>
      </dgm:prSet>
      <dgm:spPr/>
    </dgm:pt>
    <dgm:pt modelId="{77D2CB87-3807-4559-AE94-3D28F6F6E9CD}" type="pres">
      <dgm:prSet presAssocID="{6D95D3AB-042B-4A9C-938B-F5F01252F975}" presName="BalanceSpacing" presStyleCnt="0"/>
      <dgm:spPr/>
    </dgm:pt>
    <dgm:pt modelId="{4CF63850-9923-4969-9798-B5784D84C281}" type="pres">
      <dgm:prSet presAssocID="{6D95D3AB-042B-4A9C-938B-F5F01252F975}" presName="BalanceSpacing1" presStyleCnt="0"/>
      <dgm:spPr/>
    </dgm:pt>
    <dgm:pt modelId="{B4F431C8-380E-40C8-9D0C-D5E608DA0556}" type="pres">
      <dgm:prSet presAssocID="{903312A0-69D9-46F0-9053-F6460E407657}" presName="Accent1Text" presStyleLbl="node1" presStyleIdx="3" presStyleCnt="6"/>
      <dgm:spPr/>
    </dgm:pt>
    <dgm:pt modelId="{010F79F5-4D7E-4EDB-9A9C-52B58B801812}" type="pres">
      <dgm:prSet presAssocID="{903312A0-69D9-46F0-9053-F6460E407657}" presName="spaceBetweenRectangles" presStyleCnt="0"/>
      <dgm:spPr/>
    </dgm:pt>
    <dgm:pt modelId="{515B9077-CCB7-4E2C-8F32-7FCD3193ED43}" type="pres">
      <dgm:prSet presAssocID="{55FCFC81-C503-46E4-8D42-C55066F1586A}" presName="composite" presStyleCnt="0"/>
      <dgm:spPr/>
    </dgm:pt>
    <dgm:pt modelId="{A51DDD4E-B723-465E-82A2-C4823D93E4A9}" type="pres">
      <dgm:prSet presAssocID="{55FCFC81-C503-46E4-8D42-C55066F1586A}" presName="Parent1" presStyleLbl="node1" presStyleIdx="4" presStyleCnt="6">
        <dgm:presLayoutVars>
          <dgm:chMax val="1"/>
          <dgm:chPref val="1"/>
          <dgm:bulletEnabled val="1"/>
        </dgm:presLayoutVars>
      </dgm:prSet>
      <dgm:spPr/>
    </dgm:pt>
    <dgm:pt modelId="{7C34FEBF-6438-4251-B5C4-D595B506B9AA}" type="pres">
      <dgm:prSet presAssocID="{55FCFC81-C503-46E4-8D42-C55066F1586A}" presName="Childtext1" presStyleLbl="revTx" presStyleIdx="2" presStyleCnt="3">
        <dgm:presLayoutVars>
          <dgm:chMax val="0"/>
          <dgm:chPref val="0"/>
          <dgm:bulletEnabled val="1"/>
        </dgm:presLayoutVars>
      </dgm:prSet>
      <dgm:spPr/>
    </dgm:pt>
    <dgm:pt modelId="{E1BD5B03-8007-4614-A996-27A18F5C7D61}" type="pres">
      <dgm:prSet presAssocID="{55FCFC81-C503-46E4-8D42-C55066F1586A}" presName="BalanceSpacing" presStyleCnt="0"/>
      <dgm:spPr/>
    </dgm:pt>
    <dgm:pt modelId="{A9B64757-B37F-4D17-BB60-77FD9249DF50}" type="pres">
      <dgm:prSet presAssocID="{55FCFC81-C503-46E4-8D42-C55066F1586A}" presName="BalanceSpacing1" presStyleCnt="0"/>
      <dgm:spPr/>
    </dgm:pt>
    <dgm:pt modelId="{071D81A3-77E0-4DB1-9C2D-00044841CBFE}" type="pres">
      <dgm:prSet presAssocID="{C1653BF0-0816-4D6B-BAB9-9F2F939C0E89}" presName="Accent1Text" presStyleLbl="node1" presStyleIdx="5" presStyleCnt="6"/>
      <dgm:spPr/>
    </dgm:pt>
  </dgm:ptLst>
  <dgm:cxnLst>
    <dgm:cxn modelId="{B65EB118-47DF-4C51-9177-1BE0E4959563}" srcId="{B93677F6-1992-4D7B-BD5D-173CC3D20946}" destId="{55FCFC81-C503-46E4-8D42-C55066F1586A}" srcOrd="2" destOrd="0" parTransId="{0A0396D0-74BE-441D-9072-562E76F9F5FF}" sibTransId="{C1653BF0-0816-4D6B-BAB9-9F2F939C0E89}"/>
    <dgm:cxn modelId="{904ADE18-1299-4D85-BEDD-89CB30FCAA49}" srcId="{B93677F6-1992-4D7B-BD5D-173CC3D20946}" destId="{4329DE5E-8784-49BE-82A4-F056C2DE4533}" srcOrd="0" destOrd="0" parTransId="{79DD6313-D5BB-4E0C-831C-9FA2782AA4D0}" sibTransId="{C231D42B-FCD0-4286-9079-8AA4E008579A}"/>
    <dgm:cxn modelId="{E2F15F26-5311-4BB4-B885-B8745D2A0CF3}" type="presOf" srcId="{C231D42B-FCD0-4286-9079-8AA4E008579A}" destId="{E6368548-6ACC-455C-A5CE-14C33CC82CA2}" srcOrd="0" destOrd="0" presId="urn:microsoft.com/office/officeart/2008/layout/AlternatingHexagons"/>
    <dgm:cxn modelId="{EA87F467-6E5F-4D41-B45C-7146C4677993}" srcId="{B93677F6-1992-4D7B-BD5D-173CC3D20946}" destId="{6D95D3AB-042B-4A9C-938B-F5F01252F975}" srcOrd="1" destOrd="0" parTransId="{A278D82B-E9D4-4025-BA88-E1665343BF98}" sibTransId="{903312A0-69D9-46F0-9053-F6460E407657}"/>
    <dgm:cxn modelId="{4C328D52-75D3-484A-AF52-944153061622}" type="presOf" srcId="{903312A0-69D9-46F0-9053-F6460E407657}" destId="{B4F431C8-380E-40C8-9D0C-D5E608DA0556}" srcOrd="0" destOrd="0" presId="urn:microsoft.com/office/officeart/2008/layout/AlternatingHexagons"/>
    <dgm:cxn modelId="{6979CF79-11BF-44B5-A638-90DC24964DCB}" type="presOf" srcId="{4329DE5E-8784-49BE-82A4-F056C2DE4533}" destId="{B6D8FA10-7CA0-4F31-9087-82A6AD246CA8}" srcOrd="0" destOrd="0" presId="urn:microsoft.com/office/officeart/2008/layout/AlternatingHexagons"/>
    <dgm:cxn modelId="{0325E188-B293-455C-89DF-70A612044567}" type="presOf" srcId="{B93677F6-1992-4D7B-BD5D-173CC3D20946}" destId="{4D4BB8EE-7802-4C3C-8C48-FA732150ABFD}" srcOrd="0" destOrd="0" presId="urn:microsoft.com/office/officeart/2008/layout/AlternatingHexagons"/>
    <dgm:cxn modelId="{71423F8E-6F39-4303-82A8-EF23D97A5B39}" type="presOf" srcId="{6D95D3AB-042B-4A9C-938B-F5F01252F975}" destId="{44410361-7185-48B4-9AE0-B10E8C022529}" srcOrd="0" destOrd="0" presId="urn:microsoft.com/office/officeart/2008/layout/AlternatingHexagons"/>
    <dgm:cxn modelId="{F3255B8F-1496-4D7C-A98C-EA8F211AA5C4}" type="presOf" srcId="{C1653BF0-0816-4D6B-BAB9-9F2F939C0E89}" destId="{071D81A3-77E0-4DB1-9C2D-00044841CBFE}" srcOrd="0" destOrd="0" presId="urn:microsoft.com/office/officeart/2008/layout/AlternatingHexagons"/>
    <dgm:cxn modelId="{3014C8B7-BA50-4B24-B291-439C9F86CEC7}" type="presOf" srcId="{55FCFC81-C503-46E4-8D42-C55066F1586A}" destId="{A51DDD4E-B723-465E-82A2-C4823D93E4A9}" srcOrd="0" destOrd="0" presId="urn:microsoft.com/office/officeart/2008/layout/AlternatingHexagons"/>
    <dgm:cxn modelId="{21D17C67-2F60-44A9-954A-A0AC50F83421}" type="presParOf" srcId="{4D4BB8EE-7802-4C3C-8C48-FA732150ABFD}" destId="{444E8790-477C-4AF8-B72C-874229582835}" srcOrd="0" destOrd="0" presId="urn:microsoft.com/office/officeart/2008/layout/AlternatingHexagons"/>
    <dgm:cxn modelId="{DB3CDAFC-E800-4EF5-994F-75A243ED4FF6}" type="presParOf" srcId="{444E8790-477C-4AF8-B72C-874229582835}" destId="{B6D8FA10-7CA0-4F31-9087-82A6AD246CA8}" srcOrd="0" destOrd="0" presId="urn:microsoft.com/office/officeart/2008/layout/AlternatingHexagons"/>
    <dgm:cxn modelId="{39EB17F7-A309-4FEE-89AB-E21792FACF89}" type="presParOf" srcId="{444E8790-477C-4AF8-B72C-874229582835}" destId="{EC38B969-8233-4A57-BA8E-8EA8FF8CB015}" srcOrd="1" destOrd="0" presId="urn:microsoft.com/office/officeart/2008/layout/AlternatingHexagons"/>
    <dgm:cxn modelId="{972B111C-E008-4F16-8E10-A0F891ED29A7}" type="presParOf" srcId="{444E8790-477C-4AF8-B72C-874229582835}" destId="{B2BD352F-7D53-4C90-9377-3D29284D5888}" srcOrd="2" destOrd="0" presId="urn:microsoft.com/office/officeart/2008/layout/AlternatingHexagons"/>
    <dgm:cxn modelId="{533A2EC4-CC8A-4E85-AC2F-4EBBCE4762F0}" type="presParOf" srcId="{444E8790-477C-4AF8-B72C-874229582835}" destId="{2D951F3E-FFF3-4E59-8FDC-5093878B0383}" srcOrd="3" destOrd="0" presId="urn:microsoft.com/office/officeart/2008/layout/AlternatingHexagons"/>
    <dgm:cxn modelId="{4BE83045-9AA4-4B08-A291-569A375255D7}" type="presParOf" srcId="{444E8790-477C-4AF8-B72C-874229582835}" destId="{E6368548-6ACC-455C-A5CE-14C33CC82CA2}" srcOrd="4" destOrd="0" presId="urn:microsoft.com/office/officeart/2008/layout/AlternatingHexagons"/>
    <dgm:cxn modelId="{D62DC2D7-9123-4A4E-86D2-C82065B165DB}" type="presParOf" srcId="{4D4BB8EE-7802-4C3C-8C48-FA732150ABFD}" destId="{262C7D42-6022-45BF-B6E8-72795AF68E59}" srcOrd="1" destOrd="0" presId="urn:microsoft.com/office/officeart/2008/layout/AlternatingHexagons"/>
    <dgm:cxn modelId="{FA6573BD-2489-45F2-85DA-22E04057A122}" type="presParOf" srcId="{4D4BB8EE-7802-4C3C-8C48-FA732150ABFD}" destId="{CE63D046-720D-4698-8C4C-B77A944357CC}" srcOrd="2" destOrd="0" presId="urn:microsoft.com/office/officeart/2008/layout/AlternatingHexagons"/>
    <dgm:cxn modelId="{EB11ACBF-A8CC-4353-B323-E2C048CF6E80}" type="presParOf" srcId="{CE63D046-720D-4698-8C4C-B77A944357CC}" destId="{44410361-7185-48B4-9AE0-B10E8C022529}" srcOrd="0" destOrd="0" presId="urn:microsoft.com/office/officeart/2008/layout/AlternatingHexagons"/>
    <dgm:cxn modelId="{3EA0775E-4F7B-4FEB-A802-0C77A5728480}" type="presParOf" srcId="{CE63D046-720D-4698-8C4C-B77A944357CC}" destId="{548F6C4F-2C68-450F-8813-63A9D3351941}" srcOrd="1" destOrd="0" presId="urn:microsoft.com/office/officeart/2008/layout/AlternatingHexagons"/>
    <dgm:cxn modelId="{4CC0D10B-1081-4916-89E3-5CE44EDA3F6D}" type="presParOf" srcId="{CE63D046-720D-4698-8C4C-B77A944357CC}" destId="{77D2CB87-3807-4559-AE94-3D28F6F6E9CD}" srcOrd="2" destOrd="0" presId="urn:microsoft.com/office/officeart/2008/layout/AlternatingHexagons"/>
    <dgm:cxn modelId="{AA77ED2E-2079-48CE-9063-32CB0161D7D4}" type="presParOf" srcId="{CE63D046-720D-4698-8C4C-B77A944357CC}" destId="{4CF63850-9923-4969-9798-B5784D84C281}" srcOrd="3" destOrd="0" presId="urn:microsoft.com/office/officeart/2008/layout/AlternatingHexagons"/>
    <dgm:cxn modelId="{4629A120-57D7-4631-A6EE-9452B635743A}" type="presParOf" srcId="{CE63D046-720D-4698-8C4C-B77A944357CC}" destId="{B4F431C8-380E-40C8-9D0C-D5E608DA0556}" srcOrd="4" destOrd="0" presId="urn:microsoft.com/office/officeart/2008/layout/AlternatingHexagons"/>
    <dgm:cxn modelId="{F8004BB5-7F8E-4AF4-9501-FCD2FD7D4603}" type="presParOf" srcId="{4D4BB8EE-7802-4C3C-8C48-FA732150ABFD}" destId="{010F79F5-4D7E-4EDB-9A9C-52B58B801812}" srcOrd="3" destOrd="0" presId="urn:microsoft.com/office/officeart/2008/layout/AlternatingHexagons"/>
    <dgm:cxn modelId="{7F62DE19-47B0-474E-B53C-78AAF543D93F}" type="presParOf" srcId="{4D4BB8EE-7802-4C3C-8C48-FA732150ABFD}" destId="{515B9077-CCB7-4E2C-8F32-7FCD3193ED43}" srcOrd="4" destOrd="0" presId="urn:microsoft.com/office/officeart/2008/layout/AlternatingHexagons"/>
    <dgm:cxn modelId="{7DAA6C7A-5716-48C9-AC10-9FB7FBF2C3BB}" type="presParOf" srcId="{515B9077-CCB7-4E2C-8F32-7FCD3193ED43}" destId="{A51DDD4E-B723-465E-82A2-C4823D93E4A9}" srcOrd="0" destOrd="0" presId="urn:microsoft.com/office/officeart/2008/layout/AlternatingHexagons"/>
    <dgm:cxn modelId="{6BC3EBE5-E1DF-4D9D-9244-0AA686639FAD}" type="presParOf" srcId="{515B9077-CCB7-4E2C-8F32-7FCD3193ED43}" destId="{7C34FEBF-6438-4251-B5C4-D595B506B9AA}" srcOrd="1" destOrd="0" presId="urn:microsoft.com/office/officeart/2008/layout/AlternatingHexagons"/>
    <dgm:cxn modelId="{91CDAA17-1E22-4760-9743-1DC7A6D98734}" type="presParOf" srcId="{515B9077-CCB7-4E2C-8F32-7FCD3193ED43}" destId="{E1BD5B03-8007-4614-A996-27A18F5C7D61}" srcOrd="2" destOrd="0" presId="urn:microsoft.com/office/officeart/2008/layout/AlternatingHexagons"/>
    <dgm:cxn modelId="{48220918-A496-4C85-92CF-64E333AA1AC9}" type="presParOf" srcId="{515B9077-CCB7-4E2C-8F32-7FCD3193ED43}" destId="{A9B64757-B37F-4D17-BB60-77FD9249DF50}" srcOrd="3" destOrd="0" presId="urn:microsoft.com/office/officeart/2008/layout/AlternatingHexagons"/>
    <dgm:cxn modelId="{AF878509-3871-4F4C-97B2-3209335DEC82}" type="presParOf" srcId="{515B9077-CCB7-4E2C-8F32-7FCD3193ED43}" destId="{071D81A3-77E0-4DB1-9C2D-00044841CBFE}"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93677F6-1992-4D7B-BD5D-173CC3D20946}" type="doc">
      <dgm:prSet loTypeId="urn:microsoft.com/office/officeart/2008/layout/AlternatingHexagons" loCatId="list" qsTypeId="urn:microsoft.com/office/officeart/2005/8/quickstyle/3d2" qsCatId="3D" csTypeId="urn:microsoft.com/office/officeart/2005/8/colors/accent1_2" csCatId="accent1" phldr="1"/>
      <dgm:spPr/>
      <dgm:t>
        <a:bodyPr/>
        <a:lstStyle/>
        <a:p>
          <a:endParaRPr lang="en-US"/>
        </a:p>
      </dgm:t>
    </dgm:pt>
    <dgm:pt modelId="{4329DE5E-8784-49BE-82A4-F056C2DE4533}">
      <dgm:prSet phldrT="[Teksts]"/>
      <dgm:spPr/>
      <dgm:t>
        <a:bodyPr/>
        <a:lstStyle/>
        <a:p>
          <a:r>
            <a:rPr lang="en-US" dirty="0"/>
            <a:t> </a:t>
          </a:r>
        </a:p>
      </dgm:t>
    </dgm:pt>
    <dgm:pt modelId="{79DD6313-D5BB-4E0C-831C-9FA2782AA4D0}" type="parTrans" cxnId="{904ADE18-1299-4D85-BEDD-89CB30FCAA49}">
      <dgm:prSet/>
      <dgm:spPr/>
      <dgm:t>
        <a:bodyPr/>
        <a:lstStyle/>
        <a:p>
          <a:endParaRPr lang="en-US"/>
        </a:p>
      </dgm:t>
    </dgm:pt>
    <dgm:pt modelId="{C231D42B-FCD0-4286-9079-8AA4E008579A}" type="sibTrans" cxnId="{904ADE18-1299-4D85-BEDD-89CB30FCAA49}">
      <dgm:prSet/>
      <dgm:spPr/>
      <dgm:t>
        <a:bodyPr/>
        <a:lstStyle/>
        <a:p>
          <a:endParaRPr lang="en-US"/>
        </a:p>
      </dgm:t>
    </dgm:pt>
    <dgm:pt modelId="{6D95D3AB-042B-4A9C-938B-F5F01252F975}">
      <dgm:prSet phldrT="[Teksts]"/>
      <dgm:spPr/>
      <dgm:t>
        <a:bodyPr/>
        <a:lstStyle/>
        <a:p>
          <a:endParaRPr lang="en-US" dirty="0"/>
        </a:p>
      </dgm:t>
    </dgm:pt>
    <dgm:pt modelId="{A278D82B-E9D4-4025-BA88-E1665343BF98}" type="parTrans" cxnId="{EA87F467-6E5F-4D41-B45C-7146C4677993}">
      <dgm:prSet/>
      <dgm:spPr/>
      <dgm:t>
        <a:bodyPr/>
        <a:lstStyle/>
        <a:p>
          <a:endParaRPr lang="en-US"/>
        </a:p>
      </dgm:t>
    </dgm:pt>
    <dgm:pt modelId="{903312A0-69D9-46F0-9053-F6460E407657}" type="sibTrans" cxnId="{EA87F467-6E5F-4D41-B45C-7146C4677993}">
      <dgm:prSet/>
      <dgm:spPr/>
      <dgm:t>
        <a:bodyPr/>
        <a:lstStyle/>
        <a:p>
          <a:endParaRPr lang="en-US"/>
        </a:p>
      </dgm:t>
    </dgm:pt>
    <dgm:pt modelId="{55FCFC81-C503-46E4-8D42-C55066F1586A}">
      <dgm:prSet phldrT="[Teksts]"/>
      <dgm:spPr/>
      <dgm:t>
        <a:bodyPr/>
        <a:lstStyle/>
        <a:p>
          <a:endParaRPr lang="en-US" dirty="0"/>
        </a:p>
      </dgm:t>
    </dgm:pt>
    <dgm:pt modelId="{0A0396D0-74BE-441D-9072-562E76F9F5FF}" type="parTrans" cxnId="{B65EB118-47DF-4C51-9177-1BE0E4959563}">
      <dgm:prSet/>
      <dgm:spPr/>
      <dgm:t>
        <a:bodyPr/>
        <a:lstStyle/>
        <a:p>
          <a:endParaRPr lang="en-US"/>
        </a:p>
      </dgm:t>
    </dgm:pt>
    <dgm:pt modelId="{C1653BF0-0816-4D6B-BAB9-9F2F939C0E89}" type="sibTrans" cxnId="{B65EB118-47DF-4C51-9177-1BE0E4959563}">
      <dgm:prSet/>
      <dgm:spPr/>
      <dgm:t>
        <a:bodyPr/>
        <a:lstStyle/>
        <a:p>
          <a:endParaRPr lang="en-US"/>
        </a:p>
      </dgm:t>
    </dgm:pt>
    <dgm:pt modelId="{4D4BB8EE-7802-4C3C-8C48-FA732150ABFD}" type="pres">
      <dgm:prSet presAssocID="{B93677F6-1992-4D7B-BD5D-173CC3D20946}" presName="Name0" presStyleCnt="0">
        <dgm:presLayoutVars>
          <dgm:chMax/>
          <dgm:chPref/>
          <dgm:dir/>
          <dgm:animLvl val="lvl"/>
        </dgm:presLayoutVars>
      </dgm:prSet>
      <dgm:spPr/>
    </dgm:pt>
    <dgm:pt modelId="{444E8790-477C-4AF8-B72C-874229582835}" type="pres">
      <dgm:prSet presAssocID="{4329DE5E-8784-49BE-82A4-F056C2DE4533}" presName="composite" presStyleCnt="0"/>
      <dgm:spPr/>
    </dgm:pt>
    <dgm:pt modelId="{B6D8FA10-7CA0-4F31-9087-82A6AD246CA8}" type="pres">
      <dgm:prSet presAssocID="{4329DE5E-8784-49BE-82A4-F056C2DE4533}" presName="Parent1" presStyleLbl="node1" presStyleIdx="0" presStyleCnt="6">
        <dgm:presLayoutVars>
          <dgm:chMax val="1"/>
          <dgm:chPref val="1"/>
          <dgm:bulletEnabled val="1"/>
        </dgm:presLayoutVars>
      </dgm:prSet>
      <dgm:spPr/>
    </dgm:pt>
    <dgm:pt modelId="{EC38B969-8233-4A57-BA8E-8EA8FF8CB015}" type="pres">
      <dgm:prSet presAssocID="{4329DE5E-8784-49BE-82A4-F056C2DE4533}" presName="Childtext1" presStyleLbl="revTx" presStyleIdx="0" presStyleCnt="3">
        <dgm:presLayoutVars>
          <dgm:chMax val="0"/>
          <dgm:chPref val="0"/>
          <dgm:bulletEnabled val="1"/>
        </dgm:presLayoutVars>
      </dgm:prSet>
      <dgm:spPr/>
    </dgm:pt>
    <dgm:pt modelId="{B2BD352F-7D53-4C90-9377-3D29284D5888}" type="pres">
      <dgm:prSet presAssocID="{4329DE5E-8784-49BE-82A4-F056C2DE4533}" presName="BalanceSpacing" presStyleCnt="0"/>
      <dgm:spPr/>
    </dgm:pt>
    <dgm:pt modelId="{2D951F3E-FFF3-4E59-8FDC-5093878B0383}" type="pres">
      <dgm:prSet presAssocID="{4329DE5E-8784-49BE-82A4-F056C2DE4533}" presName="BalanceSpacing1" presStyleCnt="0"/>
      <dgm:spPr/>
    </dgm:pt>
    <dgm:pt modelId="{E6368548-6ACC-455C-A5CE-14C33CC82CA2}" type="pres">
      <dgm:prSet presAssocID="{C231D42B-FCD0-4286-9079-8AA4E008579A}" presName="Accent1Text" presStyleLbl="node1" presStyleIdx="1" presStyleCnt="6"/>
      <dgm:spPr/>
    </dgm:pt>
    <dgm:pt modelId="{262C7D42-6022-45BF-B6E8-72795AF68E59}" type="pres">
      <dgm:prSet presAssocID="{C231D42B-FCD0-4286-9079-8AA4E008579A}" presName="spaceBetweenRectangles" presStyleCnt="0"/>
      <dgm:spPr/>
    </dgm:pt>
    <dgm:pt modelId="{CE63D046-720D-4698-8C4C-B77A944357CC}" type="pres">
      <dgm:prSet presAssocID="{6D95D3AB-042B-4A9C-938B-F5F01252F975}" presName="composite" presStyleCnt="0"/>
      <dgm:spPr/>
    </dgm:pt>
    <dgm:pt modelId="{44410361-7185-48B4-9AE0-B10E8C022529}" type="pres">
      <dgm:prSet presAssocID="{6D95D3AB-042B-4A9C-938B-F5F01252F975}" presName="Parent1" presStyleLbl="node1" presStyleIdx="2" presStyleCnt="6">
        <dgm:presLayoutVars>
          <dgm:chMax val="1"/>
          <dgm:chPref val="1"/>
          <dgm:bulletEnabled val="1"/>
        </dgm:presLayoutVars>
      </dgm:prSet>
      <dgm:spPr/>
    </dgm:pt>
    <dgm:pt modelId="{548F6C4F-2C68-450F-8813-63A9D3351941}" type="pres">
      <dgm:prSet presAssocID="{6D95D3AB-042B-4A9C-938B-F5F01252F975}" presName="Childtext1" presStyleLbl="revTx" presStyleIdx="1" presStyleCnt="3">
        <dgm:presLayoutVars>
          <dgm:chMax val="0"/>
          <dgm:chPref val="0"/>
          <dgm:bulletEnabled val="1"/>
        </dgm:presLayoutVars>
      </dgm:prSet>
      <dgm:spPr/>
    </dgm:pt>
    <dgm:pt modelId="{77D2CB87-3807-4559-AE94-3D28F6F6E9CD}" type="pres">
      <dgm:prSet presAssocID="{6D95D3AB-042B-4A9C-938B-F5F01252F975}" presName="BalanceSpacing" presStyleCnt="0"/>
      <dgm:spPr/>
    </dgm:pt>
    <dgm:pt modelId="{4CF63850-9923-4969-9798-B5784D84C281}" type="pres">
      <dgm:prSet presAssocID="{6D95D3AB-042B-4A9C-938B-F5F01252F975}" presName="BalanceSpacing1" presStyleCnt="0"/>
      <dgm:spPr/>
    </dgm:pt>
    <dgm:pt modelId="{B4F431C8-380E-40C8-9D0C-D5E608DA0556}" type="pres">
      <dgm:prSet presAssocID="{903312A0-69D9-46F0-9053-F6460E407657}" presName="Accent1Text" presStyleLbl="node1" presStyleIdx="3" presStyleCnt="6"/>
      <dgm:spPr/>
    </dgm:pt>
    <dgm:pt modelId="{010F79F5-4D7E-4EDB-9A9C-52B58B801812}" type="pres">
      <dgm:prSet presAssocID="{903312A0-69D9-46F0-9053-F6460E407657}" presName="spaceBetweenRectangles" presStyleCnt="0"/>
      <dgm:spPr/>
    </dgm:pt>
    <dgm:pt modelId="{515B9077-CCB7-4E2C-8F32-7FCD3193ED43}" type="pres">
      <dgm:prSet presAssocID="{55FCFC81-C503-46E4-8D42-C55066F1586A}" presName="composite" presStyleCnt="0"/>
      <dgm:spPr/>
    </dgm:pt>
    <dgm:pt modelId="{A51DDD4E-B723-465E-82A2-C4823D93E4A9}" type="pres">
      <dgm:prSet presAssocID="{55FCFC81-C503-46E4-8D42-C55066F1586A}" presName="Parent1" presStyleLbl="node1" presStyleIdx="4" presStyleCnt="6">
        <dgm:presLayoutVars>
          <dgm:chMax val="1"/>
          <dgm:chPref val="1"/>
          <dgm:bulletEnabled val="1"/>
        </dgm:presLayoutVars>
      </dgm:prSet>
      <dgm:spPr/>
    </dgm:pt>
    <dgm:pt modelId="{7C34FEBF-6438-4251-B5C4-D595B506B9AA}" type="pres">
      <dgm:prSet presAssocID="{55FCFC81-C503-46E4-8D42-C55066F1586A}" presName="Childtext1" presStyleLbl="revTx" presStyleIdx="2" presStyleCnt="3">
        <dgm:presLayoutVars>
          <dgm:chMax val="0"/>
          <dgm:chPref val="0"/>
          <dgm:bulletEnabled val="1"/>
        </dgm:presLayoutVars>
      </dgm:prSet>
      <dgm:spPr/>
    </dgm:pt>
    <dgm:pt modelId="{E1BD5B03-8007-4614-A996-27A18F5C7D61}" type="pres">
      <dgm:prSet presAssocID="{55FCFC81-C503-46E4-8D42-C55066F1586A}" presName="BalanceSpacing" presStyleCnt="0"/>
      <dgm:spPr/>
    </dgm:pt>
    <dgm:pt modelId="{A9B64757-B37F-4D17-BB60-77FD9249DF50}" type="pres">
      <dgm:prSet presAssocID="{55FCFC81-C503-46E4-8D42-C55066F1586A}" presName="BalanceSpacing1" presStyleCnt="0"/>
      <dgm:spPr/>
    </dgm:pt>
    <dgm:pt modelId="{071D81A3-77E0-4DB1-9C2D-00044841CBFE}" type="pres">
      <dgm:prSet presAssocID="{C1653BF0-0816-4D6B-BAB9-9F2F939C0E89}" presName="Accent1Text" presStyleLbl="node1" presStyleIdx="5" presStyleCnt="6"/>
      <dgm:spPr/>
    </dgm:pt>
  </dgm:ptLst>
  <dgm:cxnLst>
    <dgm:cxn modelId="{B65EB118-47DF-4C51-9177-1BE0E4959563}" srcId="{B93677F6-1992-4D7B-BD5D-173CC3D20946}" destId="{55FCFC81-C503-46E4-8D42-C55066F1586A}" srcOrd="2" destOrd="0" parTransId="{0A0396D0-74BE-441D-9072-562E76F9F5FF}" sibTransId="{C1653BF0-0816-4D6B-BAB9-9F2F939C0E89}"/>
    <dgm:cxn modelId="{904ADE18-1299-4D85-BEDD-89CB30FCAA49}" srcId="{B93677F6-1992-4D7B-BD5D-173CC3D20946}" destId="{4329DE5E-8784-49BE-82A4-F056C2DE4533}" srcOrd="0" destOrd="0" parTransId="{79DD6313-D5BB-4E0C-831C-9FA2782AA4D0}" sibTransId="{C231D42B-FCD0-4286-9079-8AA4E008579A}"/>
    <dgm:cxn modelId="{E2F15F26-5311-4BB4-B885-B8745D2A0CF3}" type="presOf" srcId="{C231D42B-FCD0-4286-9079-8AA4E008579A}" destId="{E6368548-6ACC-455C-A5CE-14C33CC82CA2}" srcOrd="0" destOrd="0" presId="urn:microsoft.com/office/officeart/2008/layout/AlternatingHexagons"/>
    <dgm:cxn modelId="{EA87F467-6E5F-4D41-B45C-7146C4677993}" srcId="{B93677F6-1992-4D7B-BD5D-173CC3D20946}" destId="{6D95D3AB-042B-4A9C-938B-F5F01252F975}" srcOrd="1" destOrd="0" parTransId="{A278D82B-E9D4-4025-BA88-E1665343BF98}" sibTransId="{903312A0-69D9-46F0-9053-F6460E407657}"/>
    <dgm:cxn modelId="{4C328D52-75D3-484A-AF52-944153061622}" type="presOf" srcId="{903312A0-69D9-46F0-9053-F6460E407657}" destId="{B4F431C8-380E-40C8-9D0C-D5E608DA0556}" srcOrd="0" destOrd="0" presId="urn:microsoft.com/office/officeart/2008/layout/AlternatingHexagons"/>
    <dgm:cxn modelId="{6979CF79-11BF-44B5-A638-90DC24964DCB}" type="presOf" srcId="{4329DE5E-8784-49BE-82A4-F056C2DE4533}" destId="{B6D8FA10-7CA0-4F31-9087-82A6AD246CA8}" srcOrd="0" destOrd="0" presId="urn:microsoft.com/office/officeart/2008/layout/AlternatingHexagons"/>
    <dgm:cxn modelId="{0325E188-B293-455C-89DF-70A612044567}" type="presOf" srcId="{B93677F6-1992-4D7B-BD5D-173CC3D20946}" destId="{4D4BB8EE-7802-4C3C-8C48-FA732150ABFD}" srcOrd="0" destOrd="0" presId="urn:microsoft.com/office/officeart/2008/layout/AlternatingHexagons"/>
    <dgm:cxn modelId="{71423F8E-6F39-4303-82A8-EF23D97A5B39}" type="presOf" srcId="{6D95D3AB-042B-4A9C-938B-F5F01252F975}" destId="{44410361-7185-48B4-9AE0-B10E8C022529}" srcOrd="0" destOrd="0" presId="urn:microsoft.com/office/officeart/2008/layout/AlternatingHexagons"/>
    <dgm:cxn modelId="{F3255B8F-1496-4D7C-A98C-EA8F211AA5C4}" type="presOf" srcId="{C1653BF0-0816-4D6B-BAB9-9F2F939C0E89}" destId="{071D81A3-77E0-4DB1-9C2D-00044841CBFE}" srcOrd="0" destOrd="0" presId="urn:microsoft.com/office/officeart/2008/layout/AlternatingHexagons"/>
    <dgm:cxn modelId="{3014C8B7-BA50-4B24-B291-439C9F86CEC7}" type="presOf" srcId="{55FCFC81-C503-46E4-8D42-C55066F1586A}" destId="{A51DDD4E-B723-465E-82A2-C4823D93E4A9}" srcOrd="0" destOrd="0" presId="urn:microsoft.com/office/officeart/2008/layout/AlternatingHexagons"/>
    <dgm:cxn modelId="{21D17C67-2F60-44A9-954A-A0AC50F83421}" type="presParOf" srcId="{4D4BB8EE-7802-4C3C-8C48-FA732150ABFD}" destId="{444E8790-477C-4AF8-B72C-874229582835}" srcOrd="0" destOrd="0" presId="urn:microsoft.com/office/officeart/2008/layout/AlternatingHexagons"/>
    <dgm:cxn modelId="{DB3CDAFC-E800-4EF5-994F-75A243ED4FF6}" type="presParOf" srcId="{444E8790-477C-4AF8-B72C-874229582835}" destId="{B6D8FA10-7CA0-4F31-9087-82A6AD246CA8}" srcOrd="0" destOrd="0" presId="urn:microsoft.com/office/officeart/2008/layout/AlternatingHexagons"/>
    <dgm:cxn modelId="{39EB17F7-A309-4FEE-89AB-E21792FACF89}" type="presParOf" srcId="{444E8790-477C-4AF8-B72C-874229582835}" destId="{EC38B969-8233-4A57-BA8E-8EA8FF8CB015}" srcOrd="1" destOrd="0" presId="urn:microsoft.com/office/officeart/2008/layout/AlternatingHexagons"/>
    <dgm:cxn modelId="{972B111C-E008-4F16-8E10-A0F891ED29A7}" type="presParOf" srcId="{444E8790-477C-4AF8-B72C-874229582835}" destId="{B2BD352F-7D53-4C90-9377-3D29284D5888}" srcOrd="2" destOrd="0" presId="urn:microsoft.com/office/officeart/2008/layout/AlternatingHexagons"/>
    <dgm:cxn modelId="{533A2EC4-CC8A-4E85-AC2F-4EBBCE4762F0}" type="presParOf" srcId="{444E8790-477C-4AF8-B72C-874229582835}" destId="{2D951F3E-FFF3-4E59-8FDC-5093878B0383}" srcOrd="3" destOrd="0" presId="urn:microsoft.com/office/officeart/2008/layout/AlternatingHexagons"/>
    <dgm:cxn modelId="{4BE83045-9AA4-4B08-A291-569A375255D7}" type="presParOf" srcId="{444E8790-477C-4AF8-B72C-874229582835}" destId="{E6368548-6ACC-455C-A5CE-14C33CC82CA2}" srcOrd="4" destOrd="0" presId="urn:microsoft.com/office/officeart/2008/layout/AlternatingHexagons"/>
    <dgm:cxn modelId="{D62DC2D7-9123-4A4E-86D2-C82065B165DB}" type="presParOf" srcId="{4D4BB8EE-7802-4C3C-8C48-FA732150ABFD}" destId="{262C7D42-6022-45BF-B6E8-72795AF68E59}" srcOrd="1" destOrd="0" presId="urn:microsoft.com/office/officeart/2008/layout/AlternatingHexagons"/>
    <dgm:cxn modelId="{FA6573BD-2489-45F2-85DA-22E04057A122}" type="presParOf" srcId="{4D4BB8EE-7802-4C3C-8C48-FA732150ABFD}" destId="{CE63D046-720D-4698-8C4C-B77A944357CC}" srcOrd="2" destOrd="0" presId="urn:microsoft.com/office/officeart/2008/layout/AlternatingHexagons"/>
    <dgm:cxn modelId="{EB11ACBF-A8CC-4353-B323-E2C048CF6E80}" type="presParOf" srcId="{CE63D046-720D-4698-8C4C-B77A944357CC}" destId="{44410361-7185-48B4-9AE0-B10E8C022529}" srcOrd="0" destOrd="0" presId="urn:microsoft.com/office/officeart/2008/layout/AlternatingHexagons"/>
    <dgm:cxn modelId="{3EA0775E-4F7B-4FEB-A802-0C77A5728480}" type="presParOf" srcId="{CE63D046-720D-4698-8C4C-B77A944357CC}" destId="{548F6C4F-2C68-450F-8813-63A9D3351941}" srcOrd="1" destOrd="0" presId="urn:microsoft.com/office/officeart/2008/layout/AlternatingHexagons"/>
    <dgm:cxn modelId="{4CC0D10B-1081-4916-89E3-5CE44EDA3F6D}" type="presParOf" srcId="{CE63D046-720D-4698-8C4C-B77A944357CC}" destId="{77D2CB87-3807-4559-AE94-3D28F6F6E9CD}" srcOrd="2" destOrd="0" presId="urn:microsoft.com/office/officeart/2008/layout/AlternatingHexagons"/>
    <dgm:cxn modelId="{AA77ED2E-2079-48CE-9063-32CB0161D7D4}" type="presParOf" srcId="{CE63D046-720D-4698-8C4C-B77A944357CC}" destId="{4CF63850-9923-4969-9798-B5784D84C281}" srcOrd="3" destOrd="0" presId="urn:microsoft.com/office/officeart/2008/layout/AlternatingHexagons"/>
    <dgm:cxn modelId="{4629A120-57D7-4631-A6EE-9452B635743A}" type="presParOf" srcId="{CE63D046-720D-4698-8C4C-B77A944357CC}" destId="{B4F431C8-380E-40C8-9D0C-D5E608DA0556}" srcOrd="4" destOrd="0" presId="urn:microsoft.com/office/officeart/2008/layout/AlternatingHexagons"/>
    <dgm:cxn modelId="{F8004BB5-7F8E-4AF4-9501-FCD2FD7D4603}" type="presParOf" srcId="{4D4BB8EE-7802-4C3C-8C48-FA732150ABFD}" destId="{010F79F5-4D7E-4EDB-9A9C-52B58B801812}" srcOrd="3" destOrd="0" presId="urn:microsoft.com/office/officeart/2008/layout/AlternatingHexagons"/>
    <dgm:cxn modelId="{7F62DE19-47B0-474E-B53C-78AAF543D93F}" type="presParOf" srcId="{4D4BB8EE-7802-4C3C-8C48-FA732150ABFD}" destId="{515B9077-CCB7-4E2C-8F32-7FCD3193ED43}" srcOrd="4" destOrd="0" presId="urn:microsoft.com/office/officeart/2008/layout/AlternatingHexagons"/>
    <dgm:cxn modelId="{7DAA6C7A-5716-48C9-AC10-9FB7FBF2C3BB}" type="presParOf" srcId="{515B9077-CCB7-4E2C-8F32-7FCD3193ED43}" destId="{A51DDD4E-B723-465E-82A2-C4823D93E4A9}" srcOrd="0" destOrd="0" presId="urn:microsoft.com/office/officeart/2008/layout/AlternatingHexagons"/>
    <dgm:cxn modelId="{6BC3EBE5-E1DF-4D9D-9244-0AA686639FAD}" type="presParOf" srcId="{515B9077-CCB7-4E2C-8F32-7FCD3193ED43}" destId="{7C34FEBF-6438-4251-B5C4-D595B506B9AA}" srcOrd="1" destOrd="0" presId="urn:microsoft.com/office/officeart/2008/layout/AlternatingHexagons"/>
    <dgm:cxn modelId="{91CDAA17-1E22-4760-9743-1DC7A6D98734}" type="presParOf" srcId="{515B9077-CCB7-4E2C-8F32-7FCD3193ED43}" destId="{E1BD5B03-8007-4614-A996-27A18F5C7D61}" srcOrd="2" destOrd="0" presId="urn:microsoft.com/office/officeart/2008/layout/AlternatingHexagons"/>
    <dgm:cxn modelId="{48220918-A496-4C85-92CF-64E333AA1AC9}" type="presParOf" srcId="{515B9077-CCB7-4E2C-8F32-7FCD3193ED43}" destId="{A9B64757-B37F-4D17-BB60-77FD9249DF50}" srcOrd="3" destOrd="0" presId="urn:microsoft.com/office/officeart/2008/layout/AlternatingHexagons"/>
    <dgm:cxn modelId="{AF878509-3871-4F4C-97B2-3209335DEC82}" type="presParOf" srcId="{515B9077-CCB7-4E2C-8F32-7FCD3193ED43}" destId="{071D81A3-77E0-4DB1-9C2D-00044841CBFE}"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D8FA10-7CA0-4F31-9087-82A6AD246CA8}">
      <dsp:nvSpPr>
        <dsp:cNvPr id="0" name=""/>
        <dsp:cNvSpPr/>
      </dsp:nvSpPr>
      <dsp:spPr>
        <a:xfrm rot="5400000">
          <a:off x="3506806" y="130656"/>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r>
            <a:rPr lang="en-US" sz="6400" kern="1200" dirty="0"/>
            <a:t> </a:t>
          </a:r>
        </a:p>
      </dsp:txBody>
      <dsp:txXfrm rot="-5400000">
        <a:off x="3909687" y="313106"/>
        <a:ext cx="1202866" cy="1382606"/>
      </dsp:txXfrm>
    </dsp:sp>
    <dsp:sp modelId="{EC38B969-8233-4A57-BA8E-8EA8FF8CB015}">
      <dsp:nvSpPr>
        <dsp:cNvPr id="0" name=""/>
        <dsp:cNvSpPr/>
      </dsp:nvSpPr>
      <dsp:spPr>
        <a:xfrm>
          <a:off x="5437901" y="401821"/>
          <a:ext cx="2241629" cy="1205177"/>
        </a:xfrm>
        <a:prstGeom prst="rect">
          <a:avLst/>
        </a:prstGeom>
        <a:noFill/>
        <a:ln>
          <a:noFill/>
        </a:ln>
        <a:effectLst/>
      </dsp:spPr>
      <dsp:style>
        <a:lnRef idx="0">
          <a:scrgbClr r="0" g="0" b="0"/>
        </a:lnRef>
        <a:fillRef idx="0">
          <a:scrgbClr r="0" g="0" b="0"/>
        </a:fillRef>
        <a:effectRef idx="0">
          <a:scrgbClr r="0" g="0" b="0"/>
        </a:effectRef>
        <a:fontRef idx="minor"/>
      </dsp:style>
    </dsp:sp>
    <dsp:sp modelId="{E6368548-6ACC-455C-A5CE-14C33CC82CA2}">
      <dsp:nvSpPr>
        <dsp:cNvPr id="0" name=""/>
        <dsp:cNvSpPr/>
      </dsp:nvSpPr>
      <dsp:spPr>
        <a:xfrm rot="5400000">
          <a:off x="1619499" y="130656"/>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2022380" y="313106"/>
        <a:ext cx="1202866" cy="1382606"/>
      </dsp:txXfrm>
    </dsp:sp>
    <dsp:sp modelId="{44410361-7185-48B4-9AE0-B10E8C022529}">
      <dsp:nvSpPr>
        <dsp:cNvPr id="0" name=""/>
        <dsp:cNvSpPr/>
      </dsp:nvSpPr>
      <dsp:spPr>
        <a:xfrm rot="5400000">
          <a:off x="2559537" y="1835580"/>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endParaRPr lang="en-US" sz="6400" kern="1200" dirty="0"/>
        </a:p>
      </dsp:txBody>
      <dsp:txXfrm rot="-5400000">
        <a:off x="2962418" y="2018030"/>
        <a:ext cx="1202866" cy="1382606"/>
      </dsp:txXfrm>
    </dsp:sp>
    <dsp:sp modelId="{548F6C4F-2C68-450F-8813-63A9D3351941}">
      <dsp:nvSpPr>
        <dsp:cNvPr id="0" name=""/>
        <dsp:cNvSpPr/>
      </dsp:nvSpPr>
      <dsp:spPr>
        <a:xfrm>
          <a:off x="448468" y="2106744"/>
          <a:ext cx="2169318" cy="1205177"/>
        </a:xfrm>
        <a:prstGeom prst="rect">
          <a:avLst/>
        </a:prstGeom>
        <a:noFill/>
        <a:ln>
          <a:noFill/>
        </a:ln>
        <a:effectLst/>
      </dsp:spPr>
      <dsp:style>
        <a:lnRef idx="0">
          <a:scrgbClr r="0" g="0" b="0"/>
        </a:lnRef>
        <a:fillRef idx="0">
          <a:scrgbClr r="0" g="0" b="0"/>
        </a:fillRef>
        <a:effectRef idx="0">
          <a:scrgbClr r="0" g="0" b="0"/>
        </a:effectRef>
        <a:fontRef idx="minor"/>
      </dsp:style>
    </dsp:sp>
    <dsp:sp modelId="{B4F431C8-380E-40C8-9D0C-D5E608DA0556}">
      <dsp:nvSpPr>
        <dsp:cNvPr id="0" name=""/>
        <dsp:cNvSpPr/>
      </dsp:nvSpPr>
      <dsp:spPr>
        <a:xfrm rot="5400000">
          <a:off x="4446844" y="1835580"/>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4849725" y="2018030"/>
        <a:ext cx="1202866" cy="1382606"/>
      </dsp:txXfrm>
    </dsp:sp>
    <dsp:sp modelId="{A51DDD4E-B723-465E-82A2-C4823D93E4A9}">
      <dsp:nvSpPr>
        <dsp:cNvPr id="0" name=""/>
        <dsp:cNvSpPr/>
      </dsp:nvSpPr>
      <dsp:spPr>
        <a:xfrm rot="5400000">
          <a:off x="3506806" y="3540503"/>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endParaRPr lang="en-US" sz="6400" kern="1200" dirty="0"/>
        </a:p>
      </dsp:txBody>
      <dsp:txXfrm rot="-5400000">
        <a:off x="3909687" y="3722953"/>
        <a:ext cx="1202866" cy="1382606"/>
      </dsp:txXfrm>
    </dsp:sp>
    <dsp:sp modelId="{7C34FEBF-6438-4251-B5C4-D595B506B9AA}">
      <dsp:nvSpPr>
        <dsp:cNvPr id="0" name=""/>
        <dsp:cNvSpPr/>
      </dsp:nvSpPr>
      <dsp:spPr>
        <a:xfrm>
          <a:off x="5437901" y="3811668"/>
          <a:ext cx="2241629" cy="1205177"/>
        </a:xfrm>
        <a:prstGeom prst="rect">
          <a:avLst/>
        </a:prstGeom>
        <a:noFill/>
        <a:ln>
          <a:noFill/>
        </a:ln>
        <a:effectLst/>
      </dsp:spPr>
      <dsp:style>
        <a:lnRef idx="0">
          <a:scrgbClr r="0" g="0" b="0"/>
        </a:lnRef>
        <a:fillRef idx="0">
          <a:scrgbClr r="0" g="0" b="0"/>
        </a:fillRef>
        <a:effectRef idx="0">
          <a:scrgbClr r="0" g="0" b="0"/>
        </a:effectRef>
        <a:fontRef idx="minor"/>
      </dsp:style>
    </dsp:sp>
    <dsp:sp modelId="{071D81A3-77E0-4DB1-9C2D-00044841CBFE}">
      <dsp:nvSpPr>
        <dsp:cNvPr id="0" name=""/>
        <dsp:cNvSpPr/>
      </dsp:nvSpPr>
      <dsp:spPr>
        <a:xfrm rot="5400000">
          <a:off x="1619499" y="3540503"/>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2022380" y="3722953"/>
        <a:ext cx="1202866" cy="13826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D8FA10-7CA0-4F31-9087-82A6AD246CA8}">
      <dsp:nvSpPr>
        <dsp:cNvPr id="0" name=""/>
        <dsp:cNvSpPr/>
      </dsp:nvSpPr>
      <dsp:spPr>
        <a:xfrm rot="5400000">
          <a:off x="3506806" y="130656"/>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r>
            <a:rPr lang="en-US" sz="6400" kern="1200" dirty="0"/>
            <a:t> </a:t>
          </a:r>
        </a:p>
      </dsp:txBody>
      <dsp:txXfrm rot="-5400000">
        <a:off x="3909687" y="313106"/>
        <a:ext cx="1202866" cy="1382606"/>
      </dsp:txXfrm>
    </dsp:sp>
    <dsp:sp modelId="{EC38B969-8233-4A57-BA8E-8EA8FF8CB015}">
      <dsp:nvSpPr>
        <dsp:cNvPr id="0" name=""/>
        <dsp:cNvSpPr/>
      </dsp:nvSpPr>
      <dsp:spPr>
        <a:xfrm>
          <a:off x="5437901" y="401821"/>
          <a:ext cx="2241629" cy="1205177"/>
        </a:xfrm>
        <a:prstGeom prst="rect">
          <a:avLst/>
        </a:prstGeom>
        <a:noFill/>
        <a:ln>
          <a:noFill/>
        </a:ln>
        <a:effectLst/>
      </dsp:spPr>
      <dsp:style>
        <a:lnRef idx="0">
          <a:scrgbClr r="0" g="0" b="0"/>
        </a:lnRef>
        <a:fillRef idx="0">
          <a:scrgbClr r="0" g="0" b="0"/>
        </a:fillRef>
        <a:effectRef idx="0">
          <a:scrgbClr r="0" g="0" b="0"/>
        </a:effectRef>
        <a:fontRef idx="minor"/>
      </dsp:style>
    </dsp:sp>
    <dsp:sp modelId="{E6368548-6ACC-455C-A5CE-14C33CC82CA2}">
      <dsp:nvSpPr>
        <dsp:cNvPr id="0" name=""/>
        <dsp:cNvSpPr/>
      </dsp:nvSpPr>
      <dsp:spPr>
        <a:xfrm rot="5400000">
          <a:off x="1619499" y="130656"/>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2022380" y="313106"/>
        <a:ext cx="1202866" cy="1382606"/>
      </dsp:txXfrm>
    </dsp:sp>
    <dsp:sp modelId="{44410361-7185-48B4-9AE0-B10E8C022529}">
      <dsp:nvSpPr>
        <dsp:cNvPr id="0" name=""/>
        <dsp:cNvSpPr/>
      </dsp:nvSpPr>
      <dsp:spPr>
        <a:xfrm rot="5400000">
          <a:off x="2559537" y="1835580"/>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endParaRPr lang="en-US" sz="6400" kern="1200" dirty="0"/>
        </a:p>
      </dsp:txBody>
      <dsp:txXfrm rot="-5400000">
        <a:off x="2962418" y="2018030"/>
        <a:ext cx="1202866" cy="1382606"/>
      </dsp:txXfrm>
    </dsp:sp>
    <dsp:sp modelId="{548F6C4F-2C68-450F-8813-63A9D3351941}">
      <dsp:nvSpPr>
        <dsp:cNvPr id="0" name=""/>
        <dsp:cNvSpPr/>
      </dsp:nvSpPr>
      <dsp:spPr>
        <a:xfrm>
          <a:off x="448468" y="2106744"/>
          <a:ext cx="2169318" cy="1205177"/>
        </a:xfrm>
        <a:prstGeom prst="rect">
          <a:avLst/>
        </a:prstGeom>
        <a:noFill/>
        <a:ln>
          <a:noFill/>
        </a:ln>
        <a:effectLst/>
      </dsp:spPr>
      <dsp:style>
        <a:lnRef idx="0">
          <a:scrgbClr r="0" g="0" b="0"/>
        </a:lnRef>
        <a:fillRef idx="0">
          <a:scrgbClr r="0" g="0" b="0"/>
        </a:fillRef>
        <a:effectRef idx="0">
          <a:scrgbClr r="0" g="0" b="0"/>
        </a:effectRef>
        <a:fontRef idx="minor"/>
      </dsp:style>
    </dsp:sp>
    <dsp:sp modelId="{B4F431C8-380E-40C8-9D0C-D5E608DA0556}">
      <dsp:nvSpPr>
        <dsp:cNvPr id="0" name=""/>
        <dsp:cNvSpPr/>
      </dsp:nvSpPr>
      <dsp:spPr>
        <a:xfrm rot="5400000">
          <a:off x="4446844" y="1835580"/>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4849725" y="2018030"/>
        <a:ext cx="1202866" cy="1382606"/>
      </dsp:txXfrm>
    </dsp:sp>
    <dsp:sp modelId="{A51DDD4E-B723-465E-82A2-C4823D93E4A9}">
      <dsp:nvSpPr>
        <dsp:cNvPr id="0" name=""/>
        <dsp:cNvSpPr/>
      </dsp:nvSpPr>
      <dsp:spPr>
        <a:xfrm rot="5400000">
          <a:off x="3506806" y="3540503"/>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endParaRPr lang="en-US" sz="6400" kern="1200" dirty="0"/>
        </a:p>
      </dsp:txBody>
      <dsp:txXfrm rot="-5400000">
        <a:off x="3909687" y="3722953"/>
        <a:ext cx="1202866" cy="1382606"/>
      </dsp:txXfrm>
    </dsp:sp>
    <dsp:sp modelId="{7C34FEBF-6438-4251-B5C4-D595B506B9AA}">
      <dsp:nvSpPr>
        <dsp:cNvPr id="0" name=""/>
        <dsp:cNvSpPr/>
      </dsp:nvSpPr>
      <dsp:spPr>
        <a:xfrm>
          <a:off x="5437901" y="3811668"/>
          <a:ext cx="2241629" cy="1205177"/>
        </a:xfrm>
        <a:prstGeom prst="rect">
          <a:avLst/>
        </a:prstGeom>
        <a:noFill/>
        <a:ln>
          <a:noFill/>
        </a:ln>
        <a:effectLst/>
      </dsp:spPr>
      <dsp:style>
        <a:lnRef idx="0">
          <a:scrgbClr r="0" g="0" b="0"/>
        </a:lnRef>
        <a:fillRef idx="0">
          <a:scrgbClr r="0" g="0" b="0"/>
        </a:fillRef>
        <a:effectRef idx="0">
          <a:scrgbClr r="0" g="0" b="0"/>
        </a:effectRef>
        <a:fontRef idx="minor"/>
      </dsp:style>
    </dsp:sp>
    <dsp:sp modelId="{071D81A3-77E0-4DB1-9C2D-00044841CBFE}">
      <dsp:nvSpPr>
        <dsp:cNvPr id="0" name=""/>
        <dsp:cNvSpPr/>
      </dsp:nvSpPr>
      <dsp:spPr>
        <a:xfrm rot="5400000">
          <a:off x="1619499" y="3540503"/>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2022380" y="3722953"/>
        <a:ext cx="1202866" cy="13826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D8FA10-7CA0-4F31-9087-82A6AD246CA8}">
      <dsp:nvSpPr>
        <dsp:cNvPr id="0" name=""/>
        <dsp:cNvSpPr/>
      </dsp:nvSpPr>
      <dsp:spPr>
        <a:xfrm rot="5400000">
          <a:off x="3506806" y="130656"/>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r>
            <a:rPr lang="en-US" sz="6400" kern="1200" dirty="0"/>
            <a:t> </a:t>
          </a:r>
        </a:p>
      </dsp:txBody>
      <dsp:txXfrm rot="-5400000">
        <a:off x="3909687" y="313106"/>
        <a:ext cx="1202866" cy="1382606"/>
      </dsp:txXfrm>
    </dsp:sp>
    <dsp:sp modelId="{EC38B969-8233-4A57-BA8E-8EA8FF8CB015}">
      <dsp:nvSpPr>
        <dsp:cNvPr id="0" name=""/>
        <dsp:cNvSpPr/>
      </dsp:nvSpPr>
      <dsp:spPr>
        <a:xfrm>
          <a:off x="5437901" y="401821"/>
          <a:ext cx="2241629" cy="1205177"/>
        </a:xfrm>
        <a:prstGeom prst="rect">
          <a:avLst/>
        </a:prstGeom>
        <a:noFill/>
        <a:ln>
          <a:noFill/>
        </a:ln>
        <a:effectLst/>
      </dsp:spPr>
      <dsp:style>
        <a:lnRef idx="0">
          <a:scrgbClr r="0" g="0" b="0"/>
        </a:lnRef>
        <a:fillRef idx="0">
          <a:scrgbClr r="0" g="0" b="0"/>
        </a:fillRef>
        <a:effectRef idx="0">
          <a:scrgbClr r="0" g="0" b="0"/>
        </a:effectRef>
        <a:fontRef idx="minor"/>
      </dsp:style>
    </dsp:sp>
    <dsp:sp modelId="{E6368548-6ACC-455C-A5CE-14C33CC82CA2}">
      <dsp:nvSpPr>
        <dsp:cNvPr id="0" name=""/>
        <dsp:cNvSpPr/>
      </dsp:nvSpPr>
      <dsp:spPr>
        <a:xfrm rot="5400000">
          <a:off x="1619499" y="130656"/>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2022380" y="313106"/>
        <a:ext cx="1202866" cy="1382606"/>
      </dsp:txXfrm>
    </dsp:sp>
    <dsp:sp modelId="{44410361-7185-48B4-9AE0-B10E8C022529}">
      <dsp:nvSpPr>
        <dsp:cNvPr id="0" name=""/>
        <dsp:cNvSpPr/>
      </dsp:nvSpPr>
      <dsp:spPr>
        <a:xfrm rot="5400000">
          <a:off x="2559537" y="1835580"/>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endParaRPr lang="en-US" sz="6400" kern="1200" dirty="0"/>
        </a:p>
      </dsp:txBody>
      <dsp:txXfrm rot="-5400000">
        <a:off x="2962418" y="2018030"/>
        <a:ext cx="1202866" cy="1382606"/>
      </dsp:txXfrm>
    </dsp:sp>
    <dsp:sp modelId="{548F6C4F-2C68-450F-8813-63A9D3351941}">
      <dsp:nvSpPr>
        <dsp:cNvPr id="0" name=""/>
        <dsp:cNvSpPr/>
      </dsp:nvSpPr>
      <dsp:spPr>
        <a:xfrm>
          <a:off x="448468" y="2106744"/>
          <a:ext cx="2169318" cy="1205177"/>
        </a:xfrm>
        <a:prstGeom prst="rect">
          <a:avLst/>
        </a:prstGeom>
        <a:noFill/>
        <a:ln>
          <a:noFill/>
        </a:ln>
        <a:effectLst/>
      </dsp:spPr>
      <dsp:style>
        <a:lnRef idx="0">
          <a:scrgbClr r="0" g="0" b="0"/>
        </a:lnRef>
        <a:fillRef idx="0">
          <a:scrgbClr r="0" g="0" b="0"/>
        </a:fillRef>
        <a:effectRef idx="0">
          <a:scrgbClr r="0" g="0" b="0"/>
        </a:effectRef>
        <a:fontRef idx="minor"/>
      </dsp:style>
    </dsp:sp>
    <dsp:sp modelId="{B4F431C8-380E-40C8-9D0C-D5E608DA0556}">
      <dsp:nvSpPr>
        <dsp:cNvPr id="0" name=""/>
        <dsp:cNvSpPr/>
      </dsp:nvSpPr>
      <dsp:spPr>
        <a:xfrm rot="5400000">
          <a:off x="4446844" y="1835580"/>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4849725" y="2018030"/>
        <a:ext cx="1202866" cy="1382606"/>
      </dsp:txXfrm>
    </dsp:sp>
    <dsp:sp modelId="{A51DDD4E-B723-465E-82A2-C4823D93E4A9}">
      <dsp:nvSpPr>
        <dsp:cNvPr id="0" name=""/>
        <dsp:cNvSpPr/>
      </dsp:nvSpPr>
      <dsp:spPr>
        <a:xfrm rot="5400000">
          <a:off x="3506806" y="3540503"/>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endParaRPr lang="en-US" sz="6400" kern="1200" dirty="0"/>
        </a:p>
      </dsp:txBody>
      <dsp:txXfrm rot="-5400000">
        <a:off x="3909687" y="3722953"/>
        <a:ext cx="1202866" cy="1382606"/>
      </dsp:txXfrm>
    </dsp:sp>
    <dsp:sp modelId="{7C34FEBF-6438-4251-B5C4-D595B506B9AA}">
      <dsp:nvSpPr>
        <dsp:cNvPr id="0" name=""/>
        <dsp:cNvSpPr/>
      </dsp:nvSpPr>
      <dsp:spPr>
        <a:xfrm>
          <a:off x="5437901" y="3811668"/>
          <a:ext cx="2241629" cy="1205177"/>
        </a:xfrm>
        <a:prstGeom prst="rect">
          <a:avLst/>
        </a:prstGeom>
        <a:noFill/>
        <a:ln>
          <a:noFill/>
        </a:ln>
        <a:effectLst/>
      </dsp:spPr>
      <dsp:style>
        <a:lnRef idx="0">
          <a:scrgbClr r="0" g="0" b="0"/>
        </a:lnRef>
        <a:fillRef idx="0">
          <a:scrgbClr r="0" g="0" b="0"/>
        </a:fillRef>
        <a:effectRef idx="0">
          <a:scrgbClr r="0" g="0" b="0"/>
        </a:effectRef>
        <a:fontRef idx="minor"/>
      </dsp:style>
    </dsp:sp>
    <dsp:sp modelId="{071D81A3-77E0-4DB1-9C2D-00044841CBFE}">
      <dsp:nvSpPr>
        <dsp:cNvPr id="0" name=""/>
        <dsp:cNvSpPr/>
      </dsp:nvSpPr>
      <dsp:spPr>
        <a:xfrm rot="5400000">
          <a:off x="1619499" y="3540503"/>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2022380" y="3722953"/>
        <a:ext cx="1202866" cy="13826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D8FA10-7CA0-4F31-9087-82A6AD246CA8}">
      <dsp:nvSpPr>
        <dsp:cNvPr id="0" name=""/>
        <dsp:cNvSpPr/>
      </dsp:nvSpPr>
      <dsp:spPr>
        <a:xfrm rot="5400000">
          <a:off x="3506806" y="130656"/>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r>
            <a:rPr lang="en-US" sz="6400" kern="1200" dirty="0"/>
            <a:t> </a:t>
          </a:r>
        </a:p>
      </dsp:txBody>
      <dsp:txXfrm rot="-5400000">
        <a:off x="3909687" y="313106"/>
        <a:ext cx="1202866" cy="1382606"/>
      </dsp:txXfrm>
    </dsp:sp>
    <dsp:sp modelId="{EC38B969-8233-4A57-BA8E-8EA8FF8CB015}">
      <dsp:nvSpPr>
        <dsp:cNvPr id="0" name=""/>
        <dsp:cNvSpPr/>
      </dsp:nvSpPr>
      <dsp:spPr>
        <a:xfrm>
          <a:off x="5437901" y="401821"/>
          <a:ext cx="2241629" cy="1205177"/>
        </a:xfrm>
        <a:prstGeom prst="rect">
          <a:avLst/>
        </a:prstGeom>
        <a:noFill/>
        <a:ln>
          <a:noFill/>
        </a:ln>
        <a:effectLst/>
      </dsp:spPr>
      <dsp:style>
        <a:lnRef idx="0">
          <a:scrgbClr r="0" g="0" b="0"/>
        </a:lnRef>
        <a:fillRef idx="0">
          <a:scrgbClr r="0" g="0" b="0"/>
        </a:fillRef>
        <a:effectRef idx="0">
          <a:scrgbClr r="0" g="0" b="0"/>
        </a:effectRef>
        <a:fontRef idx="minor"/>
      </dsp:style>
    </dsp:sp>
    <dsp:sp modelId="{E6368548-6ACC-455C-A5CE-14C33CC82CA2}">
      <dsp:nvSpPr>
        <dsp:cNvPr id="0" name=""/>
        <dsp:cNvSpPr/>
      </dsp:nvSpPr>
      <dsp:spPr>
        <a:xfrm rot="5400000">
          <a:off x="1619499" y="130656"/>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2022380" y="313106"/>
        <a:ext cx="1202866" cy="1382606"/>
      </dsp:txXfrm>
    </dsp:sp>
    <dsp:sp modelId="{44410361-7185-48B4-9AE0-B10E8C022529}">
      <dsp:nvSpPr>
        <dsp:cNvPr id="0" name=""/>
        <dsp:cNvSpPr/>
      </dsp:nvSpPr>
      <dsp:spPr>
        <a:xfrm rot="5400000">
          <a:off x="2559537" y="1835580"/>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endParaRPr lang="en-US" sz="6400" kern="1200" dirty="0"/>
        </a:p>
      </dsp:txBody>
      <dsp:txXfrm rot="-5400000">
        <a:off x="2962418" y="2018030"/>
        <a:ext cx="1202866" cy="1382606"/>
      </dsp:txXfrm>
    </dsp:sp>
    <dsp:sp modelId="{548F6C4F-2C68-450F-8813-63A9D3351941}">
      <dsp:nvSpPr>
        <dsp:cNvPr id="0" name=""/>
        <dsp:cNvSpPr/>
      </dsp:nvSpPr>
      <dsp:spPr>
        <a:xfrm>
          <a:off x="448468" y="2106744"/>
          <a:ext cx="2169318" cy="1205177"/>
        </a:xfrm>
        <a:prstGeom prst="rect">
          <a:avLst/>
        </a:prstGeom>
        <a:noFill/>
        <a:ln>
          <a:noFill/>
        </a:ln>
        <a:effectLst/>
      </dsp:spPr>
      <dsp:style>
        <a:lnRef idx="0">
          <a:scrgbClr r="0" g="0" b="0"/>
        </a:lnRef>
        <a:fillRef idx="0">
          <a:scrgbClr r="0" g="0" b="0"/>
        </a:fillRef>
        <a:effectRef idx="0">
          <a:scrgbClr r="0" g="0" b="0"/>
        </a:effectRef>
        <a:fontRef idx="minor"/>
      </dsp:style>
    </dsp:sp>
    <dsp:sp modelId="{B4F431C8-380E-40C8-9D0C-D5E608DA0556}">
      <dsp:nvSpPr>
        <dsp:cNvPr id="0" name=""/>
        <dsp:cNvSpPr/>
      </dsp:nvSpPr>
      <dsp:spPr>
        <a:xfrm rot="5400000">
          <a:off x="4446844" y="1835580"/>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4849725" y="2018030"/>
        <a:ext cx="1202866" cy="1382606"/>
      </dsp:txXfrm>
    </dsp:sp>
    <dsp:sp modelId="{A51DDD4E-B723-465E-82A2-C4823D93E4A9}">
      <dsp:nvSpPr>
        <dsp:cNvPr id="0" name=""/>
        <dsp:cNvSpPr/>
      </dsp:nvSpPr>
      <dsp:spPr>
        <a:xfrm rot="5400000">
          <a:off x="3506806" y="3540503"/>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endParaRPr lang="en-US" sz="6400" kern="1200" dirty="0"/>
        </a:p>
      </dsp:txBody>
      <dsp:txXfrm rot="-5400000">
        <a:off x="3909687" y="3722953"/>
        <a:ext cx="1202866" cy="1382606"/>
      </dsp:txXfrm>
    </dsp:sp>
    <dsp:sp modelId="{7C34FEBF-6438-4251-B5C4-D595B506B9AA}">
      <dsp:nvSpPr>
        <dsp:cNvPr id="0" name=""/>
        <dsp:cNvSpPr/>
      </dsp:nvSpPr>
      <dsp:spPr>
        <a:xfrm>
          <a:off x="5437901" y="3811668"/>
          <a:ext cx="2241629" cy="1205177"/>
        </a:xfrm>
        <a:prstGeom prst="rect">
          <a:avLst/>
        </a:prstGeom>
        <a:noFill/>
        <a:ln>
          <a:noFill/>
        </a:ln>
        <a:effectLst/>
      </dsp:spPr>
      <dsp:style>
        <a:lnRef idx="0">
          <a:scrgbClr r="0" g="0" b="0"/>
        </a:lnRef>
        <a:fillRef idx="0">
          <a:scrgbClr r="0" g="0" b="0"/>
        </a:fillRef>
        <a:effectRef idx="0">
          <a:scrgbClr r="0" g="0" b="0"/>
        </a:effectRef>
        <a:fontRef idx="minor"/>
      </dsp:style>
    </dsp:sp>
    <dsp:sp modelId="{071D81A3-77E0-4DB1-9C2D-00044841CBFE}">
      <dsp:nvSpPr>
        <dsp:cNvPr id="0" name=""/>
        <dsp:cNvSpPr/>
      </dsp:nvSpPr>
      <dsp:spPr>
        <a:xfrm rot="5400000">
          <a:off x="1619499" y="3540503"/>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2022380" y="3722953"/>
        <a:ext cx="1202866" cy="13826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D8FA10-7CA0-4F31-9087-82A6AD246CA8}">
      <dsp:nvSpPr>
        <dsp:cNvPr id="0" name=""/>
        <dsp:cNvSpPr/>
      </dsp:nvSpPr>
      <dsp:spPr>
        <a:xfrm rot="5400000">
          <a:off x="3506806" y="130656"/>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r>
            <a:rPr lang="en-US" sz="6400" kern="1200" dirty="0"/>
            <a:t> </a:t>
          </a:r>
        </a:p>
      </dsp:txBody>
      <dsp:txXfrm rot="-5400000">
        <a:off x="3909687" y="313106"/>
        <a:ext cx="1202866" cy="1382606"/>
      </dsp:txXfrm>
    </dsp:sp>
    <dsp:sp modelId="{EC38B969-8233-4A57-BA8E-8EA8FF8CB015}">
      <dsp:nvSpPr>
        <dsp:cNvPr id="0" name=""/>
        <dsp:cNvSpPr/>
      </dsp:nvSpPr>
      <dsp:spPr>
        <a:xfrm>
          <a:off x="5437901" y="401821"/>
          <a:ext cx="2241629" cy="1205177"/>
        </a:xfrm>
        <a:prstGeom prst="rect">
          <a:avLst/>
        </a:prstGeom>
        <a:noFill/>
        <a:ln>
          <a:noFill/>
        </a:ln>
        <a:effectLst/>
      </dsp:spPr>
      <dsp:style>
        <a:lnRef idx="0">
          <a:scrgbClr r="0" g="0" b="0"/>
        </a:lnRef>
        <a:fillRef idx="0">
          <a:scrgbClr r="0" g="0" b="0"/>
        </a:fillRef>
        <a:effectRef idx="0">
          <a:scrgbClr r="0" g="0" b="0"/>
        </a:effectRef>
        <a:fontRef idx="minor"/>
      </dsp:style>
    </dsp:sp>
    <dsp:sp modelId="{E6368548-6ACC-455C-A5CE-14C33CC82CA2}">
      <dsp:nvSpPr>
        <dsp:cNvPr id="0" name=""/>
        <dsp:cNvSpPr/>
      </dsp:nvSpPr>
      <dsp:spPr>
        <a:xfrm rot="5400000">
          <a:off x="1619499" y="130656"/>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2022380" y="313106"/>
        <a:ext cx="1202866" cy="1382606"/>
      </dsp:txXfrm>
    </dsp:sp>
    <dsp:sp modelId="{44410361-7185-48B4-9AE0-B10E8C022529}">
      <dsp:nvSpPr>
        <dsp:cNvPr id="0" name=""/>
        <dsp:cNvSpPr/>
      </dsp:nvSpPr>
      <dsp:spPr>
        <a:xfrm rot="5400000">
          <a:off x="2559537" y="1835580"/>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endParaRPr lang="en-US" sz="6400" kern="1200" dirty="0"/>
        </a:p>
      </dsp:txBody>
      <dsp:txXfrm rot="-5400000">
        <a:off x="2962418" y="2018030"/>
        <a:ext cx="1202866" cy="1382606"/>
      </dsp:txXfrm>
    </dsp:sp>
    <dsp:sp modelId="{548F6C4F-2C68-450F-8813-63A9D3351941}">
      <dsp:nvSpPr>
        <dsp:cNvPr id="0" name=""/>
        <dsp:cNvSpPr/>
      </dsp:nvSpPr>
      <dsp:spPr>
        <a:xfrm>
          <a:off x="448468" y="2106744"/>
          <a:ext cx="2169318" cy="1205177"/>
        </a:xfrm>
        <a:prstGeom prst="rect">
          <a:avLst/>
        </a:prstGeom>
        <a:noFill/>
        <a:ln>
          <a:noFill/>
        </a:ln>
        <a:effectLst/>
      </dsp:spPr>
      <dsp:style>
        <a:lnRef idx="0">
          <a:scrgbClr r="0" g="0" b="0"/>
        </a:lnRef>
        <a:fillRef idx="0">
          <a:scrgbClr r="0" g="0" b="0"/>
        </a:fillRef>
        <a:effectRef idx="0">
          <a:scrgbClr r="0" g="0" b="0"/>
        </a:effectRef>
        <a:fontRef idx="minor"/>
      </dsp:style>
    </dsp:sp>
    <dsp:sp modelId="{B4F431C8-380E-40C8-9D0C-D5E608DA0556}">
      <dsp:nvSpPr>
        <dsp:cNvPr id="0" name=""/>
        <dsp:cNvSpPr/>
      </dsp:nvSpPr>
      <dsp:spPr>
        <a:xfrm rot="5400000">
          <a:off x="4446844" y="1835580"/>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4849725" y="2018030"/>
        <a:ext cx="1202866" cy="1382606"/>
      </dsp:txXfrm>
    </dsp:sp>
    <dsp:sp modelId="{A51DDD4E-B723-465E-82A2-C4823D93E4A9}">
      <dsp:nvSpPr>
        <dsp:cNvPr id="0" name=""/>
        <dsp:cNvSpPr/>
      </dsp:nvSpPr>
      <dsp:spPr>
        <a:xfrm rot="5400000">
          <a:off x="3506806" y="3540503"/>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endParaRPr lang="en-US" sz="6400" kern="1200" dirty="0"/>
        </a:p>
      </dsp:txBody>
      <dsp:txXfrm rot="-5400000">
        <a:off x="3909687" y="3722953"/>
        <a:ext cx="1202866" cy="1382606"/>
      </dsp:txXfrm>
    </dsp:sp>
    <dsp:sp modelId="{7C34FEBF-6438-4251-B5C4-D595B506B9AA}">
      <dsp:nvSpPr>
        <dsp:cNvPr id="0" name=""/>
        <dsp:cNvSpPr/>
      </dsp:nvSpPr>
      <dsp:spPr>
        <a:xfrm>
          <a:off x="5437901" y="3811668"/>
          <a:ext cx="2241629" cy="1205177"/>
        </a:xfrm>
        <a:prstGeom prst="rect">
          <a:avLst/>
        </a:prstGeom>
        <a:noFill/>
        <a:ln>
          <a:noFill/>
        </a:ln>
        <a:effectLst/>
      </dsp:spPr>
      <dsp:style>
        <a:lnRef idx="0">
          <a:scrgbClr r="0" g="0" b="0"/>
        </a:lnRef>
        <a:fillRef idx="0">
          <a:scrgbClr r="0" g="0" b="0"/>
        </a:fillRef>
        <a:effectRef idx="0">
          <a:scrgbClr r="0" g="0" b="0"/>
        </a:effectRef>
        <a:fontRef idx="minor"/>
      </dsp:style>
    </dsp:sp>
    <dsp:sp modelId="{071D81A3-77E0-4DB1-9C2D-00044841CBFE}">
      <dsp:nvSpPr>
        <dsp:cNvPr id="0" name=""/>
        <dsp:cNvSpPr/>
      </dsp:nvSpPr>
      <dsp:spPr>
        <a:xfrm rot="5400000">
          <a:off x="1619499" y="3540503"/>
          <a:ext cx="2008628" cy="1747506"/>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2022380" y="3722953"/>
        <a:ext cx="1202866" cy="1382606"/>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9E16A6-12AE-4378-A7C6-E27E0EF5A96D}" type="datetimeFigureOut">
              <a:rPr lang="en-US" smtClean="0"/>
              <a:t>12/5/2023</a:t>
            </a:fld>
            <a:endParaRPr lang="en-US"/>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B93064-0247-4111-B44C-E2D5F2C390D0}" type="slidenum">
              <a:rPr lang="en-US" smtClean="0"/>
              <a:t>‹#›</a:t>
            </a:fld>
            <a:endParaRPr lang="en-US"/>
          </a:p>
        </p:txBody>
      </p:sp>
    </p:spTree>
    <p:extLst>
      <p:ext uri="{BB962C8B-B14F-4D97-AF65-F5344CB8AC3E}">
        <p14:creationId xmlns:p14="http://schemas.microsoft.com/office/powerpoint/2010/main" val="920405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046C5E-96A7-4F8F-8490-641AD12E11FB}" type="slidenum">
              <a:rPr lang="lv-LV" smtClean="0"/>
              <a:t>2</a:t>
            </a:fld>
            <a:endParaRPr lang="lv-LV"/>
          </a:p>
        </p:txBody>
      </p:sp>
    </p:spTree>
    <p:extLst>
      <p:ext uri="{BB962C8B-B14F-4D97-AF65-F5344CB8AC3E}">
        <p14:creationId xmlns:p14="http://schemas.microsoft.com/office/powerpoint/2010/main" val="2576495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3" name="Google Shape;90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8920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C194EF-0843-405C-804A-4E5D2D4B3444}" type="slidenum">
              <a:rPr lang="lv-LV" smtClean="0"/>
              <a:t>6</a:t>
            </a:fld>
            <a:endParaRPr lang="lv-LV"/>
          </a:p>
        </p:txBody>
      </p:sp>
    </p:spTree>
    <p:extLst>
      <p:ext uri="{BB962C8B-B14F-4D97-AF65-F5344CB8AC3E}">
        <p14:creationId xmlns:p14="http://schemas.microsoft.com/office/powerpoint/2010/main" val="292559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BC6036-5200-4366-BE2D-27B7F4EFBBD3}"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lv-LV" alt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3749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lv-LV" sz="1800" b="1" dirty="0">
                <a:effectLst/>
                <a:latin typeface="Calibri" panose="020F0502020204030204" pitchFamily="34" charset="0"/>
                <a:ea typeface="Calibri" panose="020F0502020204030204" pitchFamily="34" charset="0"/>
                <a:cs typeface="Calibri" panose="020F0502020204030204" pitchFamily="34" charset="0"/>
              </a:rPr>
              <a:t>tenūra </a:t>
            </a:r>
            <a:r>
              <a:rPr lang="lv-LV" sz="1800" dirty="0">
                <a:effectLst/>
                <a:latin typeface="Calibri" panose="020F0502020204030204" pitchFamily="34" charset="0"/>
                <a:ea typeface="Calibri" panose="020F0502020204030204" pitchFamily="34" charset="0"/>
                <a:cs typeface="Calibri" panose="020F0502020204030204" pitchFamily="34" charset="0"/>
              </a:rPr>
              <a:t>(no angļu </a:t>
            </a:r>
            <a:r>
              <a:rPr lang="lv-LV" sz="1800" i="1" dirty="0" err="1">
                <a:effectLst/>
                <a:latin typeface="Calibri" panose="020F0502020204030204" pitchFamily="34" charset="0"/>
                <a:ea typeface="Calibri" panose="020F0502020204030204" pitchFamily="34" charset="0"/>
                <a:cs typeface="Calibri" panose="020F0502020204030204" pitchFamily="34" charset="0"/>
              </a:rPr>
              <a:t>tenure</a:t>
            </a:r>
            <a:r>
              <a:rPr lang="lv-LV" sz="1800" dirty="0">
                <a:effectLst/>
                <a:latin typeface="Calibri" panose="020F0502020204030204" pitchFamily="34" charset="0"/>
                <a:ea typeface="Calibri" panose="020F0502020204030204" pitchFamily="34" charset="0"/>
                <a:cs typeface="Calibri" panose="020F0502020204030204" pitchFamily="34" charset="0"/>
              </a:rPr>
              <a:t> ‘beztermiņa nodarbinātība akadēmiskajā amatā, izpildot noteiktus nosacījumus’) – jēdziens akadēmiskajā vidē apzīmē prognozējamu akadēmisko karjeru. Tenūras sistēma dod iespēju akadēmiskajam personālam virzīties pa akadēmiskās karjeras kāpnēm, izpildot noteiktus nosacījumus, un iegūt beztermiņa akadēmisko amatu. Augstskola vai zinātniskais institūts var izbeigt tenūru noteiktu iemeslu dēļ (piemēram, ja akadēmiskā personāla locekļa jeb akadēmiskā darbinieka snieguma novērtējums ir negatīvs) vai ārkārtas apstākļos (piemēram, finansiālu grūtību, zinātniskā virziena turpināšanas un attīstīšanas vai studiju programmas īstenošanas pārtraukšanas gadījumā).</a:t>
            </a:r>
          </a:p>
          <a:p>
            <a:pPr>
              <a:spcAft>
                <a:spcPts val="600"/>
              </a:spcAft>
            </a:pPr>
            <a:endParaRPr lang="lv-LV" sz="1800" dirty="0">
              <a:effectLst/>
              <a:latin typeface="Calibri" panose="020F0502020204030204" pitchFamily="34" charset="0"/>
              <a:cs typeface="Calibri" panose="020F0502020204030204" pitchFamily="34" charset="0"/>
            </a:endParaRPr>
          </a:p>
          <a:p>
            <a:pPr>
              <a:spcAft>
                <a:spcPts val="600"/>
              </a:spcAft>
            </a:pPr>
            <a:r>
              <a:rPr lang="lv-LV" sz="1800" b="1" dirty="0">
                <a:effectLst/>
                <a:latin typeface="Calibri" panose="020F0502020204030204" pitchFamily="34" charset="0"/>
                <a:cs typeface="Calibri" panose="020F0502020204030204" pitchFamily="34" charset="0"/>
              </a:rPr>
              <a:t>Koncepcija risinās arī citus jautājumus, piemēram: </a:t>
            </a:r>
          </a:p>
          <a:p>
            <a:pPr marL="285750" lvl="0" indent="-285750" algn="just">
              <a:spcBef>
                <a:spcPts val="600"/>
              </a:spcBef>
              <a:spcAft>
                <a:spcPts val="600"/>
              </a:spcAft>
              <a:buFont typeface="Arial" panose="020B0604020202020204" pitchFamily="34" charset="0"/>
              <a:buChar char="•"/>
            </a:pPr>
            <a:r>
              <a:rPr lang="lv-LV" sz="1800" dirty="0">
                <a:effectLst/>
                <a:latin typeface="Verdana" panose="020B0604030504040204" pitchFamily="34" charset="0"/>
                <a:ea typeface="Verdana" panose="020B0604030504040204" pitchFamily="34" charset="0"/>
                <a:cs typeface="Times New Roman" panose="02020603050405020304" pitchFamily="18" charset="0"/>
              </a:rPr>
              <a:t>akadēmiskā personāla atlase</a:t>
            </a:r>
          </a:p>
          <a:p>
            <a:pPr marL="285750" lvl="0" indent="-285750" algn="just">
              <a:spcBef>
                <a:spcPts val="600"/>
              </a:spcBef>
              <a:spcAft>
                <a:spcPts val="600"/>
              </a:spcAft>
              <a:buFont typeface="Arial" panose="020B0604020202020204" pitchFamily="34" charset="0"/>
              <a:buChar char="•"/>
            </a:pPr>
            <a:r>
              <a:rPr lang="lv-LV" sz="1800" dirty="0">
                <a:effectLst/>
                <a:latin typeface="Verdana" panose="020B0604030504040204" pitchFamily="34" charset="0"/>
                <a:ea typeface="Verdana" panose="020B0604030504040204" pitchFamily="34" charset="0"/>
                <a:cs typeface="Times New Roman" panose="02020603050405020304" pitchFamily="18" charset="0"/>
              </a:rPr>
              <a:t>akadēmiskā personāla internacionalizācija, kā arī iekšējā un ārējā mobilitāte</a:t>
            </a:r>
          </a:p>
          <a:p>
            <a:pPr marL="285750" lvl="0" indent="-285750" algn="just">
              <a:spcBef>
                <a:spcPts val="600"/>
              </a:spcBef>
              <a:spcAft>
                <a:spcPts val="600"/>
              </a:spcAft>
              <a:buFont typeface="Arial" panose="020B0604020202020204" pitchFamily="34" charset="0"/>
              <a:buChar char="•"/>
            </a:pPr>
            <a:r>
              <a:rPr lang="lv-LV" sz="1800" dirty="0">
                <a:effectLst/>
                <a:latin typeface="Verdana" panose="020B0604030504040204" pitchFamily="34" charset="0"/>
                <a:ea typeface="Verdana" panose="020B0604030504040204" pitchFamily="34" charset="0"/>
                <a:cs typeface="Times New Roman" panose="02020603050405020304" pitchFamily="18" charset="0"/>
              </a:rPr>
              <a:t>akadēmiskās karjeras noslēgšana</a:t>
            </a:r>
          </a:p>
          <a:p>
            <a:pPr marL="285750" lvl="0" indent="-285750" algn="just">
              <a:spcBef>
                <a:spcPts val="600"/>
              </a:spcBef>
              <a:spcAft>
                <a:spcPts val="600"/>
              </a:spcAft>
              <a:buFont typeface="Arial" panose="020B0604020202020204" pitchFamily="34" charset="0"/>
              <a:buChar char="•"/>
            </a:pPr>
            <a:r>
              <a:rPr lang="lv-LV" sz="1800" dirty="0">
                <a:effectLst/>
                <a:latin typeface="Verdana" panose="020B0604030504040204" pitchFamily="34" charset="0"/>
                <a:ea typeface="Verdana" panose="020B0604030504040204" pitchFamily="34" charset="0"/>
                <a:cs typeface="Times New Roman" panose="02020603050405020304" pitchFamily="18" charset="0"/>
              </a:rPr>
              <a:t>amati ārpus akadēmiskās karjeras ietvara (personāls, kas līdzdarbojas studiju un pētniecības darbā, bet neieņem akadēmiskos amatus)</a:t>
            </a:r>
          </a:p>
          <a:p>
            <a:pPr marL="285750" lvl="0" indent="-285750" algn="just">
              <a:spcBef>
                <a:spcPts val="600"/>
              </a:spcBef>
              <a:spcAft>
                <a:spcPts val="600"/>
              </a:spcAft>
              <a:buFont typeface="Arial" panose="020B0604020202020204" pitchFamily="34" charset="0"/>
              <a:buChar char="•"/>
            </a:pPr>
            <a:r>
              <a:rPr lang="lv-LV" sz="1800" dirty="0">
                <a:effectLst/>
                <a:latin typeface="Verdana" panose="020B0604030504040204" pitchFamily="34" charset="0"/>
                <a:ea typeface="Verdana" panose="020B0604030504040204" pitchFamily="34" charset="0"/>
                <a:cs typeface="Times New Roman" panose="02020603050405020304" pitchFamily="18" charset="0"/>
              </a:rPr>
              <a:t>augsti AI un zinātnes jomas administratīvie amati</a:t>
            </a:r>
          </a:p>
          <a:p>
            <a:pPr marL="285750" lvl="0" indent="-285750" algn="just">
              <a:spcBef>
                <a:spcPts val="600"/>
              </a:spcBef>
              <a:spcAft>
                <a:spcPts val="600"/>
              </a:spcAft>
              <a:buFont typeface="Arial" panose="020B0604020202020204" pitchFamily="34" charset="0"/>
              <a:buChar char="•"/>
            </a:pPr>
            <a:r>
              <a:rPr lang="lv-LV" sz="1800" dirty="0">
                <a:effectLst/>
                <a:latin typeface="Verdana" panose="020B0604030504040204" pitchFamily="34" charset="0"/>
                <a:ea typeface="Verdana" panose="020B0604030504040204" pitchFamily="34" charset="0"/>
                <a:cs typeface="Times New Roman" panose="02020603050405020304" pitchFamily="18" charset="0"/>
              </a:rPr>
              <a:t>reformas pakāpeniskas ieviešanas plāns, </a:t>
            </a:r>
            <a:r>
              <a:rPr lang="lv-LV" sz="1800" i="1" dirty="0">
                <a:effectLst/>
                <a:latin typeface="Verdana" panose="020B0604030504040204" pitchFamily="34" charset="0"/>
                <a:ea typeface="Verdana" panose="020B0604030504040204" pitchFamily="34" charset="0"/>
                <a:cs typeface="Times New Roman" panose="02020603050405020304" pitchFamily="18" charset="0"/>
              </a:rPr>
              <a:t>pilotēšana</a:t>
            </a:r>
            <a:endParaRPr lang="lv-LV" sz="1800" dirty="0">
              <a:effectLst/>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EDC514-9E28-441F-BF04-3DE8912E9F4E}" type="slidenum">
              <a:rPr lang="en-US" smtClean="0"/>
              <a:pPr/>
              <a:t>12</a:t>
            </a:fld>
            <a:endParaRPr lang="en-US"/>
          </a:p>
        </p:txBody>
      </p:sp>
    </p:spTree>
    <p:extLst>
      <p:ext uri="{BB962C8B-B14F-4D97-AF65-F5344CB8AC3E}">
        <p14:creationId xmlns:p14="http://schemas.microsoft.com/office/powerpoint/2010/main" val="1468360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lv-LV" sz="1800" b="1" dirty="0">
                <a:effectLst/>
                <a:latin typeface="Calibri" panose="020F0502020204030204" pitchFamily="34" charset="0"/>
                <a:ea typeface="Calibri" panose="020F0502020204030204" pitchFamily="34" charset="0"/>
                <a:cs typeface="Calibri" panose="020F0502020204030204" pitchFamily="34" charset="0"/>
              </a:rPr>
              <a:t>tenūra </a:t>
            </a:r>
            <a:r>
              <a:rPr lang="lv-LV" sz="1800" dirty="0">
                <a:effectLst/>
                <a:latin typeface="Calibri" panose="020F0502020204030204" pitchFamily="34" charset="0"/>
                <a:ea typeface="Calibri" panose="020F0502020204030204" pitchFamily="34" charset="0"/>
                <a:cs typeface="Calibri" panose="020F0502020204030204" pitchFamily="34" charset="0"/>
              </a:rPr>
              <a:t>(no angļu </a:t>
            </a:r>
            <a:r>
              <a:rPr lang="lv-LV" sz="1800" i="1" dirty="0" err="1">
                <a:effectLst/>
                <a:latin typeface="Calibri" panose="020F0502020204030204" pitchFamily="34" charset="0"/>
                <a:ea typeface="Calibri" panose="020F0502020204030204" pitchFamily="34" charset="0"/>
                <a:cs typeface="Calibri" panose="020F0502020204030204" pitchFamily="34" charset="0"/>
              </a:rPr>
              <a:t>tenure</a:t>
            </a:r>
            <a:r>
              <a:rPr lang="lv-LV" sz="1800" dirty="0">
                <a:effectLst/>
                <a:latin typeface="Calibri" panose="020F0502020204030204" pitchFamily="34" charset="0"/>
                <a:ea typeface="Calibri" panose="020F0502020204030204" pitchFamily="34" charset="0"/>
                <a:cs typeface="Calibri" panose="020F0502020204030204" pitchFamily="34" charset="0"/>
              </a:rPr>
              <a:t> ‘beztermiņa nodarbinātība akadēmiskajā amatā, izpildot noteiktus nosacījumus’) – jēdziens akadēmiskajā vidē apzīmē prognozējamu akadēmisko karjeru. Tenūras sistēma dod iespēju akadēmiskajam personālam virzīties pa akadēmiskās karjeras kāpnēm, izpildot noteiktus nosacījumus, un iegūt beztermiņa akadēmisko amatu. Augstskola vai zinātniskais institūts var izbeigt tenūru noteiktu iemeslu dēļ (piemēram, ja akadēmiskā personāla locekļa jeb akadēmiskā darbinieka snieguma novērtējums ir negatīvs) vai ārkārtas apstākļos (piemēram, finansiālu grūtību, zinātniskā virziena turpināšanas un attīstīšanas vai studiju programmas īstenošanas pārtraukšanas gadījumā).</a:t>
            </a:r>
          </a:p>
          <a:p>
            <a:pPr>
              <a:spcAft>
                <a:spcPts val="600"/>
              </a:spcAft>
            </a:pPr>
            <a:endParaRPr lang="lv-LV" sz="1800" dirty="0">
              <a:effectLst/>
              <a:latin typeface="Calibri" panose="020F0502020204030204" pitchFamily="34" charset="0"/>
              <a:cs typeface="Calibri" panose="020F0502020204030204" pitchFamily="34" charset="0"/>
            </a:endParaRPr>
          </a:p>
          <a:p>
            <a:pPr>
              <a:spcAft>
                <a:spcPts val="600"/>
              </a:spcAft>
            </a:pPr>
            <a:r>
              <a:rPr lang="lv-LV" sz="1800" b="1" dirty="0">
                <a:effectLst/>
                <a:latin typeface="Calibri" panose="020F0502020204030204" pitchFamily="34" charset="0"/>
                <a:cs typeface="Calibri" panose="020F0502020204030204" pitchFamily="34" charset="0"/>
              </a:rPr>
              <a:t>Koncepcija risinās arī citus jautājumus, piemēram: </a:t>
            </a:r>
          </a:p>
          <a:p>
            <a:pPr marL="285750" lvl="0" indent="-285750" algn="just">
              <a:spcBef>
                <a:spcPts val="600"/>
              </a:spcBef>
              <a:spcAft>
                <a:spcPts val="600"/>
              </a:spcAft>
              <a:buFont typeface="Arial" panose="020B0604020202020204" pitchFamily="34" charset="0"/>
              <a:buChar char="•"/>
            </a:pPr>
            <a:r>
              <a:rPr lang="lv-LV" sz="1800" dirty="0">
                <a:effectLst/>
                <a:latin typeface="Verdana" panose="020B0604030504040204" pitchFamily="34" charset="0"/>
                <a:ea typeface="Verdana" panose="020B0604030504040204" pitchFamily="34" charset="0"/>
                <a:cs typeface="Times New Roman" panose="02020603050405020304" pitchFamily="18" charset="0"/>
              </a:rPr>
              <a:t>akadēmiskā personāla atlase</a:t>
            </a:r>
          </a:p>
          <a:p>
            <a:pPr marL="285750" lvl="0" indent="-285750" algn="just">
              <a:spcBef>
                <a:spcPts val="600"/>
              </a:spcBef>
              <a:spcAft>
                <a:spcPts val="600"/>
              </a:spcAft>
              <a:buFont typeface="Arial" panose="020B0604020202020204" pitchFamily="34" charset="0"/>
              <a:buChar char="•"/>
            </a:pPr>
            <a:r>
              <a:rPr lang="lv-LV" sz="1800" dirty="0">
                <a:effectLst/>
                <a:latin typeface="Verdana" panose="020B0604030504040204" pitchFamily="34" charset="0"/>
                <a:ea typeface="Verdana" panose="020B0604030504040204" pitchFamily="34" charset="0"/>
                <a:cs typeface="Times New Roman" panose="02020603050405020304" pitchFamily="18" charset="0"/>
              </a:rPr>
              <a:t>akadēmiskā personāla internacionalizācija, kā arī iekšējā un ārējā mobilitāte</a:t>
            </a:r>
          </a:p>
          <a:p>
            <a:pPr marL="285750" lvl="0" indent="-285750" algn="just">
              <a:spcBef>
                <a:spcPts val="600"/>
              </a:spcBef>
              <a:spcAft>
                <a:spcPts val="600"/>
              </a:spcAft>
              <a:buFont typeface="Arial" panose="020B0604020202020204" pitchFamily="34" charset="0"/>
              <a:buChar char="•"/>
            </a:pPr>
            <a:r>
              <a:rPr lang="lv-LV" sz="1800" dirty="0">
                <a:effectLst/>
                <a:latin typeface="Verdana" panose="020B0604030504040204" pitchFamily="34" charset="0"/>
                <a:ea typeface="Verdana" panose="020B0604030504040204" pitchFamily="34" charset="0"/>
                <a:cs typeface="Times New Roman" panose="02020603050405020304" pitchFamily="18" charset="0"/>
              </a:rPr>
              <a:t>akadēmiskās karjeras noslēgšana</a:t>
            </a:r>
          </a:p>
          <a:p>
            <a:pPr marL="285750" lvl="0" indent="-285750" algn="just">
              <a:spcBef>
                <a:spcPts val="600"/>
              </a:spcBef>
              <a:spcAft>
                <a:spcPts val="600"/>
              </a:spcAft>
              <a:buFont typeface="Arial" panose="020B0604020202020204" pitchFamily="34" charset="0"/>
              <a:buChar char="•"/>
            </a:pPr>
            <a:r>
              <a:rPr lang="lv-LV" sz="1800" dirty="0">
                <a:effectLst/>
                <a:latin typeface="Verdana" panose="020B0604030504040204" pitchFamily="34" charset="0"/>
                <a:ea typeface="Verdana" panose="020B0604030504040204" pitchFamily="34" charset="0"/>
                <a:cs typeface="Times New Roman" panose="02020603050405020304" pitchFamily="18" charset="0"/>
              </a:rPr>
              <a:t>amati ārpus akadēmiskās karjeras ietvara (personāls, kas līdzdarbojas studiju un pētniecības darbā, bet neieņem akadēmiskos amatus)</a:t>
            </a:r>
          </a:p>
          <a:p>
            <a:pPr marL="285750" lvl="0" indent="-285750" algn="just">
              <a:spcBef>
                <a:spcPts val="600"/>
              </a:spcBef>
              <a:spcAft>
                <a:spcPts val="600"/>
              </a:spcAft>
              <a:buFont typeface="Arial" panose="020B0604020202020204" pitchFamily="34" charset="0"/>
              <a:buChar char="•"/>
            </a:pPr>
            <a:r>
              <a:rPr lang="lv-LV" sz="1800" dirty="0">
                <a:effectLst/>
                <a:latin typeface="Verdana" panose="020B0604030504040204" pitchFamily="34" charset="0"/>
                <a:ea typeface="Verdana" panose="020B0604030504040204" pitchFamily="34" charset="0"/>
                <a:cs typeface="Times New Roman" panose="02020603050405020304" pitchFamily="18" charset="0"/>
              </a:rPr>
              <a:t>augsti AI un zinātnes jomas administratīvie amati</a:t>
            </a:r>
          </a:p>
          <a:p>
            <a:pPr marL="285750" lvl="0" indent="-285750" algn="just">
              <a:spcBef>
                <a:spcPts val="600"/>
              </a:spcBef>
              <a:spcAft>
                <a:spcPts val="600"/>
              </a:spcAft>
              <a:buFont typeface="Arial" panose="020B0604020202020204" pitchFamily="34" charset="0"/>
              <a:buChar char="•"/>
            </a:pPr>
            <a:r>
              <a:rPr lang="lv-LV" sz="1800" dirty="0">
                <a:effectLst/>
                <a:latin typeface="Verdana" panose="020B0604030504040204" pitchFamily="34" charset="0"/>
                <a:ea typeface="Verdana" panose="020B0604030504040204" pitchFamily="34" charset="0"/>
                <a:cs typeface="Times New Roman" panose="02020603050405020304" pitchFamily="18" charset="0"/>
              </a:rPr>
              <a:t>reformas pakāpeniskas ieviešanas plāns, </a:t>
            </a:r>
            <a:r>
              <a:rPr lang="lv-LV" sz="1800" i="1" dirty="0">
                <a:effectLst/>
                <a:latin typeface="Verdana" panose="020B0604030504040204" pitchFamily="34" charset="0"/>
                <a:ea typeface="Verdana" panose="020B0604030504040204" pitchFamily="34" charset="0"/>
                <a:cs typeface="Times New Roman" panose="02020603050405020304" pitchFamily="18" charset="0"/>
              </a:rPr>
              <a:t>pilotēšana</a:t>
            </a:r>
            <a:endParaRPr lang="lv-LV" sz="1800" dirty="0">
              <a:effectLst/>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EDC514-9E28-441F-BF04-3DE8912E9F4E}" type="slidenum">
              <a:rPr lang="en-US" smtClean="0"/>
              <a:pPr/>
              <a:t>13</a:t>
            </a:fld>
            <a:endParaRPr lang="en-US"/>
          </a:p>
        </p:txBody>
      </p:sp>
    </p:spTree>
    <p:extLst>
      <p:ext uri="{BB962C8B-B14F-4D97-AF65-F5344CB8AC3E}">
        <p14:creationId xmlns:p14="http://schemas.microsoft.com/office/powerpoint/2010/main" val="1431471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Wingdings" panose="05000000000000000000" pitchFamily="2" charset="2"/>
              <a:buChar char="ü"/>
            </a:pPr>
            <a:r>
              <a:rPr lang="lv-LV" altLang="en-US" dirty="0">
                <a:solidFill>
                  <a:srgbClr val="0308DB"/>
                </a:solidFill>
                <a:latin typeface="Source Sans Pro" panose="020B0503030403020204" pitchFamily="34" charset="0"/>
              </a:rPr>
              <a:t>Stiprināta kopējā sistēmas kapacitāte, caur konsorcijiem. </a:t>
            </a:r>
            <a:r>
              <a:rPr lang="lv-LV" altLang="en-US" b="1" dirty="0">
                <a:solidFill>
                  <a:srgbClr val="0308DB"/>
                </a:solidFill>
                <a:latin typeface="Source Sans Pro" panose="020B0503030403020204" pitchFamily="34" charset="0"/>
              </a:rPr>
              <a:t>Radīts pamats institūciju integrācijai</a:t>
            </a:r>
            <a:r>
              <a:rPr lang="lv-LV" altLang="en-US" dirty="0">
                <a:solidFill>
                  <a:srgbClr val="0308DB"/>
                </a:solidFill>
                <a:latin typeface="Source Sans Pro" panose="020B0503030403020204" pitchFamily="34" charset="0"/>
              </a:rPr>
              <a:t> caur sinerģijām un jaunām iespējām starpdisciplinārai pētniecībai un studijām</a:t>
            </a:r>
          </a:p>
          <a:p>
            <a:pPr marL="171450" indent="-171450">
              <a:buFont typeface="Wingdings" panose="05000000000000000000" pitchFamily="2" charset="2"/>
              <a:buChar char="ü"/>
            </a:pPr>
            <a:r>
              <a:rPr lang="lv-LV" altLang="en-US" dirty="0">
                <a:solidFill>
                  <a:srgbClr val="0308DB"/>
                </a:solidFill>
                <a:latin typeface="Source Sans Pro" panose="020B0503030403020204" pitchFamily="34" charset="0"/>
              </a:rPr>
              <a:t>Visās valsts augstskolās ieviestas </a:t>
            </a:r>
            <a:r>
              <a:rPr lang="lv-LV" altLang="en-US" b="1" dirty="0">
                <a:solidFill>
                  <a:srgbClr val="0308DB"/>
                </a:solidFill>
                <a:latin typeface="Source Sans Pro" panose="020B0503030403020204" pitchFamily="34" charset="0"/>
              </a:rPr>
              <a:t>pārvaldības izmaiņas</a:t>
            </a:r>
          </a:p>
          <a:p>
            <a:pPr marL="171450" indent="-171450">
              <a:buFont typeface="Wingdings" panose="05000000000000000000" pitchFamily="2" charset="2"/>
              <a:buChar char="ü"/>
            </a:pPr>
            <a:r>
              <a:rPr lang="lv-LV" altLang="en-US" dirty="0">
                <a:solidFill>
                  <a:srgbClr val="0308DB"/>
                </a:solidFill>
                <a:latin typeface="Source Sans Pro" panose="020B0503030403020204" pitchFamily="34" charset="0"/>
              </a:rPr>
              <a:t>Nostiprināta </a:t>
            </a:r>
            <a:r>
              <a:rPr lang="lv-LV" altLang="en-US" b="1" dirty="0">
                <a:solidFill>
                  <a:srgbClr val="0308DB"/>
                </a:solidFill>
                <a:latin typeface="Source Sans Pro" panose="020B0503030403020204" pitchFamily="34" charset="0"/>
              </a:rPr>
              <a:t>augstskolu stratēģiskā specializācija</a:t>
            </a:r>
            <a:r>
              <a:rPr lang="lv-LV" altLang="en-US" dirty="0">
                <a:solidFill>
                  <a:srgbClr val="0308DB"/>
                </a:solidFill>
                <a:latin typeface="Source Sans Pro" panose="020B0503030403020204" pitchFamily="34" charset="0"/>
              </a:rPr>
              <a:t>, nodrošinot atbilstošu ietekmi reģionā vai nozarē, koncentrēts izglītības piedāvājums un efektīvāk izmantoti resursi</a:t>
            </a:r>
          </a:p>
          <a:p>
            <a:pPr marL="171450" indent="-171450">
              <a:buFont typeface="Wingdings" panose="05000000000000000000" pitchFamily="2" charset="2"/>
              <a:buChar char="ü"/>
            </a:pPr>
            <a:r>
              <a:rPr lang="lv-LV" altLang="en-US" dirty="0">
                <a:solidFill>
                  <a:srgbClr val="0308DB"/>
                </a:solidFill>
                <a:latin typeface="Source Sans Pro" panose="020B0503030403020204" pitchFamily="34" charset="0"/>
              </a:rPr>
              <a:t>Ārējās vai iekšējās konsolidācijas īsteno vismaz </a:t>
            </a:r>
            <a:r>
              <a:rPr lang="lv-LV" altLang="en-US" b="1" dirty="0">
                <a:solidFill>
                  <a:srgbClr val="0308DB"/>
                </a:solidFill>
                <a:latin typeface="Source Sans Pro" panose="020B0503030403020204" pitchFamily="34" charset="0"/>
              </a:rPr>
              <a:t>10 valsts AII un zinātniskie institūti</a:t>
            </a:r>
            <a:r>
              <a:rPr lang="lv-LV" altLang="en-US" dirty="0">
                <a:solidFill>
                  <a:srgbClr val="0308DB"/>
                </a:solidFill>
                <a:latin typeface="Source Sans Pro" panose="020B0503030403020204" pitchFamily="34" charset="0"/>
              </a:rPr>
              <a:t>. </a:t>
            </a:r>
          </a:p>
          <a:p>
            <a:pPr marL="171450" indent="-171450">
              <a:buFont typeface="Wingdings" panose="05000000000000000000" pitchFamily="2" charset="2"/>
              <a:buChar char="ü"/>
            </a:pPr>
            <a:endParaRPr lang="lv-LV" altLang="en-US" dirty="0">
              <a:solidFill>
                <a:srgbClr val="0308DB"/>
              </a:solidFill>
              <a:latin typeface="Source Sans Pro" panose="020B0503030403020204" pitchFamily="34" charset="0"/>
            </a:endParaRPr>
          </a:p>
          <a:p>
            <a:pPr marL="171450" indent="-171450">
              <a:buFont typeface="Wingdings" panose="05000000000000000000" pitchFamily="2" charset="2"/>
              <a:buChar char="ü"/>
            </a:pPr>
            <a:r>
              <a:rPr lang="lv-LV" altLang="en-US" dirty="0">
                <a:solidFill>
                  <a:srgbClr val="0308DB"/>
                </a:solidFill>
                <a:latin typeface="Source Sans Pro" panose="020B0503030403020204" pitchFamily="34" charset="0"/>
              </a:rPr>
              <a:t>Atbalstīti </a:t>
            </a:r>
            <a:r>
              <a:rPr lang="lv-LV" altLang="en-US" b="1" dirty="0">
                <a:solidFill>
                  <a:srgbClr val="0308DB"/>
                </a:solidFill>
                <a:latin typeface="Source Sans Pro" panose="020B0503030403020204" pitchFamily="34" charset="0"/>
              </a:rPr>
              <a:t>315 </a:t>
            </a:r>
            <a:r>
              <a:rPr lang="lv-LV" altLang="en-US" dirty="0">
                <a:solidFill>
                  <a:srgbClr val="0308DB"/>
                </a:solidFill>
                <a:latin typeface="Source Sans Pro" panose="020B0503030403020204" pitchFamily="34" charset="0"/>
              </a:rPr>
              <a:t>doktoranti, </a:t>
            </a:r>
            <a:r>
              <a:rPr lang="lv-LV" altLang="en-US" dirty="0" err="1">
                <a:solidFill>
                  <a:srgbClr val="0308DB"/>
                </a:solidFill>
                <a:latin typeface="Source Sans Pro" panose="020B0503030403020204" pitchFamily="34" charset="0"/>
              </a:rPr>
              <a:t>pēcdoktoranti</a:t>
            </a:r>
            <a:r>
              <a:rPr lang="lv-LV" altLang="en-US" dirty="0">
                <a:solidFill>
                  <a:srgbClr val="0308DB"/>
                </a:solidFill>
                <a:latin typeface="Source Sans Pro" panose="020B0503030403020204" pitchFamily="34" charset="0"/>
              </a:rPr>
              <a:t> un zinātnieki (profesori) un </a:t>
            </a:r>
            <a:r>
              <a:rPr lang="en-GB" altLang="en-US" dirty="0">
                <a:solidFill>
                  <a:srgbClr val="0308DB"/>
                </a:solidFill>
                <a:latin typeface="Source Sans Pro" panose="020B0503030403020204" pitchFamily="34" charset="0"/>
              </a:rPr>
              <a:t>ī</a:t>
            </a:r>
            <a:r>
              <a:rPr lang="lv-LV" altLang="en-US" dirty="0" err="1">
                <a:solidFill>
                  <a:srgbClr val="0308DB"/>
                </a:solidFill>
                <a:latin typeface="Source Sans Pro" panose="020B0503030403020204" pitchFamily="34" charset="0"/>
              </a:rPr>
              <a:t>stenoti</a:t>
            </a:r>
            <a:r>
              <a:rPr lang="lv-LV" altLang="en-US" dirty="0">
                <a:solidFill>
                  <a:srgbClr val="0308DB"/>
                </a:solidFill>
                <a:latin typeface="Source Sans Pro" panose="020B0503030403020204" pitchFamily="34" charset="0"/>
              </a:rPr>
              <a:t> </a:t>
            </a:r>
            <a:r>
              <a:rPr lang="lv-LV" altLang="en-US" b="1" dirty="0">
                <a:solidFill>
                  <a:srgbClr val="0308DB"/>
                </a:solidFill>
                <a:latin typeface="Source Sans Pro" panose="020B0503030403020204" pitchFamily="34" charset="0"/>
              </a:rPr>
              <a:t>90 </a:t>
            </a:r>
            <a:r>
              <a:rPr lang="lv-LV" altLang="en-US" dirty="0">
                <a:solidFill>
                  <a:srgbClr val="0308DB"/>
                </a:solidFill>
                <a:latin typeface="Source Sans Pro" panose="020B0503030403020204" pitchFamily="34" charset="0"/>
              </a:rPr>
              <a:t>iekšējie P&amp;A granti </a:t>
            </a:r>
          </a:p>
          <a:p>
            <a:pPr marL="171450" indent="-171450"/>
            <a:endParaRPr lang="lv-LV" altLang="en-US" dirty="0"/>
          </a:p>
        </p:txBody>
      </p:sp>
      <p:sp>
        <p:nvSpPr>
          <p:cNvPr id="4" name="Slaida numura vietturis 3"/>
          <p:cNvSpPr>
            <a:spLocks noGrp="1"/>
          </p:cNvSpPr>
          <p:nvPr>
            <p:ph type="sldNum" sz="quarter" idx="5"/>
          </p:nvPr>
        </p:nvSpPr>
        <p:spPr/>
        <p:txBody>
          <a:bodyPr/>
          <a:lstStyle/>
          <a:p>
            <a:fld id="{7EB93064-0247-4111-B44C-E2D5F2C390D0}" type="slidenum">
              <a:rPr lang="en-US" smtClean="0"/>
              <a:t>14</a:t>
            </a:fld>
            <a:endParaRPr lang="en-US"/>
          </a:p>
        </p:txBody>
      </p:sp>
    </p:spTree>
    <p:extLst>
      <p:ext uri="{BB962C8B-B14F-4D97-AF65-F5344CB8AC3E}">
        <p14:creationId xmlns:p14="http://schemas.microsoft.com/office/powerpoint/2010/main" val="1113935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CC7281B-D928-AA18-C766-432F1A96F5BA}"/>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endParaRPr lang="en-US"/>
          </a:p>
        </p:txBody>
      </p:sp>
      <p:sp>
        <p:nvSpPr>
          <p:cNvPr id="3" name="Apakšvirsraksts 2">
            <a:extLst>
              <a:ext uri="{FF2B5EF4-FFF2-40B4-BE49-F238E27FC236}">
                <a16:creationId xmlns:a16="http://schemas.microsoft.com/office/drawing/2014/main" id="{7F25FFD9-BCF9-AF88-4D9F-8A812DE5CD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US"/>
          </a:p>
        </p:txBody>
      </p:sp>
      <p:sp>
        <p:nvSpPr>
          <p:cNvPr id="4" name="Datuma vietturis 3">
            <a:extLst>
              <a:ext uri="{FF2B5EF4-FFF2-40B4-BE49-F238E27FC236}">
                <a16:creationId xmlns:a16="http://schemas.microsoft.com/office/drawing/2014/main" id="{C89C52AD-990C-F0B4-F016-D4DCDAB9AB7E}"/>
              </a:ext>
            </a:extLst>
          </p:cNvPr>
          <p:cNvSpPr>
            <a:spLocks noGrp="1"/>
          </p:cNvSpPr>
          <p:nvPr>
            <p:ph type="dt" sz="half" idx="10"/>
          </p:nvPr>
        </p:nvSpPr>
        <p:spPr/>
        <p:txBody>
          <a:bodyPr/>
          <a:lstStyle/>
          <a:p>
            <a:fld id="{FE5ADECE-641D-4C42-BC1E-856DE5DFCF4B}" type="datetimeFigureOut">
              <a:rPr lang="en-US" smtClean="0"/>
              <a:t>12/5/2023</a:t>
            </a:fld>
            <a:endParaRPr lang="en-US"/>
          </a:p>
        </p:txBody>
      </p:sp>
      <p:sp>
        <p:nvSpPr>
          <p:cNvPr id="5" name="Kājenes vietturis 4">
            <a:extLst>
              <a:ext uri="{FF2B5EF4-FFF2-40B4-BE49-F238E27FC236}">
                <a16:creationId xmlns:a16="http://schemas.microsoft.com/office/drawing/2014/main" id="{D106AF30-C0F5-C3A2-12B8-A5ED3D3347F7}"/>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3ED67944-01F2-0F88-C142-3484BAF90245}"/>
              </a:ext>
            </a:extLst>
          </p:cNvPr>
          <p:cNvSpPr>
            <a:spLocks noGrp="1"/>
          </p:cNvSpPr>
          <p:nvPr>
            <p:ph type="sldNum" sz="quarter" idx="12"/>
          </p:nvPr>
        </p:nvSpPr>
        <p:spPr/>
        <p:txBody>
          <a:bodyPr/>
          <a:lstStyle/>
          <a:p>
            <a:fld id="{114B3C63-7A95-423D-9E5E-4A0715174BD3}" type="slidenum">
              <a:rPr lang="en-US" smtClean="0"/>
              <a:t>‹#›</a:t>
            </a:fld>
            <a:endParaRPr lang="en-US"/>
          </a:p>
        </p:txBody>
      </p:sp>
    </p:spTree>
    <p:extLst>
      <p:ext uri="{BB962C8B-B14F-4D97-AF65-F5344CB8AC3E}">
        <p14:creationId xmlns:p14="http://schemas.microsoft.com/office/powerpoint/2010/main" val="1368924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700E94C-BBFA-3790-08E1-4947766A58EF}"/>
              </a:ext>
            </a:extLst>
          </p:cNvPr>
          <p:cNvSpPr>
            <a:spLocks noGrp="1"/>
          </p:cNvSpPr>
          <p:nvPr>
            <p:ph type="title"/>
          </p:nvPr>
        </p:nvSpPr>
        <p:spPr/>
        <p:txBody>
          <a:bodyPr/>
          <a:lstStyle/>
          <a:p>
            <a:r>
              <a:rPr lang="lv-LV"/>
              <a:t>Rediģēt šablona virsraksta stilu</a:t>
            </a:r>
            <a:endParaRPr lang="en-US"/>
          </a:p>
        </p:txBody>
      </p:sp>
      <p:sp>
        <p:nvSpPr>
          <p:cNvPr id="3" name="Vertikāls teksta vietturis 2">
            <a:extLst>
              <a:ext uri="{FF2B5EF4-FFF2-40B4-BE49-F238E27FC236}">
                <a16:creationId xmlns:a16="http://schemas.microsoft.com/office/drawing/2014/main" id="{FBCC43D0-EB51-A628-30EC-BCF50B158101}"/>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uma vietturis 3">
            <a:extLst>
              <a:ext uri="{FF2B5EF4-FFF2-40B4-BE49-F238E27FC236}">
                <a16:creationId xmlns:a16="http://schemas.microsoft.com/office/drawing/2014/main" id="{241C2AA4-B750-E61C-7899-F808A8E37607}"/>
              </a:ext>
            </a:extLst>
          </p:cNvPr>
          <p:cNvSpPr>
            <a:spLocks noGrp="1"/>
          </p:cNvSpPr>
          <p:nvPr>
            <p:ph type="dt" sz="half" idx="10"/>
          </p:nvPr>
        </p:nvSpPr>
        <p:spPr/>
        <p:txBody>
          <a:bodyPr/>
          <a:lstStyle/>
          <a:p>
            <a:fld id="{FE5ADECE-641D-4C42-BC1E-856DE5DFCF4B}" type="datetimeFigureOut">
              <a:rPr lang="en-US" smtClean="0"/>
              <a:t>12/5/2023</a:t>
            </a:fld>
            <a:endParaRPr lang="en-US"/>
          </a:p>
        </p:txBody>
      </p:sp>
      <p:sp>
        <p:nvSpPr>
          <p:cNvPr id="5" name="Kājenes vietturis 4">
            <a:extLst>
              <a:ext uri="{FF2B5EF4-FFF2-40B4-BE49-F238E27FC236}">
                <a16:creationId xmlns:a16="http://schemas.microsoft.com/office/drawing/2014/main" id="{B3DE5C40-A7FF-0A6C-40FC-E0AD0D0FD44E}"/>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66B205CE-ACB2-FAD4-F13E-78FD56F162C0}"/>
              </a:ext>
            </a:extLst>
          </p:cNvPr>
          <p:cNvSpPr>
            <a:spLocks noGrp="1"/>
          </p:cNvSpPr>
          <p:nvPr>
            <p:ph type="sldNum" sz="quarter" idx="12"/>
          </p:nvPr>
        </p:nvSpPr>
        <p:spPr/>
        <p:txBody>
          <a:bodyPr/>
          <a:lstStyle/>
          <a:p>
            <a:fld id="{114B3C63-7A95-423D-9E5E-4A0715174BD3}" type="slidenum">
              <a:rPr lang="en-US" smtClean="0"/>
              <a:t>‹#›</a:t>
            </a:fld>
            <a:endParaRPr lang="en-US"/>
          </a:p>
        </p:txBody>
      </p:sp>
    </p:spTree>
    <p:extLst>
      <p:ext uri="{BB962C8B-B14F-4D97-AF65-F5344CB8AC3E}">
        <p14:creationId xmlns:p14="http://schemas.microsoft.com/office/powerpoint/2010/main" val="2382596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BB29A435-8E95-F114-6CD3-2E26FE9D5DB2}"/>
              </a:ext>
            </a:extLst>
          </p:cNvPr>
          <p:cNvSpPr>
            <a:spLocks noGrp="1"/>
          </p:cNvSpPr>
          <p:nvPr>
            <p:ph type="title" orient="vert"/>
          </p:nvPr>
        </p:nvSpPr>
        <p:spPr>
          <a:xfrm>
            <a:off x="8724900" y="365125"/>
            <a:ext cx="2628900" cy="5811838"/>
          </a:xfrm>
        </p:spPr>
        <p:txBody>
          <a:bodyPr vert="eaVert"/>
          <a:lstStyle/>
          <a:p>
            <a:r>
              <a:rPr lang="lv-LV"/>
              <a:t>Rediģēt šablona virsraksta stilu</a:t>
            </a:r>
            <a:endParaRPr lang="en-US"/>
          </a:p>
        </p:txBody>
      </p:sp>
      <p:sp>
        <p:nvSpPr>
          <p:cNvPr id="3" name="Vertikāls teksta vietturis 2">
            <a:extLst>
              <a:ext uri="{FF2B5EF4-FFF2-40B4-BE49-F238E27FC236}">
                <a16:creationId xmlns:a16="http://schemas.microsoft.com/office/drawing/2014/main" id="{F68F34DA-9CD3-030E-B4C4-D32667F627E8}"/>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uma vietturis 3">
            <a:extLst>
              <a:ext uri="{FF2B5EF4-FFF2-40B4-BE49-F238E27FC236}">
                <a16:creationId xmlns:a16="http://schemas.microsoft.com/office/drawing/2014/main" id="{AE98E695-F90E-904C-EABC-0D628659A2C1}"/>
              </a:ext>
            </a:extLst>
          </p:cNvPr>
          <p:cNvSpPr>
            <a:spLocks noGrp="1"/>
          </p:cNvSpPr>
          <p:nvPr>
            <p:ph type="dt" sz="half" idx="10"/>
          </p:nvPr>
        </p:nvSpPr>
        <p:spPr/>
        <p:txBody>
          <a:bodyPr/>
          <a:lstStyle/>
          <a:p>
            <a:fld id="{FE5ADECE-641D-4C42-BC1E-856DE5DFCF4B}" type="datetimeFigureOut">
              <a:rPr lang="en-US" smtClean="0"/>
              <a:t>12/5/2023</a:t>
            </a:fld>
            <a:endParaRPr lang="en-US"/>
          </a:p>
        </p:txBody>
      </p:sp>
      <p:sp>
        <p:nvSpPr>
          <p:cNvPr id="5" name="Kājenes vietturis 4">
            <a:extLst>
              <a:ext uri="{FF2B5EF4-FFF2-40B4-BE49-F238E27FC236}">
                <a16:creationId xmlns:a16="http://schemas.microsoft.com/office/drawing/2014/main" id="{8905B9F6-BA76-03F1-5E0F-DAABF31342C2}"/>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D1D149EC-ED97-9E06-2C7B-71011F4A41DE}"/>
              </a:ext>
            </a:extLst>
          </p:cNvPr>
          <p:cNvSpPr>
            <a:spLocks noGrp="1"/>
          </p:cNvSpPr>
          <p:nvPr>
            <p:ph type="sldNum" sz="quarter" idx="12"/>
          </p:nvPr>
        </p:nvSpPr>
        <p:spPr/>
        <p:txBody>
          <a:bodyPr/>
          <a:lstStyle/>
          <a:p>
            <a:fld id="{114B3C63-7A95-423D-9E5E-4A0715174BD3}" type="slidenum">
              <a:rPr lang="en-US" smtClean="0"/>
              <a:t>‹#›</a:t>
            </a:fld>
            <a:endParaRPr lang="en-US"/>
          </a:p>
        </p:txBody>
      </p:sp>
    </p:spTree>
    <p:extLst>
      <p:ext uri="{BB962C8B-B14F-4D97-AF65-F5344CB8AC3E}">
        <p14:creationId xmlns:p14="http://schemas.microsoft.com/office/powerpoint/2010/main" val="3861174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ull image 3">
  <p:cSld name="full image 3">
    <p:spTree>
      <p:nvGrpSpPr>
        <p:cNvPr id="1" name="Shape 92"/>
        <p:cNvGrpSpPr/>
        <p:nvPr/>
      </p:nvGrpSpPr>
      <p:grpSpPr>
        <a:xfrm>
          <a:off x="0" y="0"/>
          <a:ext cx="0" cy="0"/>
          <a:chOff x="0" y="0"/>
          <a:chExt cx="0" cy="0"/>
        </a:xfrm>
      </p:grpSpPr>
      <p:sp>
        <p:nvSpPr>
          <p:cNvPr id="93" name="Google Shape;93;p14"/>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94" name="Google Shape;94;p14"/>
          <p:cNvSpPr>
            <a:spLocks noGrp="1"/>
          </p:cNvSpPr>
          <p:nvPr>
            <p:ph type="pic" idx="2"/>
          </p:nvPr>
        </p:nvSpPr>
        <p:spPr>
          <a:xfrm>
            <a:off x="1008071" y="744072"/>
            <a:ext cx="10203789"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95" name="Google Shape;95;p14"/>
          <p:cNvSpPr txBox="1">
            <a:spLocks noGrp="1"/>
          </p:cNvSpPr>
          <p:nvPr>
            <p:ph type="title"/>
          </p:nvPr>
        </p:nvSpPr>
        <p:spPr>
          <a:xfrm>
            <a:off x="8200085" y="4231341"/>
            <a:ext cx="2545611" cy="1246053"/>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1600"/>
              <a:buFont typeface="Verdana"/>
              <a:buNone/>
              <a:defRPr sz="1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97" name="Google Shape;97;p1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extLst>
      <p:ext uri="{BB962C8B-B14F-4D97-AF65-F5344CB8AC3E}">
        <p14:creationId xmlns:p14="http://schemas.microsoft.com/office/powerpoint/2010/main" val="2360476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81D141-ECB7-4A50-B200-B50C2760EC7C}"/>
              </a:ext>
            </a:extLst>
          </p:cNvPr>
          <p:cNvPicPr>
            <a:picLocks noChangeAspect="1"/>
          </p:cNvPicPr>
          <p:nvPr userDrawn="1"/>
        </p:nvPicPr>
        <p:blipFill>
          <a:blip r:embed="rId2" cstate="email">
            <a:duotone>
              <a:schemeClr val="bg2">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1" y="0"/>
            <a:ext cx="12192001" cy="6858000"/>
          </a:xfrm>
          <a:prstGeom prst="rect">
            <a:avLst/>
          </a:prstGeom>
        </p:spPr>
      </p:pic>
    </p:spTree>
    <p:extLst>
      <p:ext uri="{BB962C8B-B14F-4D97-AF65-F5344CB8AC3E}">
        <p14:creationId xmlns:p14="http://schemas.microsoft.com/office/powerpoint/2010/main" val="935907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58_Title Slide">
    <p:bg>
      <p:bgPr>
        <a:solidFill>
          <a:srgbClr val="01048D"/>
        </a:solidFill>
        <a:effectLst/>
      </p:bgPr>
    </p:bg>
    <p:spTree>
      <p:nvGrpSpPr>
        <p:cNvPr id="1" name=""/>
        <p:cNvGrpSpPr/>
        <p:nvPr/>
      </p:nvGrpSpPr>
      <p:grpSpPr>
        <a:xfrm>
          <a:off x="0" y="0"/>
          <a:ext cx="0" cy="0"/>
          <a:chOff x="0" y="0"/>
          <a:chExt cx="0" cy="0"/>
        </a:xfrm>
      </p:grpSpPr>
      <p:pic>
        <p:nvPicPr>
          <p:cNvPr id="3" name="Picture 2" descr="A picture containing indoor, dark, night sky&#10;&#10;Description automatically generated">
            <a:extLst>
              <a:ext uri="{FF2B5EF4-FFF2-40B4-BE49-F238E27FC236}">
                <a16:creationId xmlns:a16="http://schemas.microsoft.com/office/drawing/2014/main" id="{2E0EFB16-EEDB-4E62-B742-ADFFC98DAD9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498444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270B5-2641-4048-A5B7-426327B0BA58}"/>
              </a:ext>
            </a:extLst>
          </p:cNvPr>
          <p:cNvSpPr>
            <a:spLocks noGrp="1"/>
          </p:cNvSpPr>
          <p:nvPr>
            <p:ph type="title"/>
          </p:nvPr>
        </p:nvSpPr>
        <p:spPr>
          <a:xfrm>
            <a:off x="838091" y="365083"/>
            <a:ext cx="10515818" cy="831928"/>
          </a:xfrm>
          <a:prstGeom prst="rect">
            <a:avLst/>
          </a:prstGeom>
        </p:spPr>
        <p:txBody>
          <a:bodyPr anchor="ctr"/>
          <a:lstStyle>
            <a:lvl1pPr>
              <a:defRPr sz="3599"/>
            </a:lvl1pPr>
          </a:lstStyle>
          <a:p>
            <a:r>
              <a:rPr lang="en-US"/>
              <a:t>Click to edit Master title style</a:t>
            </a:r>
          </a:p>
        </p:txBody>
      </p:sp>
    </p:spTree>
    <p:extLst>
      <p:ext uri="{BB962C8B-B14F-4D97-AF65-F5344CB8AC3E}">
        <p14:creationId xmlns:p14="http://schemas.microsoft.com/office/powerpoint/2010/main" val="3631241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5D17F8A-B366-D0BC-120F-454168D77D79}"/>
              </a:ext>
            </a:extLst>
          </p:cNvPr>
          <p:cNvSpPr>
            <a:spLocks noGrp="1"/>
          </p:cNvSpPr>
          <p:nvPr>
            <p:ph type="title"/>
          </p:nvPr>
        </p:nvSpPr>
        <p:spPr/>
        <p:txBody>
          <a:bodyPr/>
          <a:lstStyle/>
          <a:p>
            <a:r>
              <a:rPr lang="lv-LV"/>
              <a:t>Rediģēt šablona virsraksta stilu</a:t>
            </a:r>
            <a:endParaRPr lang="en-US"/>
          </a:p>
        </p:txBody>
      </p:sp>
      <p:sp>
        <p:nvSpPr>
          <p:cNvPr id="3" name="Satura vietturis 2">
            <a:extLst>
              <a:ext uri="{FF2B5EF4-FFF2-40B4-BE49-F238E27FC236}">
                <a16:creationId xmlns:a16="http://schemas.microsoft.com/office/drawing/2014/main" id="{BB236953-653D-6AB5-5796-FF2B03AC6CFF}"/>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uma vietturis 3">
            <a:extLst>
              <a:ext uri="{FF2B5EF4-FFF2-40B4-BE49-F238E27FC236}">
                <a16:creationId xmlns:a16="http://schemas.microsoft.com/office/drawing/2014/main" id="{E5407C28-9603-FCB3-8462-6CA0C8737E72}"/>
              </a:ext>
            </a:extLst>
          </p:cNvPr>
          <p:cNvSpPr>
            <a:spLocks noGrp="1"/>
          </p:cNvSpPr>
          <p:nvPr>
            <p:ph type="dt" sz="half" idx="10"/>
          </p:nvPr>
        </p:nvSpPr>
        <p:spPr/>
        <p:txBody>
          <a:bodyPr/>
          <a:lstStyle/>
          <a:p>
            <a:fld id="{FE5ADECE-641D-4C42-BC1E-856DE5DFCF4B}" type="datetimeFigureOut">
              <a:rPr lang="en-US" smtClean="0"/>
              <a:t>12/5/2023</a:t>
            </a:fld>
            <a:endParaRPr lang="en-US"/>
          </a:p>
        </p:txBody>
      </p:sp>
      <p:sp>
        <p:nvSpPr>
          <p:cNvPr id="5" name="Kājenes vietturis 4">
            <a:extLst>
              <a:ext uri="{FF2B5EF4-FFF2-40B4-BE49-F238E27FC236}">
                <a16:creationId xmlns:a16="http://schemas.microsoft.com/office/drawing/2014/main" id="{88315ADB-466F-FD64-7A8F-F8041CCEF3E1}"/>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A2537026-BB68-E2B5-3B12-97F92044DFC2}"/>
              </a:ext>
            </a:extLst>
          </p:cNvPr>
          <p:cNvSpPr>
            <a:spLocks noGrp="1"/>
          </p:cNvSpPr>
          <p:nvPr>
            <p:ph type="sldNum" sz="quarter" idx="12"/>
          </p:nvPr>
        </p:nvSpPr>
        <p:spPr/>
        <p:txBody>
          <a:bodyPr/>
          <a:lstStyle/>
          <a:p>
            <a:fld id="{114B3C63-7A95-423D-9E5E-4A0715174BD3}" type="slidenum">
              <a:rPr lang="en-US" smtClean="0"/>
              <a:t>‹#›</a:t>
            </a:fld>
            <a:endParaRPr lang="en-US"/>
          </a:p>
        </p:txBody>
      </p:sp>
    </p:spTree>
    <p:extLst>
      <p:ext uri="{BB962C8B-B14F-4D97-AF65-F5344CB8AC3E}">
        <p14:creationId xmlns:p14="http://schemas.microsoft.com/office/powerpoint/2010/main" val="1507950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16BA033-56FB-C7FF-A227-775F536462C1}"/>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endParaRPr lang="en-US"/>
          </a:p>
        </p:txBody>
      </p:sp>
      <p:sp>
        <p:nvSpPr>
          <p:cNvPr id="3" name="Teksta vietturis 2">
            <a:extLst>
              <a:ext uri="{FF2B5EF4-FFF2-40B4-BE49-F238E27FC236}">
                <a16:creationId xmlns:a16="http://schemas.microsoft.com/office/drawing/2014/main" id="{1EA347AB-9E78-F72B-8886-9A57DD5DF7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F2D2860C-EAAF-D25D-44CB-9AB235400A59}"/>
              </a:ext>
            </a:extLst>
          </p:cNvPr>
          <p:cNvSpPr>
            <a:spLocks noGrp="1"/>
          </p:cNvSpPr>
          <p:nvPr>
            <p:ph type="dt" sz="half" idx="10"/>
          </p:nvPr>
        </p:nvSpPr>
        <p:spPr/>
        <p:txBody>
          <a:bodyPr/>
          <a:lstStyle/>
          <a:p>
            <a:fld id="{FE5ADECE-641D-4C42-BC1E-856DE5DFCF4B}" type="datetimeFigureOut">
              <a:rPr lang="en-US" smtClean="0"/>
              <a:t>12/5/2023</a:t>
            </a:fld>
            <a:endParaRPr lang="en-US"/>
          </a:p>
        </p:txBody>
      </p:sp>
      <p:sp>
        <p:nvSpPr>
          <p:cNvPr id="5" name="Kājenes vietturis 4">
            <a:extLst>
              <a:ext uri="{FF2B5EF4-FFF2-40B4-BE49-F238E27FC236}">
                <a16:creationId xmlns:a16="http://schemas.microsoft.com/office/drawing/2014/main" id="{3016CF76-9CD5-EC5F-1B8B-4BD62953C5D7}"/>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F5972EE4-28AF-D5D7-7B38-FE4F77EAF79E}"/>
              </a:ext>
            </a:extLst>
          </p:cNvPr>
          <p:cNvSpPr>
            <a:spLocks noGrp="1"/>
          </p:cNvSpPr>
          <p:nvPr>
            <p:ph type="sldNum" sz="quarter" idx="12"/>
          </p:nvPr>
        </p:nvSpPr>
        <p:spPr/>
        <p:txBody>
          <a:bodyPr/>
          <a:lstStyle/>
          <a:p>
            <a:fld id="{114B3C63-7A95-423D-9E5E-4A0715174BD3}" type="slidenum">
              <a:rPr lang="en-US" smtClean="0"/>
              <a:t>‹#›</a:t>
            </a:fld>
            <a:endParaRPr lang="en-US"/>
          </a:p>
        </p:txBody>
      </p:sp>
    </p:spTree>
    <p:extLst>
      <p:ext uri="{BB962C8B-B14F-4D97-AF65-F5344CB8AC3E}">
        <p14:creationId xmlns:p14="http://schemas.microsoft.com/office/powerpoint/2010/main" val="1706537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538ED0B-FFD7-37BD-2944-DE74951FAE3F}"/>
              </a:ext>
            </a:extLst>
          </p:cNvPr>
          <p:cNvSpPr>
            <a:spLocks noGrp="1"/>
          </p:cNvSpPr>
          <p:nvPr>
            <p:ph type="title"/>
          </p:nvPr>
        </p:nvSpPr>
        <p:spPr/>
        <p:txBody>
          <a:bodyPr/>
          <a:lstStyle/>
          <a:p>
            <a:r>
              <a:rPr lang="lv-LV"/>
              <a:t>Rediģēt šablona virsraksta stilu</a:t>
            </a:r>
            <a:endParaRPr lang="en-US"/>
          </a:p>
        </p:txBody>
      </p:sp>
      <p:sp>
        <p:nvSpPr>
          <p:cNvPr id="3" name="Satura vietturis 2">
            <a:extLst>
              <a:ext uri="{FF2B5EF4-FFF2-40B4-BE49-F238E27FC236}">
                <a16:creationId xmlns:a16="http://schemas.microsoft.com/office/drawing/2014/main" id="{DDB41C24-E06C-A824-7AAA-28A191D891FF}"/>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Satura vietturis 3">
            <a:extLst>
              <a:ext uri="{FF2B5EF4-FFF2-40B4-BE49-F238E27FC236}">
                <a16:creationId xmlns:a16="http://schemas.microsoft.com/office/drawing/2014/main" id="{A7BA0438-AE95-CDEC-A5CD-CCCE14FED3B0}"/>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5" name="Datuma vietturis 4">
            <a:extLst>
              <a:ext uri="{FF2B5EF4-FFF2-40B4-BE49-F238E27FC236}">
                <a16:creationId xmlns:a16="http://schemas.microsoft.com/office/drawing/2014/main" id="{599EFDEA-9593-2A2A-62AC-139F9094BBE0}"/>
              </a:ext>
            </a:extLst>
          </p:cNvPr>
          <p:cNvSpPr>
            <a:spLocks noGrp="1"/>
          </p:cNvSpPr>
          <p:nvPr>
            <p:ph type="dt" sz="half" idx="10"/>
          </p:nvPr>
        </p:nvSpPr>
        <p:spPr/>
        <p:txBody>
          <a:bodyPr/>
          <a:lstStyle/>
          <a:p>
            <a:fld id="{FE5ADECE-641D-4C42-BC1E-856DE5DFCF4B}" type="datetimeFigureOut">
              <a:rPr lang="en-US" smtClean="0"/>
              <a:t>12/5/2023</a:t>
            </a:fld>
            <a:endParaRPr lang="en-US"/>
          </a:p>
        </p:txBody>
      </p:sp>
      <p:sp>
        <p:nvSpPr>
          <p:cNvPr id="6" name="Kājenes vietturis 5">
            <a:extLst>
              <a:ext uri="{FF2B5EF4-FFF2-40B4-BE49-F238E27FC236}">
                <a16:creationId xmlns:a16="http://schemas.microsoft.com/office/drawing/2014/main" id="{D32C711C-D10E-4AF5-A423-7F8DADCF6E3F}"/>
              </a:ext>
            </a:extLst>
          </p:cNvPr>
          <p:cNvSpPr>
            <a:spLocks noGrp="1"/>
          </p:cNvSpPr>
          <p:nvPr>
            <p:ph type="ftr" sz="quarter" idx="11"/>
          </p:nvPr>
        </p:nvSpPr>
        <p:spPr/>
        <p:txBody>
          <a:bodyPr/>
          <a:lstStyle/>
          <a:p>
            <a:endParaRPr lang="en-US"/>
          </a:p>
        </p:txBody>
      </p:sp>
      <p:sp>
        <p:nvSpPr>
          <p:cNvPr id="7" name="Slaida numura vietturis 6">
            <a:extLst>
              <a:ext uri="{FF2B5EF4-FFF2-40B4-BE49-F238E27FC236}">
                <a16:creationId xmlns:a16="http://schemas.microsoft.com/office/drawing/2014/main" id="{FAFE4AFE-A75B-BD2C-DC3E-E2801CF0C59C}"/>
              </a:ext>
            </a:extLst>
          </p:cNvPr>
          <p:cNvSpPr>
            <a:spLocks noGrp="1"/>
          </p:cNvSpPr>
          <p:nvPr>
            <p:ph type="sldNum" sz="quarter" idx="12"/>
          </p:nvPr>
        </p:nvSpPr>
        <p:spPr/>
        <p:txBody>
          <a:bodyPr/>
          <a:lstStyle/>
          <a:p>
            <a:fld id="{114B3C63-7A95-423D-9E5E-4A0715174BD3}" type="slidenum">
              <a:rPr lang="en-US" smtClean="0"/>
              <a:t>‹#›</a:t>
            </a:fld>
            <a:endParaRPr lang="en-US"/>
          </a:p>
        </p:txBody>
      </p:sp>
    </p:spTree>
    <p:extLst>
      <p:ext uri="{BB962C8B-B14F-4D97-AF65-F5344CB8AC3E}">
        <p14:creationId xmlns:p14="http://schemas.microsoft.com/office/powerpoint/2010/main" val="2336594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F07E539-4A4B-890D-9FF3-3696B402EE15}"/>
              </a:ext>
            </a:extLst>
          </p:cNvPr>
          <p:cNvSpPr>
            <a:spLocks noGrp="1"/>
          </p:cNvSpPr>
          <p:nvPr>
            <p:ph type="title"/>
          </p:nvPr>
        </p:nvSpPr>
        <p:spPr>
          <a:xfrm>
            <a:off x="839788" y="365125"/>
            <a:ext cx="10515600" cy="1325563"/>
          </a:xfrm>
        </p:spPr>
        <p:txBody>
          <a:bodyPr/>
          <a:lstStyle/>
          <a:p>
            <a:r>
              <a:rPr lang="lv-LV"/>
              <a:t>Rediģēt šablona virsraksta stilu</a:t>
            </a:r>
            <a:endParaRPr lang="en-US"/>
          </a:p>
        </p:txBody>
      </p:sp>
      <p:sp>
        <p:nvSpPr>
          <p:cNvPr id="3" name="Teksta vietturis 2">
            <a:extLst>
              <a:ext uri="{FF2B5EF4-FFF2-40B4-BE49-F238E27FC236}">
                <a16:creationId xmlns:a16="http://schemas.microsoft.com/office/drawing/2014/main" id="{7ADF039F-804F-EA1A-703F-D091FE1000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5F7C514A-3DFA-D53F-379D-8BBF3D613B7E}"/>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5" name="Teksta vietturis 4">
            <a:extLst>
              <a:ext uri="{FF2B5EF4-FFF2-40B4-BE49-F238E27FC236}">
                <a16:creationId xmlns:a16="http://schemas.microsoft.com/office/drawing/2014/main" id="{B0247A8F-6587-72D0-8361-547E3CCB0D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91EEC28A-0746-21E4-E477-BD7714BE92B1}"/>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7" name="Datuma vietturis 6">
            <a:extLst>
              <a:ext uri="{FF2B5EF4-FFF2-40B4-BE49-F238E27FC236}">
                <a16:creationId xmlns:a16="http://schemas.microsoft.com/office/drawing/2014/main" id="{CF5B1F23-0D71-34F9-511C-3562005444EA}"/>
              </a:ext>
            </a:extLst>
          </p:cNvPr>
          <p:cNvSpPr>
            <a:spLocks noGrp="1"/>
          </p:cNvSpPr>
          <p:nvPr>
            <p:ph type="dt" sz="half" idx="10"/>
          </p:nvPr>
        </p:nvSpPr>
        <p:spPr/>
        <p:txBody>
          <a:bodyPr/>
          <a:lstStyle/>
          <a:p>
            <a:fld id="{FE5ADECE-641D-4C42-BC1E-856DE5DFCF4B}" type="datetimeFigureOut">
              <a:rPr lang="en-US" smtClean="0"/>
              <a:t>12/5/2023</a:t>
            </a:fld>
            <a:endParaRPr lang="en-US"/>
          </a:p>
        </p:txBody>
      </p:sp>
      <p:sp>
        <p:nvSpPr>
          <p:cNvPr id="8" name="Kājenes vietturis 7">
            <a:extLst>
              <a:ext uri="{FF2B5EF4-FFF2-40B4-BE49-F238E27FC236}">
                <a16:creationId xmlns:a16="http://schemas.microsoft.com/office/drawing/2014/main" id="{3E5AD1A9-88D3-5C14-EE3A-1C684DA3BF97}"/>
              </a:ext>
            </a:extLst>
          </p:cNvPr>
          <p:cNvSpPr>
            <a:spLocks noGrp="1"/>
          </p:cNvSpPr>
          <p:nvPr>
            <p:ph type="ftr" sz="quarter" idx="11"/>
          </p:nvPr>
        </p:nvSpPr>
        <p:spPr/>
        <p:txBody>
          <a:bodyPr/>
          <a:lstStyle/>
          <a:p>
            <a:endParaRPr lang="en-US"/>
          </a:p>
        </p:txBody>
      </p:sp>
      <p:sp>
        <p:nvSpPr>
          <p:cNvPr id="9" name="Slaida numura vietturis 8">
            <a:extLst>
              <a:ext uri="{FF2B5EF4-FFF2-40B4-BE49-F238E27FC236}">
                <a16:creationId xmlns:a16="http://schemas.microsoft.com/office/drawing/2014/main" id="{8F46F017-43A7-EFB1-B8B6-8C7B0144AF29}"/>
              </a:ext>
            </a:extLst>
          </p:cNvPr>
          <p:cNvSpPr>
            <a:spLocks noGrp="1"/>
          </p:cNvSpPr>
          <p:nvPr>
            <p:ph type="sldNum" sz="quarter" idx="12"/>
          </p:nvPr>
        </p:nvSpPr>
        <p:spPr/>
        <p:txBody>
          <a:bodyPr/>
          <a:lstStyle/>
          <a:p>
            <a:fld id="{114B3C63-7A95-423D-9E5E-4A0715174BD3}" type="slidenum">
              <a:rPr lang="en-US" smtClean="0"/>
              <a:t>‹#›</a:t>
            </a:fld>
            <a:endParaRPr lang="en-US"/>
          </a:p>
        </p:txBody>
      </p:sp>
    </p:spTree>
    <p:extLst>
      <p:ext uri="{BB962C8B-B14F-4D97-AF65-F5344CB8AC3E}">
        <p14:creationId xmlns:p14="http://schemas.microsoft.com/office/powerpoint/2010/main" val="1409807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FE963F-F5BB-CBA1-C4C2-89ECF8182481}"/>
              </a:ext>
            </a:extLst>
          </p:cNvPr>
          <p:cNvSpPr>
            <a:spLocks noGrp="1"/>
          </p:cNvSpPr>
          <p:nvPr>
            <p:ph type="title"/>
          </p:nvPr>
        </p:nvSpPr>
        <p:spPr/>
        <p:txBody>
          <a:bodyPr/>
          <a:lstStyle/>
          <a:p>
            <a:r>
              <a:rPr lang="lv-LV"/>
              <a:t>Rediģēt šablona virsraksta stilu</a:t>
            </a:r>
            <a:endParaRPr lang="en-US"/>
          </a:p>
        </p:txBody>
      </p:sp>
      <p:sp>
        <p:nvSpPr>
          <p:cNvPr id="3" name="Datuma vietturis 2">
            <a:extLst>
              <a:ext uri="{FF2B5EF4-FFF2-40B4-BE49-F238E27FC236}">
                <a16:creationId xmlns:a16="http://schemas.microsoft.com/office/drawing/2014/main" id="{1CCA343E-A701-2C50-0E93-EA057810A29C}"/>
              </a:ext>
            </a:extLst>
          </p:cNvPr>
          <p:cNvSpPr>
            <a:spLocks noGrp="1"/>
          </p:cNvSpPr>
          <p:nvPr>
            <p:ph type="dt" sz="half" idx="10"/>
          </p:nvPr>
        </p:nvSpPr>
        <p:spPr/>
        <p:txBody>
          <a:bodyPr/>
          <a:lstStyle/>
          <a:p>
            <a:fld id="{FE5ADECE-641D-4C42-BC1E-856DE5DFCF4B}" type="datetimeFigureOut">
              <a:rPr lang="en-US" smtClean="0"/>
              <a:t>12/5/2023</a:t>
            </a:fld>
            <a:endParaRPr lang="en-US"/>
          </a:p>
        </p:txBody>
      </p:sp>
      <p:sp>
        <p:nvSpPr>
          <p:cNvPr id="4" name="Kājenes vietturis 3">
            <a:extLst>
              <a:ext uri="{FF2B5EF4-FFF2-40B4-BE49-F238E27FC236}">
                <a16:creationId xmlns:a16="http://schemas.microsoft.com/office/drawing/2014/main" id="{B7B80B4C-1A5E-A71F-8A0A-AD5205BDB006}"/>
              </a:ext>
            </a:extLst>
          </p:cNvPr>
          <p:cNvSpPr>
            <a:spLocks noGrp="1"/>
          </p:cNvSpPr>
          <p:nvPr>
            <p:ph type="ftr" sz="quarter" idx="11"/>
          </p:nvPr>
        </p:nvSpPr>
        <p:spPr/>
        <p:txBody>
          <a:bodyPr/>
          <a:lstStyle/>
          <a:p>
            <a:endParaRPr lang="en-US"/>
          </a:p>
        </p:txBody>
      </p:sp>
      <p:sp>
        <p:nvSpPr>
          <p:cNvPr id="5" name="Slaida numura vietturis 4">
            <a:extLst>
              <a:ext uri="{FF2B5EF4-FFF2-40B4-BE49-F238E27FC236}">
                <a16:creationId xmlns:a16="http://schemas.microsoft.com/office/drawing/2014/main" id="{F24BF5F8-1807-B9A5-1E67-A7AA0ABB7CF7}"/>
              </a:ext>
            </a:extLst>
          </p:cNvPr>
          <p:cNvSpPr>
            <a:spLocks noGrp="1"/>
          </p:cNvSpPr>
          <p:nvPr>
            <p:ph type="sldNum" sz="quarter" idx="12"/>
          </p:nvPr>
        </p:nvSpPr>
        <p:spPr/>
        <p:txBody>
          <a:bodyPr/>
          <a:lstStyle/>
          <a:p>
            <a:fld id="{114B3C63-7A95-423D-9E5E-4A0715174BD3}" type="slidenum">
              <a:rPr lang="en-US" smtClean="0"/>
              <a:t>‹#›</a:t>
            </a:fld>
            <a:endParaRPr lang="en-US"/>
          </a:p>
        </p:txBody>
      </p:sp>
    </p:spTree>
    <p:extLst>
      <p:ext uri="{BB962C8B-B14F-4D97-AF65-F5344CB8AC3E}">
        <p14:creationId xmlns:p14="http://schemas.microsoft.com/office/powerpoint/2010/main" val="3722026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65CC884E-C7BE-4781-3E68-E8B8BC1D1825}"/>
              </a:ext>
            </a:extLst>
          </p:cNvPr>
          <p:cNvSpPr>
            <a:spLocks noGrp="1"/>
          </p:cNvSpPr>
          <p:nvPr>
            <p:ph type="dt" sz="half" idx="10"/>
          </p:nvPr>
        </p:nvSpPr>
        <p:spPr/>
        <p:txBody>
          <a:bodyPr/>
          <a:lstStyle/>
          <a:p>
            <a:fld id="{FE5ADECE-641D-4C42-BC1E-856DE5DFCF4B}" type="datetimeFigureOut">
              <a:rPr lang="en-US" smtClean="0"/>
              <a:t>12/5/2023</a:t>
            </a:fld>
            <a:endParaRPr lang="en-US"/>
          </a:p>
        </p:txBody>
      </p:sp>
      <p:sp>
        <p:nvSpPr>
          <p:cNvPr id="3" name="Kājenes vietturis 2">
            <a:extLst>
              <a:ext uri="{FF2B5EF4-FFF2-40B4-BE49-F238E27FC236}">
                <a16:creationId xmlns:a16="http://schemas.microsoft.com/office/drawing/2014/main" id="{53F2E1E4-1990-A18A-A975-6C83E72FEF9D}"/>
              </a:ext>
            </a:extLst>
          </p:cNvPr>
          <p:cNvSpPr>
            <a:spLocks noGrp="1"/>
          </p:cNvSpPr>
          <p:nvPr>
            <p:ph type="ftr" sz="quarter" idx="11"/>
          </p:nvPr>
        </p:nvSpPr>
        <p:spPr/>
        <p:txBody>
          <a:bodyPr/>
          <a:lstStyle/>
          <a:p>
            <a:endParaRPr lang="en-US"/>
          </a:p>
        </p:txBody>
      </p:sp>
      <p:sp>
        <p:nvSpPr>
          <p:cNvPr id="4" name="Slaida numura vietturis 3">
            <a:extLst>
              <a:ext uri="{FF2B5EF4-FFF2-40B4-BE49-F238E27FC236}">
                <a16:creationId xmlns:a16="http://schemas.microsoft.com/office/drawing/2014/main" id="{E228E344-E185-AA4A-885F-67EEA72CFE8B}"/>
              </a:ext>
            </a:extLst>
          </p:cNvPr>
          <p:cNvSpPr>
            <a:spLocks noGrp="1"/>
          </p:cNvSpPr>
          <p:nvPr>
            <p:ph type="sldNum" sz="quarter" idx="12"/>
          </p:nvPr>
        </p:nvSpPr>
        <p:spPr/>
        <p:txBody>
          <a:bodyPr/>
          <a:lstStyle/>
          <a:p>
            <a:fld id="{114B3C63-7A95-423D-9E5E-4A0715174BD3}" type="slidenum">
              <a:rPr lang="en-US" smtClean="0"/>
              <a:t>‹#›</a:t>
            </a:fld>
            <a:endParaRPr lang="en-US"/>
          </a:p>
        </p:txBody>
      </p:sp>
    </p:spTree>
    <p:extLst>
      <p:ext uri="{BB962C8B-B14F-4D97-AF65-F5344CB8AC3E}">
        <p14:creationId xmlns:p14="http://schemas.microsoft.com/office/powerpoint/2010/main" val="1500000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D263CCE-1C71-E82C-E53F-875F024B5C15}"/>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US"/>
          </a:p>
        </p:txBody>
      </p:sp>
      <p:sp>
        <p:nvSpPr>
          <p:cNvPr id="3" name="Satura vietturis 2">
            <a:extLst>
              <a:ext uri="{FF2B5EF4-FFF2-40B4-BE49-F238E27FC236}">
                <a16:creationId xmlns:a16="http://schemas.microsoft.com/office/drawing/2014/main" id="{9DE66277-15BE-E30A-1CAD-077E3265C1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Teksta vietturis 3">
            <a:extLst>
              <a:ext uri="{FF2B5EF4-FFF2-40B4-BE49-F238E27FC236}">
                <a16:creationId xmlns:a16="http://schemas.microsoft.com/office/drawing/2014/main" id="{FAE7B28F-53DA-4791-30AA-D9BC6F37F9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4735BD5F-8015-932D-F75C-AE3A7A1DE256}"/>
              </a:ext>
            </a:extLst>
          </p:cNvPr>
          <p:cNvSpPr>
            <a:spLocks noGrp="1"/>
          </p:cNvSpPr>
          <p:nvPr>
            <p:ph type="dt" sz="half" idx="10"/>
          </p:nvPr>
        </p:nvSpPr>
        <p:spPr/>
        <p:txBody>
          <a:bodyPr/>
          <a:lstStyle/>
          <a:p>
            <a:fld id="{FE5ADECE-641D-4C42-BC1E-856DE5DFCF4B}" type="datetimeFigureOut">
              <a:rPr lang="en-US" smtClean="0"/>
              <a:t>12/5/2023</a:t>
            </a:fld>
            <a:endParaRPr lang="en-US"/>
          </a:p>
        </p:txBody>
      </p:sp>
      <p:sp>
        <p:nvSpPr>
          <p:cNvPr id="6" name="Kājenes vietturis 5">
            <a:extLst>
              <a:ext uri="{FF2B5EF4-FFF2-40B4-BE49-F238E27FC236}">
                <a16:creationId xmlns:a16="http://schemas.microsoft.com/office/drawing/2014/main" id="{9F346D5A-D3D0-FA57-D855-5DA6FAE003CA}"/>
              </a:ext>
            </a:extLst>
          </p:cNvPr>
          <p:cNvSpPr>
            <a:spLocks noGrp="1"/>
          </p:cNvSpPr>
          <p:nvPr>
            <p:ph type="ftr" sz="quarter" idx="11"/>
          </p:nvPr>
        </p:nvSpPr>
        <p:spPr/>
        <p:txBody>
          <a:bodyPr/>
          <a:lstStyle/>
          <a:p>
            <a:endParaRPr lang="en-US"/>
          </a:p>
        </p:txBody>
      </p:sp>
      <p:sp>
        <p:nvSpPr>
          <p:cNvPr id="7" name="Slaida numura vietturis 6">
            <a:extLst>
              <a:ext uri="{FF2B5EF4-FFF2-40B4-BE49-F238E27FC236}">
                <a16:creationId xmlns:a16="http://schemas.microsoft.com/office/drawing/2014/main" id="{17AACCFA-CD89-2EE5-4CCC-1E1E17CDB171}"/>
              </a:ext>
            </a:extLst>
          </p:cNvPr>
          <p:cNvSpPr>
            <a:spLocks noGrp="1"/>
          </p:cNvSpPr>
          <p:nvPr>
            <p:ph type="sldNum" sz="quarter" idx="12"/>
          </p:nvPr>
        </p:nvSpPr>
        <p:spPr/>
        <p:txBody>
          <a:bodyPr/>
          <a:lstStyle/>
          <a:p>
            <a:fld id="{114B3C63-7A95-423D-9E5E-4A0715174BD3}" type="slidenum">
              <a:rPr lang="en-US" smtClean="0"/>
              <a:t>‹#›</a:t>
            </a:fld>
            <a:endParaRPr lang="en-US"/>
          </a:p>
        </p:txBody>
      </p:sp>
    </p:spTree>
    <p:extLst>
      <p:ext uri="{BB962C8B-B14F-4D97-AF65-F5344CB8AC3E}">
        <p14:creationId xmlns:p14="http://schemas.microsoft.com/office/powerpoint/2010/main" val="4071061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F107A4D-6331-6A04-007B-8313A711697C}"/>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US"/>
          </a:p>
        </p:txBody>
      </p:sp>
      <p:sp>
        <p:nvSpPr>
          <p:cNvPr id="3" name="Attēla vietturis 2">
            <a:extLst>
              <a:ext uri="{FF2B5EF4-FFF2-40B4-BE49-F238E27FC236}">
                <a16:creationId xmlns:a16="http://schemas.microsoft.com/office/drawing/2014/main" id="{99F4E314-3AB2-773C-CD43-6B8AF1331D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a vietturis 3">
            <a:extLst>
              <a:ext uri="{FF2B5EF4-FFF2-40B4-BE49-F238E27FC236}">
                <a16:creationId xmlns:a16="http://schemas.microsoft.com/office/drawing/2014/main" id="{5A96C053-403D-84F6-FDC5-D77B4B8549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800935FF-6FDF-06A2-B6A5-25DB1263733B}"/>
              </a:ext>
            </a:extLst>
          </p:cNvPr>
          <p:cNvSpPr>
            <a:spLocks noGrp="1"/>
          </p:cNvSpPr>
          <p:nvPr>
            <p:ph type="dt" sz="half" idx="10"/>
          </p:nvPr>
        </p:nvSpPr>
        <p:spPr/>
        <p:txBody>
          <a:bodyPr/>
          <a:lstStyle/>
          <a:p>
            <a:fld id="{FE5ADECE-641D-4C42-BC1E-856DE5DFCF4B}" type="datetimeFigureOut">
              <a:rPr lang="en-US" smtClean="0"/>
              <a:t>12/5/2023</a:t>
            </a:fld>
            <a:endParaRPr lang="en-US"/>
          </a:p>
        </p:txBody>
      </p:sp>
      <p:sp>
        <p:nvSpPr>
          <p:cNvPr id="6" name="Kājenes vietturis 5">
            <a:extLst>
              <a:ext uri="{FF2B5EF4-FFF2-40B4-BE49-F238E27FC236}">
                <a16:creationId xmlns:a16="http://schemas.microsoft.com/office/drawing/2014/main" id="{9BA0D7CD-64D3-520D-9B38-6CDD168EDDD4}"/>
              </a:ext>
            </a:extLst>
          </p:cNvPr>
          <p:cNvSpPr>
            <a:spLocks noGrp="1"/>
          </p:cNvSpPr>
          <p:nvPr>
            <p:ph type="ftr" sz="quarter" idx="11"/>
          </p:nvPr>
        </p:nvSpPr>
        <p:spPr/>
        <p:txBody>
          <a:bodyPr/>
          <a:lstStyle/>
          <a:p>
            <a:endParaRPr lang="en-US"/>
          </a:p>
        </p:txBody>
      </p:sp>
      <p:sp>
        <p:nvSpPr>
          <p:cNvPr id="7" name="Slaida numura vietturis 6">
            <a:extLst>
              <a:ext uri="{FF2B5EF4-FFF2-40B4-BE49-F238E27FC236}">
                <a16:creationId xmlns:a16="http://schemas.microsoft.com/office/drawing/2014/main" id="{1642D937-3BEF-B462-9C1F-9677BFA87556}"/>
              </a:ext>
            </a:extLst>
          </p:cNvPr>
          <p:cNvSpPr>
            <a:spLocks noGrp="1"/>
          </p:cNvSpPr>
          <p:nvPr>
            <p:ph type="sldNum" sz="quarter" idx="12"/>
          </p:nvPr>
        </p:nvSpPr>
        <p:spPr/>
        <p:txBody>
          <a:bodyPr/>
          <a:lstStyle/>
          <a:p>
            <a:fld id="{114B3C63-7A95-423D-9E5E-4A0715174BD3}" type="slidenum">
              <a:rPr lang="en-US" smtClean="0"/>
              <a:t>‹#›</a:t>
            </a:fld>
            <a:endParaRPr lang="en-US"/>
          </a:p>
        </p:txBody>
      </p:sp>
    </p:spTree>
    <p:extLst>
      <p:ext uri="{BB962C8B-B14F-4D97-AF65-F5344CB8AC3E}">
        <p14:creationId xmlns:p14="http://schemas.microsoft.com/office/powerpoint/2010/main" val="3919859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DADF27C5-81CC-04E9-2098-961B4FA8D6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endParaRPr lang="en-US"/>
          </a:p>
        </p:txBody>
      </p:sp>
      <p:sp>
        <p:nvSpPr>
          <p:cNvPr id="3" name="Teksta vietturis 2">
            <a:extLst>
              <a:ext uri="{FF2B5EF4-FFF2-40B4-BE49-F238E27FC236}">
                <a16:creationId xmlns:a16="http://schemas.microsoft.com/office/drawing/2014/main" id="{B9476132-D800-3B58-F985-AACB2AE55B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uma vietturis 3">
            <a:extLst>
              <a:ext uri="{FF2B5EF4-FFF2-40B4-BE49-F238E27FC236}">
                <a16:creationId xmlns:a16="http://schemas.microsoft.com/office/drawing/2014/main" id="{7A39C6AD-C307-DFA3-CA1B-5756E2F64C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5ADECE-641D-4C42-BC1E-856DE5DFCF4B}" type="datetimeFigureOut">
              <a:rPr lang="en-US" smtClean="0"/>
              <a:t>12/5/2023</a:t>
            </a:fld>
            <a:endParaRPr lang="en-US"/>
          </a:p>
        </p:txBody>
      </p:sp>
      <p:sp>
        <p:nvSpPr>
          <p:cNvPr id="5" name="Kājenes vietturis 4">
            <a:extLst>
              <a:ext uri="{FF2B5EF4-FFF2-40B4-BE49-F238E27FC236}">
                <a16:creationId xmlns:a16="http://schemas.microsoft.com/office/drawing/2014/main" id="{6E63335D-CFB9-C140-34D1-F9080ECF09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ida numura vietturis 5">
            <a:extLst>
              <a:ext uri="{FF2B5EF4-FFF2-40B4-BE49-F238E27FC236}">
                <a16:creationId xmlns:a16="http://schemas.microsoft.com/office/drawing/2014/main" id="{43397A49-BDBD-5236-1526-0D3C256178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B3C63-7A95-423D-9E5E-4A0715174BD3}" type="slidenum">
              <a:rPr lang="en-US" smtClean="0"/>
              <a:t>‹#›</a:t>
            </a:fld>
            <a:endParaRPr lang="en-US"/>
          </a:p>
        </p:txBody>
      </p:sp>
    </p:spTree>
    <p:extLst>
      <p:ext uri="{BB962C8B-B14F-4D97-AF65-F5344CB8AC3E}">
        <p14:creationId xmlns:p14="http://schemas.microsoft.com/office/powerpoint/2010/main" val="18583101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4" r:id="rId14"/>
    <p:sldLayoutId id="214748366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emf"/><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6.emf"/><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emf"/><Relationship Id="rId9" Type="http://schemas.openxmlformats.org/officeDocument/2006/relationships/image" Target="../media/image6.emf"/></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emf"/><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22.jpeg"/><Relationship Id="rId2" Type="http://schemas.openxmlformats.org/officeDocument/2006/relationships/image" Target="../media/image6.emf"/><Relationship Id="rId1" Type="http://schemas.openxmlformats.org/officeDocument/2006/relationships/slideLayout" Target="../slideLayouts/slideLayout1.xml"/><Relationship Id="rId6" Type="http://schemas.openxmlformats.org/officeDocument/2006/relationships/diagramColors" Target="../diagrams/colors5.xml"/><Relationship Id="rId11" Type="http://schemas.openxmlformats.org/officeDocument/2006/relationships/image" Target="../media/image10.jpeg"/><Relationship Id="rId5" Type="http://schemas.openxmlformats.org/officeDocument/2006/relationships/diagramQuickStyle" Target="../diagrams/quickStyle5.xml"/><Relationship Id="rId10" Type="http://schemas.openxmlformats.org/officeDocument/2006/relationships/image" Target="../media/image9.png"/><Relationship Id="rId4" Type="http://schemas.openxmlformats.org/officeDocument/2006/relationships/diagramLayout" Target="../diagrams/layout5.xml"/><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emf"/><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image" Target="../media/image10.jpeg"/><Relationship Id="rId5" Type="http://schemas.openxmlformats.org/officeDocument/2006/relationships/diagramQuickStyle" Target="../diagrams/quickStyle1.xml"/><Relationship Id="rId10" Type="http://schemas.openxmlformats.org/officeDocument/2006/relationships/image" Target="../media/image9.png"/><Relationship Id="rId4" Type="http://schemas.openxmlformats.org/officeDocument/2006/relationships/diagramLayout" Target="../diagrams/layout1.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emf"/><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997708-939B-473B-99CA-5DD90208CCF3}"/>
              </a:ext>
            </a:extLst>
          </p:cNvPr>
          <p:cNvSpPr txBox="1"/>
          <p:nvPr/>
        </p:nvSpPr>
        <p:spPr>
          <a:xfrm>
            <a:off x="4216400" y="2011380"/>
            <a:ext cx="7145556" cy="4493538"/>
          </a:xfrm>
          <a:prstGeom prst="rect">
            <a:avLst/>
          </a:prstGeom>
          <a:noFill/>
        </p:spPr>
        <p:txBody>
          <a:bodyPr wrap="square">
            <a:spAutoFit/>
          </a:bodyPr>
          <a:lstStyle/>
          <a:p>
            <a:pPr algn="ctr"/>
            <a:r>
              <a:rPr lang="en-US" sz="3300" b="1" dirty="0">
                <a:solidFill>
                  <a:schemeClr val="bg1"/>
                </a:solidFill>
                <a:latin typeface="Verdana" panose="020B0604030504040204" pitchFamily="34" charset="0"/>
                <a:ea typeface="Verdana" panose="020B0604030504040204" pitchFamily="34" charset="0"/>
              </a:rPr>
              <a:t>2021-27 </a:t>
            </a:r>
            <a:r>
              <a:rPr lang="en-US" sz="3300" b="1" dirty="0" err="1">
                <a:solidFill>
                  <a:schemeClr val="bg1"/>
                </a:solidFill>
                <a:latin typeface="Verdana" panose="020B0604030504040204" pitchFamily="34" charset="0"/>
                <a:ea typeface="Verdana" panose="020B0604030504040204" pitchFamily="34" charset="0"/>
              </a:rPr>
              <a:t>plānošanas</a:t>
            </a:r>
            <a:r>
              <a:rPr lang="en-US" sz="3300" b="1" dirty="0">
                <a:solidFill>
                  <a:schemeClr val="bg1"/>
                </a:solidFill>
                <a:latin typeface="Verdana" panose="020B0604030504040204" pitchFamily="34" charset="0"/>
                <a:ea typeface="Verdana" panose="020B0604030504040204" pitchFamily="34" charset="0"/>
              </a:rPr>
              <a:t> </a:t>
            </a:r>
            <a:r>
              <a:rPr lang="en-US" sz="3300" b="1" dirty="0" err="1">
                <a:solidFill>
                  <a:schemeClr val="bg1"/>
                </a:solidFill>
                <a:latin typeface="Verdana" panose="020B0604030504040204" pitchFamily="34" charset="0"/>
                <a:ea typeface="Verdana" panose="020B0604030504040204" pitchFamily="34" charset="0"/>
              </a:rPr>
              <a:t>perioda</a:t>
            </a:r>
            <a:r>
              <a:rPr lang="en-US" sz="3300" b="1" dirty="0">
                <a:solidFill>
                  <a:schemeClr val="bg1"/>
                </a:solidFill>
                <a:latin typeface="Verdana" panose="020B0604030504040204" pitchFamily="34" charset="0"/>
                <a:ea typeface="Verdana" panose="020B0604030504040204" pitchFamily="34" charset="0"/>
              </a:rPr>
              <a:t> </a:t>
            </a:r>
          </a:p>
          <a:p>
            <a:pPr algn="ctr"/>
            <a:r>
              <a:rPr lang="en-US" sz="3300" b="1" dirty="0">
                <a:solidFill>
                  <a:schemeClr val="bg1"/>
                </a:solidFill>
                <a:latin typeface="Verdana" panose="020B0604030504040204" pitchFamily="34" charset="0"/>
                <a:ea typeface="Verdana" panose="020B0604030504040204" pitchFamily="34" charset="0"/>
              </a:rPr>
              <a:t>ES fondu </a:t>
            </a:r>
            <a:r>
              <a:rPr lang="en-US" sz="3300" b="1" dirty="0" err="1">
                <a:solidFill>
                  <a:schemeClr val="bg1"/>
                </a:solidFill>
                <a:latin typeface="Verdana" panose="020B0604030504040204" pitchFamily="34" charset="0"/>
                <a:ea typeface="Verdana" panose="020B0604030504040204" pitchFamily="34" charset="0"/>
              </a:rPr>
              <a:t>investīcijas</a:t>
            </a:r>
            <a:r>
              <a:rPr lang="en-US" sz="3300" b="1" dirty="0">
                <a:solidFill>
                  <a:schemeClr val="bg1"/>
                </a:solidFill>
                <a:latin typeface="Verdana" panose="020B0604030504040204" pitchFamily="34" charset="0"/>
                <a:ea typeface="Verdana" panose="020B0604030504040204" pitchFamily="34" charset="0"/>
              </a:rPr>
              <a:t> </a:t>
            </a:r>
            <a:r>
              <a:rPr lang="en-US" sz="3300" b="1" dirty="0" err="1">
                <a:solidFill>
                  <a:schemeClr val="bg1"/>
                </a:solidFill>
                <a:latin typeface="Verdana" panose="020B0604030504040204" pitchFamily="34" charset="0"/>
                <a:ea typeface="Verdana" panose="020B0604030504040204" pitchFamily="34" charset="0"/>
              </a:rPr>
              <a:t>augstākās</a:t>
            </a:r>
            <a:r>
              <a:rPr lang="en-US" sz="3300" b="1" dirty="0">
                <a:solidFill>
                  <a:schemeClr val="bg1"/>
                </a:solidFill>
                <a:latin typeface="Verdana" panose="020B0604030504040204" pitchFamily="34" charset="0"/>
                <a:ea typeface="Verdana" panose="020B0604030504040204" pitchFamily="34" charset="0"/>
              </a:rPr>
              <a:t> </a:t>
            </a:r>
            <a:r>
              <a:rPr lang="en-US" sz="3300" b="1" dirty="0" err="1">
                <a:solidFill>
                  <a:schemeClr val="bg1"/>
                </a:solidFill>
                <a:latin typeface="Verdana" panose="020B0604030504040204" pitchFamily="34" charset="0"/>
                <a:ea typeface="Verdana" panose="020B0604030504040204" pitchFamily="34" charset="0"/>
              </a:rPr>
              <a:t>izglītības</a:t>
            </a:r>
            <a:r>
              <a:rPr lang="en-US" sz="3300" b="1" dirty="0">
                <a:solidFill>
                  <a:schemeClr val="bg1"/>
                </a:solidFill>
                <a:latin typeface="Verdana" panose="020B0604030504040204" pitchFamily="34" charset="0"/>
                <a:ea typeface="Verdana" panose="020B0604030504040204" pitchFamily="34" charset="0"/>
              </a:rPr>
              <a:t> un </a:t>
            </a:r>
            <a:r>
              <a:rPr lang="en-US" sz="3300" b="1" dirty="0" err="1">
                <a:solidFill>
                  <a:schemeClr val="bg1"/>
                </a:solidFill>
                <a:latin typeface="Verdana" panose="020B0604030504040204" pitchFamily="34" charset="0"/>
                <a:ea typeface="Verdana" panose="020B0604030504040204" pitchFamily="34" charset="0"/>
              </a:rPr>
              <a:t>zinātnes</a:t>
            </a:r>
            <a:r>
              <a:rPr lang="en-US" sz="3300" b="1" dirty="0">
                <a:solidFill>
                  <a:schemeClr val="bg1"/>
                </a:solidFill>
                <a:latin typeface="Verdana" panose="020B0604030504040204" pitchFamily="34" charset="0"/>
                <a:ea typeface="Verdana" panose="020B0604030504040204" pitchFamily="34" charset="0"/>
              </a:rPr>
              <a:t> </a:t>
            </a:r>
            <a:r>
              <a:rPr lang="en-US" sz="3300" b="1" dirty="0" err="1">
                <a:solidFill>
                  <a:schemeClr val="bg1"/>
                </a:solidFill>
                <a:latin typeface="Verdana" panose="020B0604030504040204" pitchFamily="34" charset="0"/>
                <a:ea typeface="Verdana" panose="020B0604030504040204" pitchFamily="34" charset="0"/>
              </a:rPr>
              <a:t>attīstībai</a:t>
            </a:r>
            <a:endParaRPr lang="en-GB" sz="3300" b="1" i="0" dirty="0">
              <a:solidFill>
                <a:schemeClr val="bg1"/>
              </a:solidFill>
              <a:effectLst/>
              <a:latin typeface="Verdana" panose="020B0604030504040204" pitchFamily="34" charset="0"/>
              <a:ea typeface="Verdana" panose="020B0604030504040204" pitchFamily="34" charset="0"/>
            </a:endParaRPr>
          </a:p>
          <a:p>
            <a:pPr algn="ctr" rtl="0" fontAlgn="base"/>
            <a:endParaRPr lang="en-GB" sz="3300" b="1" dirty="0">
              <a:solidFill>
                <a:schemeClr val="bg1"/>
              </a:solidFill>
              <a:latin typeface="Verdana" panose="020B0604030504040204" pitchFamily="34" charset="0"/>
              <a:ea typeface="Verdana" panose="020B0604030504040204" pitchFamily="34" charset="0"/>
            </a:endParaRPr>
          </a:p>
          <a:p>
            <a:pPr algn="ctr" rtl="0" fontAlgn="base"/>
            <a:endParaRPr lang="en-US" sz="2200" b="1" i="0" dirty="0">
              <a:solidFill>
                <a:schemeClr val="bg1"/>
              </a:solidFill>
              <a:effectLst/>
              <a:latin typeface="Verdana" panose="020B0604030504040204" pitchFamily="34" charset="0"/>
              <a:ea typeface="Verdana" panose="020B0604030504040204" pitchFamily="34" charset="0"/>
            </a:endParaRPr>
          </a:p>
          <a:p>
            <a:pPr algn="ctr" rtl="0" fontAlgn="base"/>
            <a:endParaRPr lang="en-US" sz="2200" b="1" dirty="0">
              <a:solidFill>
                <a:schemeClr val="bg1"/>
              </a:solidFill>
              <a:latin typeface="Verdana" panose="020B0604030504040204" pitchFamily="34" charset="0"/>
              <a:ea typeface="Verdana" panose="020B0604030504040204" pitchFamily="34" charset="0"/>
            </a:endParaRPr>
          </a:p>
          <a:p>
            <a:pPr algn="ctr" rtl="0" fontAlgn="base"/>
            <a:endParaRPr lang="en-US" sz="2200" b="1" i="0" dirty="0">
              <a:solidFill>
                <a:schemeClr val="bg1"/>
              </a:solidFill>
              <a:effectLst/>
              <a:latin typeface="Verdana" panose="020B0604030504040204" pitchFamily="34" charset="0"/>
              <a:ea typeface="Verdana" panose="020B0604030504040204" pitchFamily="34" charset="0"/>
            </a:endParaRPr>
          </a:p>
          <a:p>
            <a:pPr algn="ctr" rtl="0" fontAlgn="base"/>
            <a:r>
              <a:rPr lang="en-US" sz="2200" b="1" i="0" dirty="0">
                <a:solidFill>
                  <a:schemeClr val="bg1"/>
                </a:solidFill>
                <a:effectLst/>
                <a:latin typeface="Verdana" panose="020B0604030504040204" pitchFamily="34" charset="0"/>
                <a:ea typeface="Verdana" panose="020B0604030504040204" pitchFamily="34" charset="0"/>
              </a:rPr>
              <a:t>05.12.2023</a:t>
            </a:r>
            <a:endParaRPr lang="lv-LV" sz="2200" b="1" i="0" dirty="0">
              <a:solidFill>
                <a:schemeClr val="bg1"/>
              </a:solidFill>
              <a:effectLst/>
              <a:latin typeface="Verdana" panose="020B0604030504040204" pitchFamily="34" charset="0"/>
              <a:ea typeface="Verdana" panose="020B0604030504040204" pitchFamily="34" charset="0"/>
            </a:endParaRPr>
          </a:p>
          <a:p>
            <a:pPr algn="ctr" rtl="0" fontAlgn="base"/>
            <a:endParaRPr lang="lv-LV" sz="3300" b="1" i="0" dirty="0">
              <a:solidFill>
                <a:schemeClr val="bg1"/>
              </a:solidFill>
              <a:effectLst/>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1FF2613-FF87-84B8-9328-D7D240684688}"/>
              </a:ext>
            </a:extLst>
          </p:cNvPr>
          <p:cNvPicPr>
            <a:picLocks noChangeAspect="1"/>
          </p:cNvPicPr>
          <p:nvPr/>
        </p:nvPicPr>
        <p:blipFill rotWithShape="1">
          <a:blip r:embed="rId2"/>
          <a:srcRect l="12821" t="-1" r="13239" b="12879"/>
          <a:stretch/>
        </p:blipFill>
        <p:spPr>
          <a:xfrm>
            <a:off x="228599" y="165100"/>
            <a:ext cx="1257301" cy="1495754"/>
          </a:xfrm>
          <a:prstGeom prst="rect">
            <a:avLst/>
          </a:prstGeom>
        </p:spPr>
      </p:pic>
    </p:spTree>
    <p:extLst>
      <p:ext uri="{BB962C8B-B14F-4D97-AF65-F5344CB8AC3E}">
        <p14:creationId xmlns:p14="http://schemas.microsoft.com/office/powerpoint/2010/main" val="1632519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2">
            <a:extLst>
              <a:ext uri="{FF2B5EF4-FFF2-40B4-BE49-F238E27FC236}">
                <a16:creationId xmlns:a16="http://schemas.microsoft.com/office/drawing/2014/main" id="{139DEDE1-277D-18A7-F7A0-58EB1633E8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1106488"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5" name="Grupa 64">
            <a:extLst>
              <a:ext uri="{FF2B5EF4-FFF2-40B4-BE49-F238E27FC236}">
                <a16:creationId xmlns:a16="http://schemas.microsoft.com/office/drawing/2014/main" id="{F35C49F4-F20F-9482-8303-36A7DD5B9346}"/>
              </a:ext>
            </a:extLst>
          </p:cNvPr>
          <p:cNvGrpSpPr/>
          <p:nvPr/>
        </p:nvGrpSpPr>
        <p:grpSpPr>
          <a:xfrm>
            <a:off x="7401476" y="1771007"/>
            <a:ext cx="7074865" cy="4193447"/>
            <a:chOff x="-3534749" y="-2519819"/>
            <a:chExt cx="7074865" cy="4193447"/>
          </a:xfrm>
        </p:grpSpPr>
        <p:sp>
          <p:nvSpPr>
            <p:cNvPr id="66" name="Taisnstūris 65">
              <a:extLst>
                <a:ext uri="{FF2B5EF4-FFF2-40B4-BE49-F238E27FC236}">
                  <a16:creationId xmlns:a16="http://schemas.microsoft.com/office/drawing/2014/main" id="{1AB91047-FC19-BDAB-2B0A-0BD8CBD59C53}"/>
                </a:ext>
              </a:extLst>
            </p:cNvPr>
            <p:cNvSpPr/>
            <p:nvPr/>
          </p:nvSpPr>
          <p:spPr>
            <a:xfrm>
              <a:off x="1754984" y="468451"/>
              <a:ext cx="1785132" cy="120517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67" name="TextBox 66">
              <a:extLst>
                <a:ext uri="{FF2B5EF4-FFF2-40B4-BE49-F238E27FC236}">
                  <a16:creationId xmlns:a16="http://schemas.microsoft.com/office/drawing/2014/main" id="{A7D8EFD2-132B-419B-8F9A-6B0335ADA66F}"/>
                </a:ext>
              </a:extLst>
            </p:cNvPr>
            <p:cNvSpPr txBox="1"/>
            <p:nvPr/>
          </p:nvSpPr>
          <p:spPr>
            <a:xfrm>
              <a:off x="-2590003" y="-924319"/>
              <a:ext cx="1830388"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en-US" sz="1500" dirty="0">
                  <a:solidFill>
                    <a:prstClr val="white"/>
                  </a:solidFill>
                  <a:latin typeface="Calibri" panose="020F0502020204030204"/>
                </a:rPr>
                <a:t>text</a:t>
              </a:r>
              <a:endParaRPr lang="lv-LV" sz="1500" dirty="0">
                <a:solidFill>
                  <a:prstClr val="white"/>
                </a:solidFill>
                <a:latin typeface="Calibri" panose="020F0502020204030204"/>
              </a:endParaRPr>
            </a:p>
          </p:txBody>
        </p:sp>
        <p:sp>
          <p:nvSpPr>
            <p:cNvPr id="68" name="TextBox 67">
              <a:extLst>
                <a:ext uri="{FF2B5EF4-FFF2-40B4-BE49-F238E27FC236}">
                  <a16:creationId xmlns:a16="http://schemas.microsoft.com/office/drawing/2014/main" id="{63B8A310-AAF0-53FC-E62D-5091643883CC}"/>
                </a:ext>
              </a:extLst>
            </p:cNvPr>
            <p:cNvSpPr txBox="1"/>
            <p:nvPr/>
          </p:nvSpPr>
          <p:spPr>
            <a:xfrm>
              <a:off x="-784608" y="-937019"/>
              <a:ext cx="1875283"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en-US" sz="1700" dirty="0">
                  <a:solidFill>
                    <a:prstClr val="white"/>
                  </a:solidFill>
                  <a:latin typeface="Calibri" panose="020F0502020204030204"/>
                </a:rPr>
                <a:t>text</a:t>
              </a:r>
              <a:endParaRPr lang="lv-LV" sz="1700" dirty="0">
                <a:solidFill>
                  <a:prstClr val="white"/>
                </a:solidFill>
                <a:latin typeface="Calibri" panose="020F0502020204030204"/>
              </a:endParaRPr>
            </a:p>
          </p:txBody>
        </p:sp>
        <p:sp>
          <p:nvSpPr>
            <p:cNvPr id="69" name="TextBox 68">
              <a:extLst>
                <a:ext uri="{FF2B5EF4-FFF2-40B4-BE49-F238E27FC236}">
                  <a16:creationId xmlns:a16="http://schemas.microsoft.com/office/drawing/2014/main" id="{A36B4081-D874-9792-EAE4-9C54E04661EF}"/>
                </a:ext>
              </a:extLst>
            </p:cNvPr>
            <p:cNvSpPr txBox="1"/>
            <p:nvPr/>
          </p:nvSpPr>
          <p:spPr>
            <a:xfrm>
              <a:off x="-3534749" y="-2519819"/>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lvl="0" algn="ctr"/>
              <a:r>
                <a:rPr lang="en-US" dirty="0">
                  <a:solidFill>
                    <a:prstClr val="white"/>
                  </a:solidFill>
                  <a:latin typeface="Calibri" panose="020F0502020204030204"/>
                </a:rPr>
                <a:t>text</a:t>
              </a:r>
            </a:p>
          </p:txBody>
        </p:sp>
      </p:grpSp>
      <p:pic>
        <p:nvPicPr>
          <p:cNvPr id="1026" name="Picture 2" descr="Tips for writing better Horizon Europe grant | Noldus">
            <a:extLst>
              <a:ext uri="{FF2B5EF4-FFF2-40B4-BE49-F238E27FC236}">
                <a16:creationId xmlns:a16="http://schemas.microsoft.com/office/drawing/2014/main" id="{6A77FE47-28C9-43A4-180C-152112C20F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230" y="2614958"/>
            <a:ext cx="3388579" cy="190294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46">
            <a:extLst>
              <a:ext uri="{FF2B5EF4-FFF2-40B4-BE49-F238E27FC236}">
                <a16:creationId xmlns:a16="http://schemas.microsoft.com/office/drawing/2014/main" id="{08159A2B-FDE9-A43F-69B0-4B02AC74FAC0}"/>
              </a:ext>
            </a:extLst>
          </p:cNvPr>
          <p:cNvSpPr/>
          <p:nvPr/>
        </p:nvSpPr>
        <p:spPr>
          <a:xfrm>
            <a:off x="760799" y="266868"/>
            <a:ext cx="10918272" cy="584647"/>
          </a:xfrm>
          <a:prstGeom prst="rect">
            <a:avLst/>
          </a:prstGeom>
        </p:spPr>
        <p:txBody>
          <a:bodyPr wrap="square">
            <a:spAutoFit/>
          </a:bodyPr>
          <a:lstStyle/>
          <a:p>
            <a:pPr algn="ctr" defTabSz="914172">
              <a:buClr>
                <a:srgbClr val="000000"/>
              </a:buClr>
              <a:defRPr/>
            </a:pPr>
            <a:r>
              <a:rPr lang="en-US" sz="3199" b="1" kern="0" dirty="0">
                <a:solidFill>
                  <a:srgbClr val="0308DB"/>
                </a:solidFill>
                <a:latin typeface="Verdana" panose="020B0604030504040204" pitchFamily="34" charset="0"/>
                <a:ea typeface="Verdana" panose="020B0604030504040204" pitchFamily="34" charset="0"/>
                <a:cs typeface="Arial"/>
                <a:sym typeface="Arial"/>
              </a:rPr>
              <a:t>RIS3 </a:t>
            </a:r>
            <a:r>
              <a:rPr lang="en-US" sz="3199" b="1" kern="0" dirty="0" err="1">
                <a:solidFill>
                  <a:srgbClr val="0308DB"/>
                </a:solidFill>
                <a:latin typeface="Verdana" panose="020B0604030504040204" pitchFamily="34" charset="0"/>
                <a:ea typeface="Verdana" panose="020B0604030504040204" pitchFamily="34" charset="0"/>
                <a:cs typeface="Arial"/>
                <a:sym typeface="Arial"/>
              </a:rPr>
              <a:t>pētniecības</a:t>
            </a:r>
            <a:r>
              <a:rPr lang="en-US" sz="3199" b="1" kern="0" dirty="0">
                <a:solidFill>
                  <a:srgbClr val="0308DB"/>
                </a:solidFill>
                <a:latin typeface="Verdana" panose="020B0604030504040204" pitchFamily="34" charset="0"/>
                <a:ea typeface="Verdana" panose="020B0604030504040204" pitchFamily="34" charset="0"/>
                <a:cs typeface="Arial"/>
                <a:sym typeface="Arial"/>
              </a:rPr>
              <a:t> un </a:t>
            </a:r>
            <a:r>
              <a:rPr lang="en-US" sz="3199" b="1" kern="0" dirty="0" err="1">
                <a:solidFill>
                  <a:srgbClr val="0308DB"/>
                </a:solidFill>
                <a:latin typeface="Verdana" panose="020B0604030504040204" pitchFamily="34" charset="0"/>
                <a:ea typeface="Verdana" panose="020B0604030504040204" pitchFamily="34" charset="0"/>
                <a:cs typeface="Arial"/>
                <a:sym typeface="Arial"/>
              </a:rPr>
              <a:t>inovācijas</a:t>
            </a:r>
            <a:r>
              <a:rPr lang="en-US" sz="3199" b="1" kern="0" dirty="0">
                <a:solidFill>
                  <a:srgbClr val="0308DB"/>
                </a:solidFill>
                <a:latin typeface="Verdana" panose="020B0604030504040204" pitchFamily="34" charset="0"/>
                <a:ea typeface="Verdana" panose="020B0604030504040204" pitchFamily="34" charset="0"/>
                <a:cs typeface="Arial"/>
                <a:sym typeface="Arial"/>
              </a:rPr>
              <a:t> </a:t>
            </a:r>
            <a:r>
              <a:rPr lang="en-US" sz="3199" b="1" kern="0" dirty="0" err="1">
                <a:solidFill>
                  <a:srgbClr val="0308DB"/>
                </a:solidFill>
                <a:latin typeface="Verdana" panose="020B0604030504040204" pitchFamily="34" charset="0"/>
                <a:ea typeface="Verdana" panose="020B0604030504040204" pitchFamily="34" charset="0"/>
                <a:cs typeface="Arial"/>
                <a:sym typeface="Arial"/>
              </a:rPr>
              <a:t>centri</a:t>
            </a:r>
            <a:endParaRPr lang="en-US" sz="3199" b="1" kern="0" dirty="0">
              <a:solidFill>
                <a:srgbClr val="0308DB"/>
              </a:solidFill>
              <a:latin typeface="Verdana" panose="020B0604030504040204" pitchFamily="34" charset="0"/>
              <a:ea typeface="Verdana" panose="020B0604030504040204" pitchFamily="34" charset="0"/>
              <a:cs typeface="Arial"/>
              <a:sym typeface="Arial"/>
            </a:endParaRPr>
          </a:p>
        </p:txBody>
      </p:sp>
      <p:sp>
        <p:nvSpPr>
          <p:cNvPr id="5" name="TextBox 4">
            <a:extLst>
              <a:ext uri="{FF2B5EF4-FFF2-40B4-BE49-F238E27FC236}">
                <a16:creationId xmlns:a16="http://schemas.microsoft.com/office/drawing/2014/main" id="{38B34572-4442-0CB7-665D-3E7A0829ADCA}"/>
              </a:ext>
            </a:extLst>
          </p:cNvPr>
          <p:cNvSpPr txBox="1"/>
          <p:nvPr/>
        </p:nvSpPr>
        <p:spPr>
          <a:xfrm>
            <a:off x="3879280" y="1340120"/>
            <a:ext cx="4553520" cy="861774"/>
          </a:xfrm>
          <a:prstGeom prst="rect">
            <a:avLst/>
          </a:prstGeom>
          <a:noFill/>
        </p:spPr>
        <p:txBody>
          <a:bodyPr wrap="square" rtlCol="0">
            <a:spAutoFit/>
          </a:bodyPr>
          <a:lstStyle/>
          <a:p>
            <a:pPr algn="ctr"/>
            <a:r>
              <a:rPr lang="en-US" sz="5000" b="1" dirty="0">
                <a:latin typeface="Poppins" panose="00000500000000000000" pitchFamily="2" charset="0"/>
                <a:cs typeface="Poppins" panose="00000500000000000000" pitchFamily="2" charset="0"/>
              </a:rPr>
              <a:t>61 </a:t>
            </a:r>
            <a:r>
              <a:rPr lang="en-US" sz="5000" b="1" dirty="0" err="1">
                <a:latin typeface="Poppins" panose="00000500000000000000" pitchFamily="2" charset="0"/>
                <a:cs typeface="Poppins" panose="00000500000000000000" pitchFamily="2" charset="0"/>
              </a:rPr>
              <a:t>milj</a:t>
            </a:r>
            <a:r>
              <a:rPr lang="en-US" sz="5000" b="1" dirty="0">
                <a:latin typeface="Poppins" panose="00000500000000000000" pitchFamily="2" charset="0"/>
                <a:cs typeface="Poppins" panose="00000500000000000000" pitchFamily="2" charset="0"/>
              </a:rPr>
              <a:t>. euro</a:t>
            </a:r>
            <a:endParaRPr lang="lv-LV" sz="5000" b="1" dirty="0">
              <a:latin typeface="Poppins" panose="00000500000000000000" pitchFamily="2" charset="0"/>
              <a:cs typeface="Poppins" panose="00000500000000000000" pitchFamily="2" charset="0"/>
            </a:endParaRPr>
          </a:p>
        </p:txBody>
      </p:sp>
      <p:sp>
        <p:nvSpPr>
          <p:cNvPr id="7" name="TextBox 6">
            <a:extLst>
              <a:ext uri="{FF2B5EF4-FFF2-40B4-BE49-F238E27FC236}">
                <a16:creationId xmlns:a16="http://schemas.microsoft.com/office/drawing/2014/main" id="{6FBDA90C-FA80-2775-B58B-2B478398B494}"/>
              </a:ext>
            </a:extLst>
          </p:cNvPr>
          <p:cNvSpPr txBox="1"/>
          <p:nvPr/>
        </p:nvSpPr>
        <p:spPr>
          <a:xfrm>
            <a:off x="2934986" y="3877349"/>
            <a:ext cx="3073400" cy="1015663"/>
          </a:xfrm>
          <a:prstGeom prst="rect">
            <a:avLst/>
          </a:prstGeom>
          <a:noFill/>
        </p:spPr>
        <p:txBody>
          <a:bodyPr wrap="square">
            <a:spAutoFit/>
          </a:bodyPr>
          <a:lstStyle/>
          <a:p>
            <a:r>
              <a:rPr lang="en-US" sz="3000" b="1" dirty="0"/>
              <a:t>Teaming for Excellence</a:t>
            </a:r>
          </a:p>
        </p:txBody>
      </p:sp>
      <p:sp>
        <p:nvSpPr>
          <p:cNvPr id="8" name="TextBox 7">
            <a:extLst>
              <a:ext uri="{FF2B5EF4-FFF2-40B4-BE49-F238E27FC236}">
                <a16:creationId xmlns:a16="http://schemas.microsoft.com/office/drawing/2014/main" id="{F0E3D71C-DA98-52D8-6495-4875EAB9071A}"/>
              </a:ext>
            </a:extLst>
          </p:cNvPr>
          <p:cNvSpPr txBox="1"/>
          <p:nvPr/>
        </p:nvSpPr>
        <p:spPr>
          <a:xfrm>
            <a:off x="6809522" y="3163382"/>
            <a:ext cx="3073400" cy="1015663"/>
          </a:xfrm>
          <a:prstGeom prst="rect">
            <a:avLst/>
          </a:prstGeom>
          <a:noFill/>
        </p:spPr>
        <p:txBody>
          <a:bodyPr wrap="square">
            <a:spAutoFit/>
          </a:bodyPr>
          <a:lstStyle/>
          <a:p>
            <a:pPr algn="ctr"/>
            <a:r>
              <a:rPr lang="en-US" sz="3000" b="1" dirty="0" err="1"/>
              <a:t>Izcilības</a:t>
            </a:r>
            <a:r>
              <a:rPr lang="en-US" sz="3000" b="1" dirty="0"/>
              <a:t> </a:t>
            </a:r>
            <a:r>
              <a:rPr lang="en-US" sz="3000" b="1" dirty="0" err="1"/>
              <a:t>centrs</a:t>
            </a:r>
            <a:r>
              <a:rPr lang="en-US" sz="3000" b="1" dirty="0"/>
              <a:t> </a:t>
            </a:r>
            <a:r>
              <a:rPr lang="en-US" sz="3000" b="1" dirty="0" err="1"/>
              <a:t>citās</a:t>
            </a:r>
            <a:r>
              <a:rPr lang="en-US" sz="3000" b="1" dirty="0"/>
              <a:t> RIS3 </a:t>
            </a:r>
            <a:r>
              <a:rPr lang="en-US" sz="3000" b="1" dirty="0" err="1"/>
              <a:t>jomās</a:t>
            </a:r>
            <a:endParaRPr lang="en-US" sz="3000" b="1" dirty="0"/>
          </a:p>
        </p:txBody>
      </p:sp>
      <p:cxnSp>
        <p:nvCxnSpPr>
          <p:cNvPr id="10" name="Taisns bultveida savienotājs 9">
            <a:extLst>
              <a:ext uri="{FF2B5EF4-FFF2-40B4-BE49-F238E27FC236}">
                <a16:creationId xmlns:a16="http://schemas.microsoft.com/office/drawing/2014/main" id="{47A9412F-DE86-DFC8-9148-A9C05307B4EC}"/>
              </a:ext>
            </a:extLst>
          </p:cNvPr>
          <p:cNvCxnSpPr/>
          <p:nvPr/>
        </p:nvCxnSpPr>
        <p:spPr>
          <a:xfrm flipH="1">
            <a:off x="3975100" y="2201894"/>
            <a:ext cx="647924" cy="77429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Taisns bultveida savienotājs 10">
            <a:extLst>
              <a:ext uri="{FF2B5EF4-FFF2-40B4-BE49-F238E27FC236}">
                <a16:creationId xmlns:a16="http://schemas.microsoft.com/office/drawing/2014/main" id="{B678A7AE-EF7F-E68D-669C-319E6B9EF3CB}"/>
              </a:ext>
            </a:extLst>
          </p:cNvPr>
          <p:cNvCxnSpPr>
            <a:cxnSpLocks/>
          </p:cNvCxnSpPr>
          <p:nvPr/>
        </p:nvCxnSpPr>
        <p:spPr>
          <a:xfrm>
            <a:off x="6877162" y="2201894"/>
            <a:ext cx="622759" cy="86177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2883149-DC86-A1BD-E880-272076405ED5}"/>
              </a:ext>
            </a:extLst>
          </p:cNvPr>
          <p:cNvSpPr txBox="1"/>
          <p:nvPr/>
        </p:nvSpPr>
        <p:spPr>
          <a:xfrm>
            <a:off x="1067718" y="4985136"/>
            <a:ext cx="4538762" cy="384721"/>
          </a:xfrm>
          <a:prstGeom prst="rect">
            <a:avLst/>
          </a:prstGeom>
          <a:noFill/>
        </p:spPr>
        <p:txBody>
          <a:bodyPr wrap="square">
            <a:spAutoFit/>
          </a:bodyPr>
          <a:lstStyle/>
          <a:p>
            <a:r>
              <a:rPr lang="en-US" sz="1900" dirty="0" err="1"/>
              <a:t>Divu</a:t>
            </a:r>
            <a:r>
              <a:rPr lang="en-US" sz="1900" dirty="0"/>
              <a:t> </a:t>
            </a:r>
            <a:r>
              <a:rPr lang="en-US" sz="1900" dirty="0" err="1"/>
              <a:t>projektu</a:t>
            </a:r>
            <a:r>
              <a:rPr lang="en-US" sz="1900" dirty="0"/>
              <a:t> </a:t>
            </a:r>
            <a:r>
              <a:rPr lang="en-US" sz="1900" dirty="0" err="1"/>
              <a:t>līdzfinansējums</a:t>
            </a:r>
            <a:r>
              <a:rPr lang="en-US" sz="1900" dirty="0"/>
              <a:t> (30 </a:t>
            </a:r>
            <a:r>
              <a:rPr lang="en-US" sz="1900" dirty="0" err="1"/>
              <a:t>milj</a:t>
            </a:r>
            <a:r>
              <a:rPr lang="en-US" sz="1900" dirty="0"/>
              <a:t>. euro)</a:t>
            </a:r>
          </a:p>
        </p:txBody>
      </p:sp>
      <p:pic>
        <p:nvPicPr>
          <p:cNvPr id="1028" name="Picture 4">
            <a:extLst>
              <a:ext uri="{FF2B5EF4-FFF2-40B4-BE49-F238E27FC236}">
                <a16:creationId xmlns:a16="http://schemas.microsoft.com/office/drawing/2014/main" id="{3968CADA-CE31-BF92-0AA7-82DD0EED1C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3565" y="4206910"/>
            <a:ext cx="4232600" cy="2024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8298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37BCA291-73F1-D829-42F5-BF6F87DB5D7A}"/>
              </a:ext>
            </a:extLst>
          </p:cNvPr>
          <p:cNvSpPr>
            <a:spLocks noChangeArrowheads="1"/>
          </p:cNvSpPr>
          <p:nvPr/>
        </p:nvSpPr>
        <p:spPr bwMode="auto">
          <a:xfrm>
            <a:off x="1752193" y="377450"/>
            <a:ext cx="643738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buClr>
                <a:srgbClr val="000000"/>
              </a:buClr>
              <a:buFont typeface="Arial"/>
              <a:buNone/>
            </a:pP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I</a:t>
            </a:r>
            <a:r>
              <a:rPr lang="lv-LV" sz="2000" b="1" kern="0" dirty="0" err="1">
                <a:solidFill>
                  <a:srgbClr val="664690">
                    <a:lumMod val="95000"/>
                    <a:lumOff val="5000"/>
                  </a:srgbClr>
                </a:solidFill>
                <a:latin typeface="Arial" panose="020B0604020202020204" pitchFamily="34" charset="0"/>
                <a:cs typeface="Arial" panose="020B0604020202020204" pitchFamily="34" charset="0"/>
                <a:sym typeface="Arial"/>
              </a:rPr>
              <a:t>nvestīcijas</a:t>
            </a:r>
            <a:r>
              <a:rPr lang="lv-LV" sz="2000" b="1"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it-IT" sz="2000" b="1" kern="0" dirty="0">
                <a:solidFill>
                  <a:srgbClr val="664690">
                    <a:lumMod val="95000"/>
                    <a:lumOff val="5000"/>
                  </a:srgbClr>
                </a:solidFill>
                <a:latin typeface="Arial" panose="020B0604020202020204" pitchFamily="34" charset="0"/>
                <a:cs typeface="Arial" panose="020B0604020202020204" pitchFamily="34" charset="0"/>
                <a:sym typeface="Arial"/>
              </a:rPr>
              <a:t>AII un P&amp;A pārvaldībai</a:t>
            </a:r>
            <a:endParaRPr lang="en-US" sz="2000" b="1" kern="0" dirty="0">
              <a:solidFill>
                <a:srgbClr val="664690">
                  <a:lumMod val="95000"/>
                  <a:lumOff val="5000"/>
                </a:srgbClr>
              </a:solidFill>
              <a:latin typeface="Arial" panose="020B0604020202020204" pitchFamily="34" charset="0"/>
              <a:cs typeface="Arial" panose="020B0604020202020204" pitchFamily="34" charset="0"/>
              <a:sym typeface="Arial"/>
            </a:endParaRPr>
          </a:p>
          <a:p>
            <a:pPr>
              <a:buClr>
                <a:srgbClr val="000000"/>
              </a:buClr>
              <a:buFont typeface="Arial"/>
              <a:buNone/>
            </a:pP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(29 </a:t>
            </a:r>
            <a:r>
              <a:rPr lang="en-US" sz="2000" b="1" kern="0" dirty="0" err="1">
                <a:solidFill>
                  <a:srgbClr val="664690">
                    <a:lumMod val="95000"/>
                    <a:lumOff val="5000"/>
                  </a:srgbClr>
                </a:solidFill>
                <a:latin typeface="Arial" panose="020B0604020202020204" pitchFamily="34" charset="0"/>
                <a:cs typeface="Arial" panose="020B0604020202020204" pitchFamily="34" charset="0"/>
                <a:sym typeface="Arial"/>
              </a:rPr>
              <a:t>milj</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2000" b="1" kern="0" dirty="0" err="1">
                <a:solidFill>
                  <a:srgbClr val="664690">
                    <a:lumMod val="95000"/>
                    <a:lumOff val="5000"/>
                  </a:srgbClr>
                </a:solidFill>
                <a:latin typeface="Arial" panose="020B0604020202020204" pitchFamily="34" charset="0"/>
                <a:cs typeface="Arial" panose="020B0604020202020204" pitchFamily="34" charset="0"/>
                <a:sym typeface="Arial"/>
              </a:rPr>
              <a:t>eiro</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a:t>
            </a:r>
            <a:endParaRPr lang="en-GB" sz="2000" b="1" kern="0" dirty="0">
              <a:solidFill>
                <a:srgbClr val="664690">
                  <a:lumMod val="95000"/>
                  <a:lumOff val="5000"/>
                </a:srgbClr>
              </a:solidFill>
              <a:latin typeface="Arial" panose="020B0604020202020204" pitchFamily="34" charset="0"/>
              <a:cs typeface="Arial" panose="020B0604020202020204" pitchFamily="34" charset="0"/>
              <a:sym typeface="Arial"/>
            </a:endParaRPr>
          </a:p>
          <a:p>
            <a:pPr>
              <a:buClr>
                <a:srgbClr val="000000"/>
              </a:buClr>
              <a:buFont typeface="Arial"/>
              <a:buNone/>
            </a:pPr>
            <a:endParaRPr lang="lv-LV" sz="2000" b="1" kern="0" dirty="0">
              <a:solidFill>
                <a:srgbClr val="664690">
                  <a:lumMod val="95000"/>
                  <a:lumOff val="5000"/>
                </a:srgbClr>
              </a:solidFill>
              <a:latin typeface="Arial" panose="020B0604020202020204" pitchFamily="34" charset="0"/>
              <a:cs typeface="Arial" panose="020B0604020202020204" pitchFamily="34" charset="0"/>
              <a:sym typeface="Arial"/>
            </a:endParaRPr>
          </a:p>
        </p:txBody>
      </p:sp>
      <p:pic>
        <p:nvPicPr>
          <p:cNvPr id="4" name="Picture 32">
            <a:extLst>
              <a:ext uri="{FF2B5EF4-FFF2-40B4-BE49-F238E27FC236}">
                <a16:creationId xmlns:a16="http://schemas.microsoft.com/office/drawing/2014/main" id="{139DEDE1-277D-18A7-F7A0-58EB1633E8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1106488"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rupa 28">
            <a:extLst>
              <a:ext uri="{FF2B5EF4-FFF2-40B4-BE49-F238E27FC236}">
                <a16:creationId xmlns:a16="http://schemas.microsoft.com/office/drawing/2014/main" id="{4BC77C12-A11F-024C-E43D-F576CA9F7945}"/>
              </a:ext>
            </a:extLst>
          </p:cNvPr>
          <p:cNvGrpSpPr/>
          <p:nvPr/>
        </p:nvGrpSpPr>
        <p:grpSpPr>
          <a:xfrm>
            <a:off x="266700" y="1718895"/>
            <a:ext cx="6731000" cy="4367580"/>
            <a:chOff x="4429862" y="4528770"/>
            <a:chExt cx="6731000" cy="1300530"/>
          </a:xfrm>
        </p:grpSpPr>
        <p:sp>
          <p:nvSpPr>
            <p:cNvPr id="30" name="TextBox 29">
              <a:extLst>
                <a:ext uri="{FF2B5EF4-FFF2-40B4-BE49-F238E27FC236}">
                  <a16:creationId xmlns:a16="http://schemas.microsoft.com/office/drawing/2014/main" id="{AA4870F5-950B-3517-4488-4E14261BC516}"/>
                </a:ext>
              </a:extLst>
            </p:cNvPr>
            <p:cNvSpPr txBox="1"/>
            <p:nvPr/>
          </p:nvSpPr>
          <p:spPr>
            <a:xfrm>
              <a:off x="4705749"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2023</a:t>
              </a:r>
            </a:p>
          </p:txBody>
        </p:sp>
        <p:sp>
          <p:nvSpPr>
            <p:cNvPr id="31" name="TextBox 30">
              <a:extLst>
                <a:ext uri="{FF2B5EF4-FFF2-40B4-BE49-F238E27FC236}">
                  <a16:creationId xmlns:a16="http://schemas.microsoft.com/office/drawing/2014/main" id="{CA4FFFE1-5108-F651-CE4E-FA6FAB7ECB4E}"/>
                </a:ext>
              </a:extLst>
            </p:cNvPr>
            <p:cNvSpPr txBox="1"/>
            <p:nvPr/>
          </p:nvSpPr>
          <p:spPr>
            <a:xfrm>
              <a:off x="5699829"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2024</a:t>
              </a:r>
            </a:p>
          </p:txBody>
        </p:sp>
        <p:sp>
          <p:nvSpPr>
            <p:cNvPr id="32" name="TextBox 31">
              <a:extLst>
                <a:ext uri="{FF2B5EF4-FFF2-40B4-BE49-F238E27FC236}">
                  <a16:creationId xmlns:a16="http://schemas.microsoft.com/office/drawing/2014/main" id="{8E31BD3A-F09E-E1C0-A2B6-C3F557E03468}"/>
                </a:ext>
              </a:extLst>
            </p:cNvPr>
            <p:cNvSpPr txBox="1"/>
            <p:nvPr/>
          </p:nvSpPr>
          <p:spPr>
            <a:xfrm>
              <a:off x="6668509" y="4528770"/>
              <a:ext cx="524503" cy="276999"/>
            </a:xfrm>
            <a:prstGeom prst="rect">
              <a:avLst/>
            </a:prstGeom>
            <a:noFill/>
          </p:spPr>
          <p:txBody>
            <a:bodyPr wrap="none" rtlCol="0">
              <a:spAutoFit/>
            </a:bodyPr>
            <a:lstStyle/>
            <a:p>
              <a:pPr>
                <a:buClr>
                  <a:srgbClr val="000000"/>
                </a:buClr>
                <a:buFont typeface="Arial"/>
                <a:buNone/>
              </a:pPr>
              <a:r>
                <a:rPr lang="en-US" sz="1200" kern="0">
                  <a:solidFill>
                    <a:srgbClr val="080808"/>
                  </a:solidFill>
                  <a:latin typeface="Source Sans Pro" panose="020B0503030403020204" pitchFamily="34" charset="0"/>
                  <a:ea typeface="Source Sans Pro" panose="020B0503030403020204" pitchFamily="34" charset="0"/>
                  <a:cs typeface="Source Sans Pro" charset="0"/>
                  <a:sym typeface="Arial"/>
                </a:rPr>
                <a:t>2025</a:t>
              </a:r>
            </a:p>
          </p:txBody>
        </p:sp>
        <p:sp>
          <p:nvSpPr>
            <p:cNvPr id="33" name="TextBox 32">
              <a:extLst>
                <a:ext uri="{FF2B5EF4-FFF2-40B4-BE49-F238E27FC236}">
                  <a16:creationId xmlns:a16="http://schemas.microsoft.com/office/drawing/2014/main" id="{672B3EB2-7DA2-A334-ED7B-5BA2B201BE8E}"/>
                </a:ext>
              </a:extLst>
            </p:cNvPr>
            <p:cNvSpPr txBox="1"/>
            <p:nvPr/>
          </p:nvSpPr>
          <p:spPr>
            <a:xfrm>
              <a:off x="7654122"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2026</a:t>
              </a:r>
            </a:p>
          </p:txBody>
        </p:sp>
        <p:sp>
          <p:nvSpPr>
            <p:cNvPr id="34" name="TextBox 33">
              <a:extLst>
                <a:ext uri="{FF2B5EF4-FFF2-40B4-BE49-F238E27FC236}">
                  <a16:creationId xmlns:a16="http://schemas.microsoft.com/office/drawing/2014/main" id="{AA5C26A7-9910-3986-6DCF-C101CF7D2544}"/>
                </a:ext>
              </a:extLst>
            </p:cNvPr>
            <p:cNvSpPr txBox="1"/>
            <p:nvPr/>
          </p:nvSpPr>
          <p:spPr>
            <a:xfrm>
              <a:off x="8622801"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2027</a:t>
              </a:r>
            </a:p>
          </p:txBody>
        </p:sp>
        <p:sp>
          <p:nvSpPr>
            <p:cNvPr id="35" name="TextBox 34">
              <a:extLst>
                <a:ext uri="{FF2B5EF4-FFF2-40B4-BE49-F238E27FC236}">
                  <a16:creationId xmlns:a16="http://schemas.microsoft.com/office/drawing/2014/main" id="{0589E295-0A33-419E-705D-544BD8B37E8D}"/>
                </a:ext>
              </a:extLst>
            </p:cNvPr>
            <p:cNvSpPr txBox="1"/>
            <p:nvPr/>
          </p:nvSpPr>
          <p:spPr>
            <a:xfrm>
              <a:off x="9557612"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2028</a:t>
              </a:r>
            </a:p>
          </p:txBody>
        </p:sp>
        <p:sp>
          <p:nvSpPr>
            <p:cNvPr id="36" name="TextBox 35">
              <a:extLst>
                <a:ext uri="{FF2B5EF4-FFF2-40B4-BE49-F238E27FC236}">
                  <a16:creationId xmlns:a16="http://schemas.microsoft.com/office/drawing/2014/main" id="{5339BC0D-79E0-515C-724F-9A9E4DF981C1}"/>
                </a:ext>
              </a:extLst>
            </p:cNvPr>
            <p:cNvSpPr txBox="1"/>
            <p:nvPr/>
          </p:nvSpPr>
          <p:spPr>
            <a:xfrm>
              <a:off x="10492424" y="4528770"/>
              <a:ext cx="524503" cy="276999"/>
            </a:xfrm>
            <a:prstGeom prst="rect">
              <a:avLst/>
            </a:prstGeom>
            <a:noFill/>
          </p:spPr>
          <p:txBody>
            <a:bodyPr wrap="none" rtlCol="0">
              <a:spAutoFit/>
            </a:bodyPr>
            <a:lstStyle/>
            <a:p>
              <a:pPr>
                <a:buClr>
                  <a:srgbClr val="000000"/>
                </a:buClr>
                <a:buFont typeface="Arial"/>
                <a:buNone/>
              </a:pPr>
              <a:r>
                <a:rPr lang="en-US" sz="1200" kern="0">
                  <a:solidFill>
                    <a:srgbClr val="080808"/>
                  </a:solidFill>
                  <a:latin typeface="Source Sans Pro" panose="020B0503030403020204" pitchFamily="34" charset="0"/>
                  <a:ea typeface="Source Sans Pro" panose="020B0503030403020204" pitchFamily="34" charset="0"/>
                  <a:cs typeface="Source Sans Pro" charset="0"/>
                  <a:sym typeface="Arial"/>
                </a:rPr>
                <a:t>2029</a:t>
              </a:r>
            </a:p>
          </p:txBody>
        </p:sp>
        <p:cxnSp>
          <p:nvCxnSpPr>
            <p:cNvPr id="37" name="Straight Connector 45">
              <a:extLst>
                <a:ext uri="{FF2B5EF4-FFF2-40B4-BE49-F238E27FC236}">
                  <a16:creationId xmlns:a16="http://schemas.microsoft.com/office/drawing/2014/main" id="{09FF3B00-C21D-91D4-E8E2-FBA97B8A0F4F}"/>
                </a:ext>
              </a:extLst>
            </p:cNvPr>
            <p:cNvCxnSpPr>
              <a:cxnSpLocks/>
            </p:cNvCxnSpPr>
            <p:nvPr/>
          </p:nvCxnSpPr>
          <p:spPr>
            <a:xfrm>
              <a:off x="44298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45">
              <a:extLst>
                <a:ext uri="{FF2B5EF4-FFF2-40B4-BE49-F238E27FC236}">
                  <a16:creationId xmlns:a16="http://schemas.microsoft.com/office/drawing/2014/main" id="{7C00FD62-C287-E9F7-6733-E54FD20EB227}"/>
                </a:ext>
              </a:extLst>
            </p:cNvPr>
            <p:cNvCxnSpPr>
              <a:cxnSpLocks/>
            </p:cNvCxnSpPr>
            <p:nvPr/>
          </p:nvCxnSpPr>
          <p:spPr>
            <a:xfrm>
              <a:off x="54585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45">
              <a:extLst>
                <a:ext uri="{FF2B5EF4-FFF2-40B4-BE49-F238E27FC236}">
                  <a16:creationId xmlns:a16="http://schemas.microsoft.com/office/drawing/2014/main" id="{EB15A613-2279-C157-15DB-E3DCAAA11CB2}"/>
                </a:ext>
              </a:extLst>
            </p:cNvPr>
            <p:cNvCxnSpPr>
              <a:cxnSpLocks/>
            </p:cNvCxnSpPr>
            <p:nvPr/>
          </p:nvCxnSpPr>
          <p:spPr>
            <a:xfrm>
              <a:off x="64491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45">
              <a:extLst>
                <a:ext uri="{FF2B5EF4-FFF2-40B4-BE49-F238E27FC236}">
                  <a16:creationId xmlns:a16="http://schemas.microsoft.com/office/drawing/2014/main" id="{F78290DC-27BA-4E99-561F-1FFB88A5D322}"/>
                </a:ext>
              </a:extLst>
            </p:cNvPr>
            <p:cNvCxnSpPr>
              <a:cxnSpLocks/>
            </p:cNvCxnSpPr>
            <p:nvPr/>
          </p:nvCxnSpPr>
          <p:spPr>
            <a:xfrm>
              <a:off x="73889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5">
              <a:extLst>
                <a:ext uri="{FF2B5EF4-FFF2-40B4-BE49-F238E27FC236}">
                  <a16:creationId xmlns:a16="http://schemas.microsoft.com/office/drawing/2014/main" id="{AD5AFEA0-F337-9E0A-AA3A-722052BACD6C}"/>
                </a:ext>
              </a:extLst>
            </p:cNvPr>
            <p:cNvCxnSpPr>
              <a:cxnSpLocks/>
            </p:cNvCxnSpPr>
            <p:nvPr/>
          </p:nvCxnSpPr>
          <p:spPr>
            <a:xfrm>
              <a:off x="84176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5">
              <a:extLst>
                <a:ext uri="{FF2B5EF4-FFF2-40B4-BE49-F238E27FC236}">
                  <a16:creationId xmlns:a16="http://schemas.microsoft.com/office/drawing/2014/main" id="{F37264FA-BA3F-6759-A2EB-C6E4BDCC8449}"/>
                </a:ext>
              </a:extLst>
            </p:cNvPr>
            <p:cNvCxnSpPr>
              <a:cxnSpLocks/>
            </p:cNvCxnSpPr>
            <p:nvPr/>
          </p:nvCxnSpPr>
          <p:spPr>
            <a:xfrm>
              <a:off x="94082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5">
              <a:extLst>
                <a:ext uri="{FF2B5EF4-FFF2-40B4-BE49-F238E27FC236}">
                  <a16:creationId xmlns:a16="http://schemas.microsoft.com/office/drawing/2014/main" id="{0DAB0397-1503-978D-DF54-8F58F83F477F}"/>
                </a:ext>
              </a:extLst>
            </p:cNvPr>
            <p:cNvCxnSpPr>
              <a:cxnSpLocks/>
            </p:cNvCxnSpPr>
            <p:nvPr/>
          </p:nvCxnSpPr>
          <p:spPr>
            <a:xfrm>
              <a:off x="103099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5">
              <a:extLst>
                <a:ext uri="{FF2B5EF4-FFF2-40B4-BE49-F238E27FC236}">
                  <a16:creationId xmlns:a16="http://schemas.microsoft.com/office/drawing/2014/main" id="{E6C40AC8-91CC-EEBB-3CF5-27446FF608FA}"/>
                </a:ext>
              </a:extLst>
            </p:cNvPr>
            <p:cNvCxnSpPr>
              <a:cxnSpLocks/>
            </p:cNvCxnSpPr>
            <p:nvPr/>
          </p:nvCxnSpPr>
          <p:spPr>
            <a:xfrm>
              <a:off x="111608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grpSp>
      <p:sp>
        <p:nvSpPr>
          <p:cNvPr id="45" name="Rectangle 7">
            <a:extLst>
              <a:ext uri="{FF2B5EF4-FFF2-40B4-BE49-F238E27FC236}">
                <a16:creationId xmlns:a16="http://schemas.microsoft.com/office/drawing/2014/main" id="{9B2A6E39-343B-684D-9DEB-6053CDAC4CFD}"/>
              </a:ext>
            </a:extLst>
          </p:cNvPr>
          <p:cNvSpPr>
            <a:spLocks noChangeArrowheads="1"/>
          </p:cNvSpPr>
          <p:nvPr/>
        </p:nvSpPr>
        <p:spPr bwMode="auto">
          <a:xfrm>
            <a:off x="247663" y="6335191"/>
            <a:ext cx="3872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buClr>
                <a:srgbClr val="000000"/>
              </a:buClr>
              <a:buFont typeface="Arial"/>
              <a:buNone/>
            </a:pP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Projektu</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īstenošana</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plānotais</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finansējums</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a:t>
            </a:r>
            <a:endParaRPr lang="lv-LV" sz="1200" kern="0" dirty="0">
              <a:solidFill>
                <a:srgbClr val="664690">
                  <a:lumMod val="95000"/>
                  <a:lumOff val="5000"/>
                </a:srgbClr>
              </a:solidFill>
              <a:latin typeface="Arial" panose="020B0604020202020204" pitchFamily="34" charset="0"/>
              <a:cs typeface="Arial" panose="020B0604020202020204" pitchFamily="34" charset="0"/>
              <a:sym typeface="Arial"/>
            </a:endParaRPr>
          </a:p>
        </p:txBody>
      </p:sp>
      <p:sp>
        <p:nvSpPr>
          <p:cNvPr id="48" name="Rectangle 24">
            <a:extLst>
              <a:ext uri="{FF2B5EF4-FFF2-40B4-BE49-F238E27FC236}">
                <a16:creationId xmlns:a16="http://schemas.microsoft.com/office/drawing/2014/main" id="{9C669820-1024-0821-3996-3431CFA8807C}"/>
              </a:ext>
            </a:extLst>
          </p:cNvPr>
          <p:cNvSpPr/>
          <p:nvPr/>
        </p:nvSpPr>
        <p:spPr bwMode="auto">
          <a:xfrm>
            <a:off x="1295400" y="2147012"/>
            <a:ext cx="5702297" cy="773102"/>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buClr>
                <a:srgbClr val="000000"/>
              </a:buClr>
              <a:buFont typeface="Arial"/>
              <a:buNone/>
            </a:pPr>
            <a:r>
              <a:rPr lang="en-US" sz="2000" b="1" kern="0" dirty="0" err="1">
                <a:latin typeface="Source Sans Pro" charset="0"/>
                <a:ea typeface="Source Sans Pro" charset="0"/>
                <a:cs typeface="Source Sans Pro" charset="0"/>
                <a:sym typeface="Arial"/>
              </a:rPr>
              <a:t>Zinātnes</a:t>
            </a:r>
            <a:r>
              <a:rPr lang="en-US" sz="2000" b="1" kern="0" dirty="0">
                <a:latin typeface="Source Sans Pro" charset="0"/>
                <a:ea typeface="Source Sans Pro" charset="0"/>
                <a:cs typeface="Source Sans Pro" charset="0"/>
                <a:sym typeface="Arial"/>
              </a:rPr>
              <a:t> </a:t>
            </a:r>
            <a:r>
              <a:rPr lang="en-US" sz="2000" b="1" kern="0" dirty="0" err="1">
                <a:latin typeface="Source Sans Pro" charset="0"/>
                <a:ea typeface="Source Sans Pro" charset="0"/>
                <a:cs typeface="Source Sans Pro" charset="0"/>
                <a:sym typeface="Arial"/>
              </a:rPr>
              <a:t>politikas</a:t>
            </a:r>
            <a:r>
              <a:rPr lang="en-US" sz="2000" b="1" kern="0" dirty="0">
                <a:latin typeface="Source Sans Pro" charset="0"/>
                <a:ea typeface="Source Sans Pro" charset="0"/>
                <a:cs typeface="Source Sans Pro" charset="0"/>
                <a:sym typeface="Arial"/>
              </a:rPr>
              <a:t> </a:t>
            </a:r>
            <a:r>
              <a:rPr lang="en-US" sz="2000" b="1" kern="0" dirty="0" err="1">
                <a:latin typeface="Source Sans Pro" charset="0"/>
                <a:ea typeface="Source Sans Pro" charset="0"/>
                <a:cs typeface="Source Sans Pro" charset="0"/>
                <a:sym typeface="Arial"/>
              </a:rPr>
              <a:t>vadība</a:t>
            </a:r>
            <a:r>
              <a:rPr lang="en-US" sz="2000" b="1" kern="0" dirty="0">
                <a:latin typeface="Source Sans Pro" charset="0"/>
                <a:ea typeface="Source Sans Pro" charset="0"/>
                <a:cs typeface="Source Sans Pro" charset="0"/>
                <a:sym typeface="Arial"/>
              </a:rPr>
              <a:t>, </a:t>
            </a:r>
          </a:p>
          <a:p>
            <a:pPr algn="ctr">
              <a:buClr>
                <a:srgbClr val="000000"/>
              </a:buClr>
              <a:buFont typeface="Arial"/>
              <a:buNone/>
            </a:pPr>
            <a:r>
              <a:rPr lang="en-US" sz="1600" b="1" kern="0" dirty="0">
                <a:latin typeface="Source Sans Pro"/>
                <a:ea typeface="Source Sans Pro" panose="020B0503030403020204" pitchFamily="34" charset="0"/>
                <a:sym typeface="Arial"/>
              </a:rPr>
              <a:t>14.4M  (IZM, LZP)</a:t>
            </a:r>
            <a:endParaRPr lang="lv-LV" sz="1600" b="1" kern="0" dirty="0">
              <a:latin typeface="Source Sans Pro"/>
              <a:ea typeface="Source Sans Pro" panose="020B0503030403020204" pitchFamily="34" charset="0"/>
              <a:sym typeface="Arial"/>
            </a:endParaRPr>
          </a:p>
        </p:txBody>
      </p:sp>
      <p:sp>
        <p:nvSpPr>
          <p:cNvPr id="51" name="Rectangle 33">
            <a:extLst>
              <a:ext uri="{FF2B5EF4-FFF2-40B4-BE49-F238E27FC236}">
                <a16:creationId xmlns:a16="http://schemas.microsoft.com/office/drawing/2014/main" id="{854E9319-30FF-FD17-6889-C39574FBC1CD}"/>
              </a:ext>
            </a:extLst>
          </p:cNvPr>
          <p:cNvSpPr/>
          <p:nvPr/>
        </p:nvSpPr>
        <p:spPr bwMode="auto">
          <a:xfrm>
            <a:off x="2015390" y="3907616"/>
            <a:ext cx="4982302" cy="709063"/>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buClr>
                <a:srgbClr val="000000"/>
              </a:buClr>
              <a:buFont typeface="Arial"/>
              <a:buNone/>
            </a:pPr>
            <a:r>
              <a:rPr lang="en-US" sz="2000" b="1" kern="0" dirty="0" err="1">
                <a:latin typeface="Source Sans Pro" charset="0"/>
                <a:ea typeface="Source Sans Pro" charset="0"/>
                <a:cs typeface="Source Sans Pro" charset="0"/>
                <a:sym typeface="Arial"/>
              </a:rPr>
              <a:t>Akadēmiskās</a:t>
            </a:r>
            <a:r>
              <a:rPr lang="en-US" sz="2000" b="1" kern="0" dirty="0">
                <a:latin typeface="Source Sans Pro" charset="0"/>
                <a:ea typeface="Source Sans Pro" charset="0"/>
                <a:cs typeface="Source Sans Pro" charset="0"/>
                <a:sym typeface="Arial"/>
              </a:rPr>
              <a:t> </a:t>
            </a:r>
            <a:r>
              <a:rPr lang="en-US" sz="2000" b="1" kern="0" dirty="0" err="1">
                <a:latin typeface="Source Sans Pro" charset="0"/>
                <a:ea typeface="Source Sans Pro" charset="0"/>
                <a:cs typeface="Source Sans Pro" charset="0"/>
                <a:sym typeface="Arial"/>
              </a:rPr>
              <a:t>karjeras</a:t>
            </a:r>
            <a:r>
              <a:rPr lang="en-US" sz="2000" b="1" kern="0" dirty="0">
                <a:latin typeface="Source Sans Pro" charset="0"/>
                <a:ea typeface="Source Sans Pro" charset="0"/>
                <a:cs typeface="Source Sans Pro" charset="0"/>
                <a:sym typeface="Arial"/>
              </a:rPr>
              <a:t> </a:t>
            </a:r>
            <a:r>
              <a:rPr lang="en-US" sz="2000" b="1" kern="0" dirty="0" err="1">
                <a:latin typeface="Source Sans Pro" charset="0"/>
                <a:ea typeface="Source Sans Pro" charset="0"/>
                <a:cs typeface="Source Sans Pro" charset="0"/>
                <a:sym typeface="Arial"/>
              </a:rPr>
              <a:t>sistēmas</a:t>
            </a:r>
            <a:r>
              <a:rPr lang="en-US" sz="2000" b="1" kern="0" dirty="0">
                <a:latin typeface="Source Sans Pro" charset="0"/>
                <a:ea typeface="Source Sans Pro" charset="0"/>
                <a:cs typeface="Source Sans Pro" charset="0"/>
                <a:sym typeface="Arial"/>
              </a:rPr>
              <a:t> </a:t>
            </a:r>
            <a:r>
              <a:rPr lang="en-US" sz="2000" b="1" kern="0" dirty="0" err="1">
                <a:latin typeface="Source Sans Pro" charset="0"/>
                <a:ea typeface="Source Sans Pro" charset="0"/>
                <a:cs typeface="Source Sans Pro" charset="0"/>
                <a:sym typeface="Arial"/>
              </a:rPr>
              <a:t>reformas</a:t>
            </a:r>
            <a:r>
              <a:rPr lang="en-US" sz="2000" b="1" kern="0" dirty="0">
                <a:latin typeface="Source Sans Pro" charset="0"/>
                <a:ea typeface="Source Sans Pro" charset="0"/>
                <a:cs typeface="Source Sans Pro" charset="0"/>
                <a:sym typeface="Arial"/>
              </a:rPr>
              <a:t> </a:t>
            </a:r>
          </a:p>
          <a:p>
            <a:pPr algn="ctr">
              <a:buClr>
                <a:srgbClr val="000000"/>
              </a:buClr>
              <a:buFont typeface="Arial"/>
              <a:buNone/>
            </a:pPr>
            <a:r>
              <a:rPr lang="en-US" sz="1600" b="1" kern="0" dirty="0">
                <a:latin typeface="Source Sans Pro"/>
                <a:ea typeface="Source Sans Pro" panose="020B0503030403020204" pitchFamily="34" charset="0"/>
                <a:cs typeface="Source Sans Pro" charset="0"/>
                <a:sym typeface="Arial"/>
              </a:rPr>
              <a:t>14.1</a:t>
            </a:r>
            <a:r>
              <a:rPr lang="lv-LV" sz="1600" b="1" kern="0" dirty="0">
                <a:latin typeface="Source Sans Pro"/>
                <a:ea typeface="Source Sans Pro" panose="020B0503030403020204" pitchFamily="34" charset="0"/>
                <a:cs typeface="Source Sans Pro" charset="0"/>
                <a:sym typeface="Arial"/>
              </a:rPr>
              <a:t>M</a:t>
            </a:r>
            <a:r>
              <a:rPr lang="en-US" sz="1600" b="1" kern="0" dirty="0">
                <a:latin typeface="Source Sans Pro" charset="0"/>
                <a:ea typeface="Source Sans Pro" charset="0"/>
                <a:cs typeface="Source Sans Pro" charset="0"/>
                <a:sym typeface="Arial"/>
              </a:rPr>
              <a:t> (AII)</a:t>
            </a:r>
            <a:endParaRPr lang="lv-LV" sz="1600" b="1" kern="0" dirty="0">
              <a:latin typeface="Source Sans Pro" charset="0"/>
              <a:ea typeface="Source Sans Pro" charset="0"/>
              <a:cs typeface="Source Sans Pro" charset="0"/>
              <a:sym typeface="Arial"/>
            </a:endParaRPr>
          </a:p>
        </p:txBody>
      </p:sp>
      <p:sp>
        <p:nvSpPr>
          <p:cNvPr id="57" name="Rectangle 36">
            <a:extLst>
              <a:ext uri="{FF2B5EF4-FFF2-40B4-BE49-F238E27FC236}">
                <a16:creationId xmlns:a16="http://schemas.microsoft.com/office/drawing/2014/main" id="{FAE5E4B7-CC6D-76F2-3A8D-03C300CFE8BF}"/>
              </a:ext>
            </a:extLst>
          </p:cNvPr>
          <p:cNvSpPr/>
          <p:nvPr/>
        </p:nvSpPr>
        <p:spPr bwMode="auto">
          <a:xfrm>
            <a:off x="2033996" y="3022090"/>
            <a:ext cx="4963699" cy="793025"/>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r>
              <a:rPr lang="en-US" sz="2000" b="1" dirty="0" err="1">
                <a:latin typeface="Source Sans Pro" charset="0"/>
                <a:ea typeface="Source Sans Pro" charset="0"/>
                <a:cs typeface="Source Sans Pro" charset="0"/>
                <a:sym typeface="Arial"/>
              </a:rPr>
              <a:t>Instucionālā</a:t>
            </a:r>
            <a:r>
              <a:rPr lang="en-US" sz="2000" b="1" dirty="0">
                <a:latin typeface="Source Sans Pro" charset="0"/>
                <a:ea typeface="Source Sans Pro" charset="0"/>
                <a:cs typeface="Source Sans Pro" charset="0"/>
                <a:sym typeface="Arial"/>
              </a:rPr>
              <a:t> </a:t>
            </a:r>
            <a:r>
              <a:rPr lang="en-US" sz="2000" b="1" dirty="0" err="1">
                <a:latin typeface="Source Sans Pro" charset="0"/>
                <a:ea typeface="Source Sans Pro" charset="0"/>
                <a:cs typeface="Source Sans Pro" charset="0"/>
                <a:sym typeface="Arial"/>
              </a:rPr>
              <a:t>akreditācija</a:t>
            </a:r>
            <a:endParaRPr lang="en-US" sz="2000" b="1" dirty="0">
              <a:latin typeface="Source Sans Pro" charset="0"/>
              <a:ea typeface="Source Sans Pro" charset="0"/>
              <a:cs typeface="Source Sans Pro" charset="0"/>
              <a:sym typeface="Arial"/>
            </a:endParaRPr>
          </a:p>
          <a:p>
            <a:pPr algn="ctr"/>
            <a:r>
              <a:rPr lang="en-US" sz="1600" b="1" kern="0" dirty="0">
                <a:latin typeface="Source Sans Pro"/>
                <a:ea typeface="Source Sans Pro" panose="020B0503030403020204" pitchFamily="34" charset="0"/>
                <a:cs typeface="Source Sans Pro" charset="0"/>
                <a:sym typeface="Arial"/>
              </a:rPr>
              <a:t>0.9</a:t>
            </a:r>
            <a:r>
              <a:rPr lang="lv-LV" sz="1600" b="1" kern="0" dirty="0">
                <a:latin typeface="Source Sans Pro"/>
                <a:ea typeface="Source Sans Pro" panose="020B0503030403020204" pitchFamily="34" charset="0"/>
                <a:cs typeface="Source Sans Pro" charset="0"/>
                <a:sym typeface="Arial"/>
              </a:rPr>
              <a:t>M</a:t>
            </a:r>
            <a:r>
              <a:rPr lang="en-US" sz="1600" b="1" dirty="0">
                <a:latin typeface="Source Sans Pro" charset="0"/>
                <a:ea typeface="Source Sans Pro" charset="0"/>
                <a:cs typeface="Source Sans Pro" charset="0"/>
                <a:sym typeface="Arial"/>
              </a:rPr>
              <a:t> (AIC)</a:t>
            </a:r>
            <a:endParaRPr lang="lv-LV" sz="1600" b="1" dirty="0">
              <a:latin typeface="Source Sans Pro" charset="0"/>
              <a:ea typeface="Source Sans Pro" charset="0"/>
              <a:cs typeface="Source Sans Pro" charset="0"/>
              <a:sym typeface="Arial"/>
            </a:endParaRPr>
          </a:p>
        </p:txBody>
      </p:sp>
      <p:graphicFrame>
        <p:nvGraphicFramePr>
          <p:cNvPr id="64" name="Shēma 63">
            <a:extLst>
              <a:ext uri="{FF2B5EF4-FFF2-40B4-BE49-F238E27FC236}">
                <a16:creationId xmlns:a16="http://schemas.microsoft.com/office/drawing/2014/main" id="{F951ABFA-47EA-B364-25A2-B9C654DEEFB0}"/>
              </a:ext>
            </a:extLst>
          </p:cNvPr>
          <p:cNvGraphicFramePr/>
          <p:nvPr/>
        </p:nvGraphicFramePr>
        <p:xfrm>
          <a:off x="5655409" y="130738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5" name="Grupa 64">
            <a:extLst>
              <a:ext uri="{FF2B5EF4-FFF2-40B4-BE49-F238E27FC236}">
                <a16:creationId xmlns:a16="http://schemas.microsoft.com/office/drawing/2014/main" id="{F35C49F4-F20F-9482-8303-36A7DD5B9346}"/>
              </a:ext>
            </a:extLst>
          </p:cNvPr>
          <p:cNvGrpSpPr/>
          <p:nvPr/>
        </p:nvGrpSpPr>
        <p:grpSpPr>
          <a:xfrm>
            <a:off x="7401476" y="1771007"/>
            <a:ext cx="7074865" cy="4193447"/>
            <a:chOff x="-3534749" y="-2519819"/>
            <a:chExt cx="7074865" cy="4193447"/>
          </a:xfrm>
        </p:grpSpPr>
        <p:sp>
          <p:nvSpPr>
            <p:cNvPr id="66" name="Taisnstūris 65">
              <a:extLst>
                <a:ext uri="{FF2B5EF4-FFF2-40B4-BE49-F238E27FC236}">
                  <a16:creationId xmlns:a16="http://schemas.microsoft.com/office/drawing/2014/main" id="{1AB91047-FC19-BDAB-2B0A-0BD8CBD59C53}"/>
                </a:ext>
              </a:extLst>
            </p:cNvPr>
            <p:cNvSpPr/>
            <p:nvPr/>
          </p:nvSpPr>
          <p:spPr>
            <a:xfrm>
              <a:off x="1754984" y="468451"/>
              <a:ext cx="1785132" cy="120517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67" name="TextBox 66">
              <a:extLst>
                <a:ext uri="{FF2B5EF4-FFF2-40B4-BE49-F238E27FC236}">
                  <a16:creationId xmlns:a16="http://schemas.microsoft.com/office/drawing/2014/main" id="{A7D8EFD2-132B-419B-8F9A-6B0335ADA66F}"/>
                </a:ext>
              </a:extLst>
            </p:cNvPr>
            <p:cNvSpPr txBox="1"/>
            <p:nvPr/>
          </p:nvSpPr>
          <p:spPr>
            <a:xfrm>
              <a:off x="-2590003" y="-924319"/>
              <a:ext cx="1830388"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lv-LV" sz="1500" dirty="0">
                  <a:solidFill>
                    <a:prstClr val="white"/>
                  </a:solidFill>
                  <a:latin typeface="Calibri" panose="020F0502020204030204"/>
                </a:rPr>
                <a:t>Attīstīts researchLatvia.gov.lv:</a:t>
              </a:r>
            </a:p>
            <a:p>
              <a:pPr algn="ctr"/>
              <a:r>
                <a:rPr lang="lv-LV" sz="1500" dirty="0">
                  <a:solidFill>
                    <a:prstClr val="white"/>
                  </a:solidFill>
                  <a:latin typeface="Calibri" panose="020F0502020204030204"/>
                </a:rPr>
                <a:t>+20% lietotāju ik gadu;</a:t>
              </a:r>
            </a:p>
            <a:p>
              <a:pPr algn="ctr"/>
              <a:r>
                <a:rPr lang="lv-LV" sz="1500" dirty="0">
                  <a:solidFill>
                    <a:prstClr val="white"/>
                  </a:solidFill>
                  <a:latin typeface="Calibri" panose="020F0502020204030204"/>
                </a:rPr>
                <a:t>+50 jauni ārvalstu LV zinātnieku profili </a:t>
              </a:r>
            </a:p>
          </p:txBody>
        </p:sp>
        <p:sp>
          <p:nvSpPr>
            <p:cNvPr id="68" name="TextBox 67">
              <a:extLst>
                <a:ext uri="{FF2B5EF4-FFF2-40B4-BE49-F238E27FC236}">
                  <a16:creationId xmlns:a16="http://schemas.microsoft.com/office/drawing/2014/main" id="{63B8A310-AAF0-53FC-E62D-5091643883CC}"/>
                </a:ext>
              </a:extLst>
            </p:cNvPr>
            <p:cNvSpPr txBox="1"/>
            <p:nvPr/>
          </p:nvSpPr>
          <p:spPr>
            <a:xfrm>
              <a:off x="-784608" y="-937019"/>
              <a:ext cx="1875283"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lv-LV" sz="1700" dirty="0">
                  <a:solidFill>
                    <a:prstClr val="white"/>
                  </a:solidFill>
                  <a:latin typeface="Calibri" panose="020F0502020204030204"/>
                </a:rPr>
                <a:t>Vienota starptautiskā zinātniskā ekspertīze vismaz 4 ES fondu programmās</a:t>
              </a:r>
            </a:p>
          </p:txBody>
        </p:sp>
        <p:sp>
          <p:nvSpPr>
            <p:cNvPr id="69" name="TextBox 68">
              <a:extLst>
                <a:ext uri="{FF2B5EF4-FFF2-40B4-BE49-F238E27FC236}">
                  <a16:creationId xmlns:a16="http://schemas.microsoft.com/office/drawing/2014/main" id="{A36B4081-D874-9792-EAE4-9C54E04661EF}"/>
                </a:ext>
              </a:extLst>
            </p:cNvPr>
            <p:cNvSpPr txBox="1"/>
            <p:nvPr/>
          </p:nvSpPr>
          <p:spPr>
            <a:xfrm>
              <a:off x="-3534749" y="-2519819"/>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lvl="0" algn="ctr"/>
              <a:r>
                <a:rPr lang="en-US" dirty="0" err="1">
                  <a:solidFill>
                    <a:prstClr val="white"/>
                  </a:solidFill>
                  <a:latin typeface="Calibri" panose="020F0502020204030204"/>
                </a:rPr>
                <a:t>Pasaules</a:t>
              </a:r>
              <a:r>
                <a:rPr lang="en-US" dirty="0">
                  <a:solidFill>
                    <a:prstClr val="white"/>
                  </a:solidFill>
                  <a:latin typeface="Calibri" panose="020F0502020204030204"/>
                </a:rPr>
                <a:t> </a:t>
              </a:r>
              <a:r>
                <a:rPr lang="en-US" dirty="0" err="1">
                  <a:solidFill>
                    <a:prstClr val="white"/>
                  </a:solidFill>
                  <a:latin typeface="Calibri" panose="020F0502020204030204"/>
                </a:rPr>
                <a:t>Latviešu</a:t>
              </a:r>
              <a:r>
                <a:rPr lang="en-US" dirty="0">
                  <a:solidFill>
                    <a:prstClr val="white"/>
                  </a:solidFill>
                  <a:latin typeface="Calibri" panose="020F0502020204030204"/>
                </a:rPr>
                <a:t> </a:t>
              </a:r>
              <a:r>
                <a:rPr lang="en-US" dirty="0" err="1">
                  <a:solidFill>
                    <a:prstClr val="white"/>
                  </a:solidFill>
                  <a:latin typeface="Calibri" panose="020F0502020204030204"/>
                </a:rPr>
                <a:t>zinātnieku</a:t>
              </a:r>
              <a:r>
                <a:rPr lang="en-US" dirty="0">
                  <a:solidFill>
                    <a:prstClr val="white"/>
                  </a:solidFill>
                  <a:latin typeface="Calibri" panose="020F0502020204030204"/>
                </a:rPr>
                <a:t> </a:t>
              </a:r>
              <a:r>
                <a:rPr lang="en-US" dirty="0" err="1">
                  <a:solidFill>
                    <a:prstClr val="white"/>
                  </a:solidFill>
                  <a:latin typeface="Calibri" panose="020F0502020204030204"/>
                </a:rPr>
                <a:t>kongress</a:t>
              </a:r>
              <a:r>
                <a:rPr lang="en-US" dirty="0">
                  <a:solidFill>
                    <a:prstClr val="white"/>
                  </a:solidFill>
                  <a:latin typeface="Calibri" panose="020F0502020204030204"/>
                </a:rPr>
                <a:t> 2028.g </a:t>
              </a:r>
              <a:r>
                <a:rPr lang="en-US" b="1" dirty="0">
                  <a:solidFill>
                    <a:prstClr val="white"/>
                  </a:solidFill>
                  <a:latin typeface="Calibri" panose="020F0502020204030204"/>
                </a:rPr>
                <a:t>+20% </a:t>
              </a:r>
              <a:r>
                <a:rPr lang="en-US" dirty="0" err="1">
                  <a:solidFill>
                    <a:prstClr val="white"/>
                  </a:solidFill>
                  <a:latin typeface="Calibri" panose="020F0502020204030204"/>
                </a:rPr>
                <a:t>dalībnieki</a:t>
              </a:r>
              <a:endParaRPr lang="en-US" dirty="0">
                <a:solidFill>
                  <a:prstClr val="white"/>
                </a:solidFill>
                <a:latin typeface="Calibri" panose="020F0502020204030204"/>
              </a:endParaRPr>
            </a:p>
          </p:txBody>
        </p:sp>
      </p:grpSp>
      <p:sp>
        <p:nvSpPr>
          <p:cNvPr id="70" name="TextBox 69">
            <a:extLst>
              <a:ext uri="{FF2B5EF4-FFF2-40B4-BE49-F238E27FC236}">
                <a16:creationId xmlns:a16="http://schemas.microsoft.com/office/drawing/2014/main" id="{C410606E-E23D-989D-F398-DFB605A926A9}"/>
              </a:ext>
            </a:extLst>
          </p:cNvPr>
          <p:cNvSpPr txBox="1"/>
          <p:nvPr/>
        </p:nvSpPr>
        <p:spPr>
          <a:xfrm>
            <a:off x="9030684" y="1697567"/>
            <a:ext cx="1959980"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marL="285750" indent="-285750" algn="ctr">
              <a:buFont typeface="Arial" panose="020B0604020202020204" pitchFamily="34" charset="0"/>
              <a:buChar char="•"/>
            </a:pPr>
            <a:r>
              <a:rPr lang="lv-LV" sz="1900" dirty="0">
                <a:solidFill>
                  <a:prstClr val="white"/>
                </a:solidFill>
                <a:latin typeface="Calibri" panose="020F0502020204030204"/>
              </a:rPr>
              <a:t>LV dalība </a:t>
            </a:r>
            <a:r>
              <a:rPr lang="lv-LV" sz="1900" b="1" dirty="0">
                <a:solidFill>
                  <a:prstClr val="white"/>
                </a:solidFill>
                <a:latin typeface="Calibri" panose="020F0502020204030204"/>
              </a:rPr>
              <a:t>5</a:t>
            </a:r>
            <a:r>
              <a:rPr lang="lv-LV" sz="1900" dirty="0">
                <a:solidFill>
                  <a:prstClr val="white"/>
                </a:solidFill>
                <a:latin typeface="Calibri" panose="020F0502020204030204"/>
              </a:rPr>
              <a:t> ETP aktivitātēs</a:t>
            </a:r>
          </a:p>
        </p:txBody>
      </p:sp>
      <p:sp>
        <p:nvSpPr>
          <p:cNvPr id="71" name="TextBox 70">
            <a:extLst>
              <a:ext uri="{FF2B5EF4-FFF2-40B4-BE49-F238E27FC236}">
                <a16:creationId xmlns:a16="http://schemas.microsoft.com/office/drawing/2014/main" id="{803CD2AB-0F0E-3114-0950-C1FD1468C486}"/>
              </a:ext>
            </a:extLst>
          </p:cNvPr>
          <p:cNvSpPr txBox="1"/>
          <p:nvPr/>
        </p:nvSpPr>
        <p:spPr>
          <a:xfrm>
            <a:off x="9284043" y="5125790"/>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lv-LV" dirty="0">
                <a:solidFill>
                  <a:prstClr val="white"/>
                </a:solidFill>
                <a:latin typeface="Calibri" panose="020F0502020204030204"/>
              </a:rPr>
              <a:t>latviaspace.gov.lv paplašināšana, nodrošinot +50% lietotāju</a:t>
            </a:r>
          </a:p>
        </p:txBody>
      </p:sp>
      <p:pic>
        <p:nvPicPr>
          <p:cNvPr id="1034" name="Picture 10" descr="Packages - Get an estimate/quote tailored for your needs">
            <a:extLst>
              <a:ext uri="{FF2B5EF4-FFF2-40B4-BE49-F238E27FC236}">
                <a16:creationId xmlns:a16="http://schemas.microsoft.com/office/drawing/2014/main" id="{827C9BCB-A54C-AEF1-8FBD-9C5D76D8A4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69939" y="169918"/>
            <a:ext cx="1361015" cy="13450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CDF3DA4-6353-7EA1-DCA4-90B64AF0FAD4}"/>
              </a:ext>
            </a:extLst>
          </p:cNvPr>
          <p:cNvSpPr txBox="1"/>
          <p:nvPr/>
        </p:nvSpPr>
        <p:spPr>
          <a:xfrm>
            <a:off x="7465315" y="5201990"/>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lv-LV" dirty="0">
                <a:solidFill>
                  <a:prstClr val="white"/>
                </a:solidFill>
                <a:latin typeface="Calibri" panose="020F0502020204030204"/>
              </a:rPr>
              <a:t>2 monitoringa ziņojumi un LV P&amp;A interešu pārstāvniecība AE</a:t>
            </a:r>
          </a:p>
        </p:txBody>
      </p:sp>
      <p:grpSp>
        <p:nvGrpSpPr>
          <p:cNvPr id="8" name="Grupa 7">
            <a:extLst>
              <a:ext uri="{FF2B5EF4-FFF2-40B4-BE49-F238E27FC236}">
                <a16:creationId xmlns:a16="http://schemas.microsoft.com/office/drawing/2014/main" id="{BD575D02-A960-2FE2-A592-98B6BE066339}"/>
              </a:ext>
            </a:extLst>
          </p:cNvPr>
          <p:cNvGrpSpPr/>
          <p:nvPr/>
        </p:nvGrpSpPr>
        <p:grpSpPr>
          <a:xfrm>
            <a:off x="1295402" y="4727294"/>
            <a:ext cx="2491482" cy="709063"/>
            <a:chOff x="2015390" y="5607638"/>
            <a:chExt cx="4984329" cy="709063"/>
          </a:xfrm>
        </p:grpSpPr>
        <p:sp>
          <p:nvSpPr>
            <p:cNvPr id="6" name="Rectangle 33">
              <a:extLst>
                <a:ext uri="{FF2B5EF4-FFF2-40B4-BE49-F238E27FC236}">
                  <a16:creationId xmlns:a16="http://schemas.microsoft.com/office/drawing/2014/main" id="{9168CB45-5F52-8D23-06BD-3AD0C2C33762}"/>
                </a:ext>
              </a:extLst>
            </p:cNvPr>
            <p:cNvSpPr/>
            <p:nvPr/>
          </p:nvSpPr>
          <p:spPr bwMode="auto">
            <a:xfrm>
              <a:off x="2015390" y="5607638"/>
              <a:ext cx="4982302" cy="709063"/>
            </a:xfrm>
            <a:prstGeom prst="rect">
              <a:avLst/>
            </a:prstGeom>
            <a:solidFill>
              <a:schemeClr val="accent4">
                <a:lumMod val="20000"/>
                <a:lumOff val="80000"/>
              </a:schemeClr>
            </a:solidFill>
            <a:ln>
              <a:solidFill>
                <a:srgbClr val="7030A0"/>
              </a:solidFill>
            </a:ln>
          </p:spPr>
          <p:txBody>
            <a:bodyPr vert="horz" wrap="square" lIns="91440" tIns="45720" rIns="91440" bIns="45720" numCol="1" rtlCol="0" anchor="ctr" anchorCtr="0" compatLnSpc="1"/>
            <a:lstStyle/>
            <a:p>
              <a:pPr algn="ctr">
                <a:buClr>
                  <a:srgbClr val="000000"/>
                </a:buClr>
                <a:buFont typeface="Arial"/>
                <a:buNone/>
              </a:pPr>
              <a:endParaRPr lang="lv-LV" sz="1600" b="1" kern="0" dirty="0">
                <a:latin typeface="Source Sans Pro" charset="0"/>
                <a:ea typeface="Source Sans Pro" charset="0"/>
                <a:cs typeface="Source Sans Pro" charset="0"/>
                <a:sym typeface="Arial"/>
              </a:endParaRPr>
            </a:p>
          </p:txBody>
        </p:sp>
        <p:sp>
          <p:nvSpPr>
            <p:cNvPr id="7" name="Rectangle 33">
              <a:extLst>
                <a:ext uri="{FF2B5EF4-FFF2-40B4-BE49-F238E27FC236}">
                  <a16:creationId xmlns:a16="http://schemas.microsoft.com/office/drawing/2014/main" id="{CA9CB01B-E5D3-71CC-6412-390712DA916D}"/>
                </a:ext>
              </a:extLst>
            </p:cNvPr>
            <p:cNvSpPr/>
            <p:nvPr/>
          </p:nvSpPr>
          <p:spPr bwMode="auto">
            <a:xfrm>
              <a:off x="4751080" y="5607638"/>
              <a:ext cx="2246611" cy="709063"/>
            </a:xfrm>
            <a:prstGeom prst="rect">
              <a:avLst/>
            </a:prstGeom>
            <a:solidFill>
              <a:schemeClr val="accent4">
                <a:lumMod val="40000"/>
                <a:lumOff val="60000"/>
              </a:schemeClr>
            </a:solidFill>
            <a:ln>
              <a:noFill/>
            </a:ln>
          </p:spPr>
          <p:txBody>
            <a:bodyPr vert="horz" wrap="square" lIns="91440" tIns="45720" rIns="91440" bIns="45720" numCol="1" rtlCol="0" anchor="ctr" anchorCtr="0" compatLnSpc="1"/>
            <a:lstStyle/>
            <a:p>
              <a:pPr algn="ctr">
                <a:buClr>
                  <a:srgbClr val="000000"/>
                </a:buClr>
                <a:buFont typeface="Arial"/>
                <a:buNone/>
              </a:pPr>
              <a:endParaRPr lang="lv-LV" sz="1600" b="1" kern="0" dirty="0">
                <a:latin typeface="Source Sans Pro" charset="0"/>
                <a:ea typeface="Source Sans Pro" charset="0"/>
                <a:cs typeface="Source Sans Pro" charset="0"/>
                <a:sym typeface="Arial"/>
              </a:endParaRPr>
            </a:p>
          </p:txBody>
        </p:sp>
        <p:sp>
          <p:nvSpPr>
            <p:cNvPr id="2" name="Rectangle 33">
              <a:extLst>
                <a:ext uri="{FF2B5EF4-FFF2-40B4-BE49-F238E27FC236}">
                  <a16:creationId xmlns:a16="http://schemas.microsoft.com/office/drawing/2014/main" id="{CE78B6CA-D7C5-2E91-3263-5F4F2783C882}"/>
                </a:ext>
              </a:extLst>
            </p:cNvPr>
            <p:cNvSpPr/>
            <p:nvPr/>
          </p:nvSpPr>
          <p:spPr bwMode="auto">
            <a:xfrm>
              <a:off x="2017417" y="5607638"/>
              <a:ext cx="4982302" cy="709063"/>
            </a:xfrm>
            <a:prstGeom prst="rect">
              <a:avLst/>
            </a:prstGeom>
            <a:noFill/>
            <a:ln>
              <a:solidFill>
                <a:srgbClr val="7030A0"/>
              </a:solidFill>
            </a:ln>
          </p:spPr>
          <p:txBody>
            <a:bodyPr vert="horz" wrap="square" lIns="91440" tIns="45720" rIns="91440" bIns="45720" numCol="1" rtlCol="0" anchor="ctr" anchorCtr="0" compatLnSpc="1"/>
            <a:lstStyle/>
            <a:p>
              <a:pPr algn="ctr">
                <a:buClr>
                  <a:srgbClr val="000000"/>
                </a:buClr>
                <a:buFont typeface="Arial"/>
                <a:buNone/>
              </a:pPr>
              <a:r>
                <a:rPr lang="en-US" b="1" kern="0" dirty="0" err="1">
                  <a:latin typeface="Source Sans Pro" charset="0"/>
                  <a:ea typeface="Source Sans Pro" charset="0"/>
                  <a:cs typeface="Source Sans Pro" charset="0"/>
                  <a:sym typeface="Arial"/>
                </a:rPr>
                <a:t>Konsolidācijas</a:t>
              </a:r>
              <a:r>
                <a:rPr lang="en-US" b="1" kern="0" dirty="0">
                  <a:latin typeface="Source Sans Pro" charset="0"/>
                  <a:ea typeface="Source Sans Pro" charset="0"/>
                  <a:cs typeface="Source Sans Pro" charset="0"/>
                  <a:sym typeface="Arial"/>
                </a:rPr>
                <a:t> </a:t>
              </a:r>
              <a:r>
                <a:rPr lang="en-US" b="1" kern="0" dirty="0" err="1">
                  <a:latin typeface="Source Sans Pro" charset="0"/>
                  <a:ea typeface="Source Sans Pro" charset="0"/>
                  <a:cs typeface="Source Sans Pro" charset="0"/>
                  <a:sym typeface="Arial"/>
                </a:rPr>
                <a:t>granti</a:t>
              </a:r>
              <a:r>
                <a:rPr lang="en-US" b="1" kern="0" dirty="0">
                  <a:latin typeface="Source Sans Pro" charset="0"/>
                  <a:ea typeface="Source Sans Pro" charset="0"/>
                  <a:cs typeface="Source Sans Pro" charset="0"/>
                  <a:sym typeface="Arial"/>
                </a:rPr>
                <a:t>  </a:t>
              </a:r>
              <a:r>
                <a:rPr lang="en-US" sz="1600" b="1" kern="0" dirty="0">
                  <a:latin typeface="Source Sans Pro"/>
                  <a:ea typeface="Source Sans Pro" panose="020B0503030403020204" pitchFamily="34" charset="0"/>
                  <a:cs typeface="Source Sans Pro" charset="0"/>
                  <a:sym typeface="Arial"/>
                </a:rPr>
                <a:t>81</a:t>
              </a:r>
              <a:r>
                <a:rPr lang="lv-LV" sz="1600" b="1" kern="0" dirty="0">
                  <a:latin typeface="Source Sans Pro"/>
                  <a:ea typeface="Source Sans Pro" panose="020B0503030403020204" pitchFamily="34" charset="0"/>
                  <a:cs typeface="Source Sans Pro" charset="0"/>
                  <a:sym typeface="Arial"/>
                </a:rPr>
                <a:t>M</a:t>
              </a:r>
              <a:r>
                <a:rPr lang="en-US" sz="1600" b="1" kern="0" dirty="0">
                  <a:latin typeface="Source Sans Pro" charset="0"/>
                  <a:ea typeface="Source Sans Pro" charset="0"/>
                  <a:cs typeface="Source Sans Pro" charset="0"/>
                  <a:sym typeface="Arial"/>
                </a:rPr>
                <a:t> (AII)</a:t>
              </a:r>
              <a:endParaRPr lang="lv-LV" sz="1600" b="1" kern="0" dirty="0">
                <a:latin typeface="Source Sans Pro" charset="0"/>
                <a:ea typeface="Source Sans Pro" charset="0"/>
                <a:cs typeface="Source Sans Pro" charset="0"/>
                <a:sym typeface="Arial"/>
              </a:endParaRPr>
            </a:p>
          </p:txBody>
        </p:sp>
      </p:grpSp>
      <p:sp>
        <p:nvSpPr>
          <p:cNvPr id="9" name="Rectangle 7">
            <a:extLst>
              <a:ext uri="{FF2B5EF4-FFF2-40B4-BE49-F238E27FC236}">
                <a16:creationId xmlns:a16="http://schemas.microsoft.com/office/drawing/2014/main" id="{0B31A97B-48C0-B708-6A87-6C22C2121A3D}"/>
              </a:ext>
            </a:extLst>
          </p:cNvPr>
          <p:cNvSpPr>
            <a:spLocks noChangeArrowheads="1"/>
          </p:cNvSpPr>
          <p:nvPr/>
        </p:nvSpPr>
        <p:spPr bwMode="auto">
          <a:xfrm>
            <a:off x="1271883" y="5093409"/>
            <a:ext cx="11104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buClr>
                <a:srgbClr val="000000"/>
              </a:buClr>
              <a:buFont typeface="Arial"/>
              <a:buNone/>
            </a:pPr>
            <a:r>
              <a:rPr lang="en-US" sz="900" i="1" kern="0" dirty="0" err="1">
                <a:solidFill>
                  <a:srgbClr val="664690">
                    <a:lumMod val="95000"/>
                    <a:lumOff val="5000"/>
                  </a:srgbClr>
                </a:solidFill>
                <a:latin typeface="Arial" panose="020B0604020202020204" pitchFamily="34" charset="0"/>
                <a:cs typeface="Arial" panose="020B0604020202020204" pitchFamily="34" charset="0"/>
                <a:sym typeface="Arial"/>
              </a:rPr>
              <a:t>Konsolidācija</a:t>
            </a:r>
            <a:r>
              <a:rPr lang="en-US" sz="900" i="1" kern="0" dirty="0">
                <a:solidFill>
                  <a:srgbClr val="664690">
                    <a:lumMod val="95000"/>
                    <a:lumOff val="5000"/>
                  </a:srgbClr>
                </a:solidFill>
                <a:latin typeface="Arial" panose="020B0604020202020204" pitchFamily="34" charset="0"/>
                <a:cs typeface="Arial" panose="020B0604020202020204" pitchFamily="34" charset="0"/>
                <a:sym typeface="Arial"/>
              </a:rPr>
              <a:t> (55%)</a:t>
            </a:r>
            <a:endParaRPr lang="lv-LV" sz="900" i="1" kern="0" dirty="0">
              <a:solidFill>
                <a:srgbClr val="664690">
                  <a:lumMod val="95000"/>
                  <a:lumOff val="5000"/>
                </a:srgbClr>
              </a:solidFill>
              <a:latin typeface="Arial" panose="020B0604020202020204" pitchFamily="34" charset="0"/>
              <a:cs typeface="Arial" panose="020B0604020202020204" pitchFamily="34" charset="0"/>
              <a:sym typeface="Arial"/>
            </a:endParaRPr>
          </a:p>
        </p:txBody>
      </p:sp>
      <p:sp>
        <p:nvSpPr>
          <p:cNvPr id="10" name="Rectangle 7">
            <a:extLst>
              <a:ext uri="{FF2B5EF4-FFF2-40B4-BE49-F238E27FC236}">
                <a16:creationId xmlns:a16="http://schemas.microsoft.com/office/drawing/2014/main" id="{0510762A-7668-C540-3595-77D2127BF0F0}"/>
              </a:ext>
            </a:extLst>
          </p:cNvPr>
          <p:cNvSpPr>
            <a:spLocks noChangeArrowheads="1"/>
          </p:cNvSpPr>
          <p:nvPr/>
        </p:nvSpPr>
        <p:spPr bwMode="auto">
          <a:xfrm>
            <a:off x="3302508" y="5093409"/>
            <a:ext cx="6567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buClr>
                <a:srgbClr val="000000"/>
              </a:buClr>
              <a:buFont typeface="Arial"/>
              <a:buNone/>
            </a:pPr>
            <a:r>
              <a:rPr lang="en-US" sz="900" i="1" kern="0" dirty="0" err="1">
                <a:solidFill>
                  <a:srgbClr val="664690">
                    <a:lumMod val="95000"/>
                    <a:lumOff val="5000"/>
                  </a:srgbClr>
                </a:solidFill>
                <a:latin typeface="Arial" panose="020B0604020202020204" pitchFamily="34" charset="0"/>
                <a:cs typeface="Arial" panose="020B0604020202020204" pitchFamily="34" charset="0"/>
                <a:sym typeface="Arial"/>
              </a:rPr>
              <a:t>Granti</a:t>
            </a:r>
            <a:r>
              <a:rPr lang="en-US" sz="900" i="1" kern="0" dirty="0">
                <a:solidFill>
                  <a:srgbClr val="664690">
                    <a:lumMod val="95000"/>
                    <a:lumOff val="5000"/>
                  </a:srgbClr>
                </a:solidFill>
                <a:latin typeface="Arial" panose="020B0604020202020204" pitchFamily="34" charset="0"/>
                <a:cs typeface="Arial" panose="020B0604020202020204" pitchFamily="34" charset="0"/>
                <a:sym typeface="Arial"/>
              </a:rPr>
              <a:t> </a:t>
            </a:r>
          </a:p>
          <a:p>
            <a:pPr>
              <a:buClr>
                <a:srgbClr val="000000"/>
              </a:buClr>
              <a:buFont typeface="Arial"/>
              <a:buNone/>
            </a:pPr>
            <a:r>
              <a:rPr lang="en-US" sz="900" i="1" kern="0" dirty="0">
                <a:solidFill>
                  <a:srgbClr val="664690">
                    <a:lumMod val="95000"/>
                    <a:lumOff val="5000"/>
                  </a:srgbClr>
                </a:solidFill>
                <a:latin typeface="Arial" panose="020B0604020202020204" pitchFamily="34" charset="0"/>
                <a:cs typeface="Arial" panose="020B0604020202020204" pitchFamily="34" charset="0"/>
                <a:sym typeface="Arial"/>
              </a:rPr>
              <a:t>(45%)</a:t>
            </a:r>
            <a:endParaRPr lang="lv-LV" sz="900" i="1" kern="0" dirty="0">
              <a:solidFill>
                <a:srgbClr val="664690">
                  <a:lumMod val="95000"/>
                  <a:lumOff val="5000"/>
                </a:srgbClr>
              </a:solidFill>
              <a:latin typeface="Arial" panose="020B0604020202020204" pitchFamily="34" charset="0"/>
              <a:cs typeface="Arial" panose="020B0604020202020204" pitchFamily="34" charset="0"/>
              <a:sym typeface="Arial"/>
            </a:endParaRPr>
          </a:p>
        </p:txBody>
      </p:sp>
      <p:sp>
        <p:nvSpPr>
          <p:cNvPr id="23" name="Google Shape;432;p22">
            <a:extLst>
              <a:ext uri="{FF2B5EF4-FFF2-40B4-BE49-F238E27FC236}">
                <a16:creationId xmlns:a16="http://schemas.microsoft.com/office/drawing/2014/main" id="{E44EC184-8EE3-098F-C6AE-54160CACF5AA}"/>
              </a:ext>
            </a:extLst>
          </p:cNvPr>
          <p:cNvSpPr/>
          <p:nvPr/>
        </p:nvSpPr>
        <p:spPr>
          <a:xfrm>
            <a:off x="4715608" y="4729010"/>
            <a:ext cx="2478551" cy="590328"/>
          </a:xfrm>
          <a:prstGeom prst="roundRect">
            <a:avLst>
              <a:gd name="adj" fmla="val 50000"/>
            </a:avLst>
          </a:prstGeom>
          <a:solidFill>
            <a:schemeClr val="accent4">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b="1" dirty="0">
                <a:solidFill>
                  <a:srgbClr val="FFFFFF"/>
                </a:solidFill>
                <a:latin typeface="Fira Sans Extra Condensed Medium"/>
                <a:ea typeface="Fira Sans Extra Condensed Medium"/>
                <a:cs typeface="Fira Sans Extra Condensed Medium"/>
                <a:sym typeface="Fira Sans Extra Condensed Medium"/>
              </a:rPr>
              <a:t>4</a:t>
            </a:r>
            <a:r>
              <a:rPr lang="en" sz="1600" dirty="0">
                <a:solidFill>
                  <a:srgbClr val="FFFFFF"/>
                </a:solidFill>
                <a:latin typeface="Fira Sans Extra Condensed Medium"/>
                <a:ea typeface="Fira Sans Extra Condensed Medium"/>
                <a:cs typeface="Fira Sans Extra Condensed Medium"/>
                <a:sym typeface="Fira Sans Extra Condensed Medium"/>
              </a:rPr>
              <a:t> konsolidcijas plāni</a:t>
            </a:r>
            <a:endParaRPr sz="160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24" name="Google Shape;432;p22">
            <a:extLst>
              <a:ext uri="{FF2B5EF4-FFF2-40B4-BE49-F238E27FC236}">
                <a16:creationId xmlns:a16="http://schemas.microsoft.com/office/drawing/2014/main" id="{BA024FBE-28E7-116E-FF04-752CA106EC8B}"/>
              </a:ext>
            </a:extLst>
          </p:cNvPr>
          <p:cNvSpPr/>
          <p:nvPr/>
        </p:nvSpPr>
        <p:spPr>
          <a:xfrm>
            <a:off x="4715608" y="5399687"/>
            <a:ext cx="2478551" cy="590328"/>
          </a:xfrm>
          <a:prstGeom prst="roundRect">
            <a:avLst>
              <a:gd name="adj" fmla="val 50000"/>
            </a:avLst>
          </a:prstGeom>
          <a:solidFill>
            <a:schemeClr val="accent4">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600" b="1" dirty="0">
                <a:solidFill>
                  <a:srgbClr val="FFFFFF"/>
                </a:solidFill>
                <a:latin typeface="Fira Sans Extra Condensed Medium"/>
                <a:ea typeface="Fira Sans Extra Condensed Medium"/>
                <a:cs typeface="Fira Sans Extra Condensed Medium"/>
                <a:sym typeface="Fira Sans Extra Condensed Medium"/>
              </a:rPr>
              <a:t>315</a:t>
            </a:r>
            <a:r>
              <a:rPr lang="en-US" sz="1600" dirty="0">
                <a:solidFill>
                  <a:srgbClr val="FFFFFF"/>
                </a:solidFill>
                <a:latin typeface="Fira Sans Extra Condensed Medium"/>
                <a:ea typeface="Fira Sans Extra Condensed Medium"/>
                <a:cs typeface="Fira Sans Extra Condensed Medium"/>
                <a:sym typeface="Fira Sans Extra Condensed Medium"/>
              </a:rPr>
              <a:t> </a:t>
            </a:r>
            <a:r>
              <a:rPr lang="en-US" sz="1600" dirty="0" err="1">
                <a:solidFill>
                  <a:srgbClr val="FFFFFF"/>
                </a:solidFill>
                <a:latin typeface="Fira Sans Extra Condensed Medium"/>
                <a:ea typeface="Fira Sans Extra Condensed Medium"/>
                <a:cs typeface="Fira Sans Extra Condensed Medium"/>
                <a:sym typeface="Fira Sans Extra Condensed Medium"/>
              </a:rPr>
              <a:t>akadēmiskās</a:t>
            </a:r>
            <a:r>
              <a:rPr lang="en-US" sz="1600" dirty="0">
                <a:solidFill>
                  <a:srgbClr val="FFFFFF"/>
                </a:solidFill>
                <a:latin typeface="Fira Sans Extra Condensed Medium"/>
                <a:ea typeface="Fira Sans Extra Condensed Medium"/>
                <a:cs typeface="Fira Sans Extra Condensed Medium"/>
                <a:sym typeface="Fira Sans Extra Condensed Medium"/>
              </a:rPr>
              <a:t> </a:t>
            </a:r>
            <a:r>
              <a:rPr lang="en-US" sz="1600" dirty="0" err="1">
                <a:solidFill>
                  <a:srgbClr val="FFFFFF"/>
                </a:solidFill>
                <a:latin typeface="Fira Sans Extra Condensed Medium"/>
                <a:ea typeface="Fira Sans Extra Condensed Medium"/>
                <a:cs typeface="Fira Sans Extra Condensed Medium"/>
                <a:sym typeface="Fira Sans Extra Condensed Medium"/>
              </a:rPr>
              <a:t>karjeras</a:t>
            </a:r>
            <a:r>
              <a:rPr lang="en-US" sz="1600" dirty="0">
                <a:solidFill>
                  <a:srgbClr val="FFFFFF"/>
                </a:solidFill>
                <a:latin typeface="Fira Sans Extra Condensed Medium"/>
                <a:ea typeface="Fira Sans Extra Condensed Medium"/>
                <a:cs typeface="Fira Sans Extra Condensed Medium"/>
                <a:sym typeface="Fira Sans Extra Condensed Medium"/>
              </a:rPr>
              <a:t> </a:t>
            </a:r>
            <a:r>
              <a:rPr lang="en-US" sz="1600" dirty="0" err="1">
                <a:solidFill>
                  <a:srgbClr val="FFFFFF"/>
                </a:solidFill>
                <a:latin typeface="Fira Sans Extra Condensed Medium"/>
                <a:ea typeface="Fira Sans Extra Condensed Medium"/>
                <a:cs typeface="Fira Sans Extra Condensed Medium"/>
                <a:sym typeface="Fira Sans Extra Condensed Medium"/>
              </a:rPr>
              <a:t>grantu</a:t>
            </a:r>
            <a:r>
              <a:rPr lang="en-US" sz="1600" dirty="0">
                <a:solidFill>
                  <a:srgbClr val="FFFFFF"/>
                </a:solidFill>
                <a:latin typeface="Fira Sans Extra Condensed Medium"/>
                <a:ea typeface="Fira Sans Extra Condensed Medium"/>
                <a:cs typeface="Fira Sans Extra Condensed Medium"/>
                <a:sym typeface="Fira Sans Extra Condensed Medium"/>
              </a:rPr>
              <a:t> </a:t>
            </a:r>
            <a:r>
              <a:rPr lang="en-US" sz="1600" dirty="0" err="1">
                <a:solidFill>
                  <a:srgbClr val="FFFFFF"/>
                </a:solidFill>
                <a:latin typeface="Fira Sans Extra Condensed Medium"/>
                <a:ea typeface="Fira Sans Extra Condensed Medium"/>
                <a:cs typeface="Fira Sans Extra Condensed Medium"/>
                <a:sym typeface="Fira Sans Extra Condensed Medium"/>
              </a:rPr>
              <a:t>līgumi</a:t>
            </a:r>
            <a:endParaRPr sz="1600"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25" name="Google Shape;432;p22">
            <a:extLst>
              <a:ext uri="{FF2B5EF4-FFF2-40B4-BE49-F238E27FC236}">
                <a16:creationId xmlns:a16="http://schemas.microsoft.com/office/drawing/2014/main" id="{988F5299-A170-0E11-A1F1-57CC5BE38971}"/>
              </a:ext>
            </a:extLst>
          </p:cNvPr>
          <p:cNvSpPr/>
          <p:nvPr/>
        </p:nvSpPr>
        <p:spPr>
          <a:xfrm>
            <a:off x="4715609" y="6071197"/>
            <a:ext cx="2478550" cy="590328"/>
          </a:xfrm>
          <a:prstGeom prst="roundRect">
            <a:avLst>
              <a:gd name="adj" fmla="val 50000"/>
            </a:avLst>
          </a:prstGeom>
          <a:solidFill>
            <a:schemeClr val="accent4">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600" b="1" dirty="0">
                <a:solidFill>
                  <a:srgbClr val="FFFFFF"/>
                </a:solidFill>
                <a:latin typeface="Fira Sans Extra Condensed Medium"/>
                <a:ea typeface="Fira Sans Extra Condensed Medium"/>
                <a:cs typeface="Fira Sans Extra Condensed Medium"/>
                <a:sym typeface="Fira Sans Extra Condensed Medium"/>
              </a:rPr>
              <a:t>90</a:t>
            </a:r>
            <a:r>
              <a:rPr lang="en-US" sz="1600" dirty="0">
                <a:solidFill>
                  <a:srgbClr val="FFFFFF"/>
                </a:solidFill>
                <a:latin typeface="Fira Sans Extra Condensed Medium"/>
                <a:ea typeface="Fira Sans Extra Condensed Medium"/>
                <a:cs typeface="Fira Sans Extra Condensed Medium"/>
                <a:sym typeface="Fira Sans Extra Condensed Medium"/>
              </a:rPr>
              <a:t> </a:t>
            </a:r>
            <a:r>
              <a:rPr lang="en-US" sz="1600" dirty="0" err="1">
                <a:solidFill>
                  <a:srgbClr val="FFFFFF"/>
                </a:solidFill>
                <a:latin typeface="Fira Sans Extra Condensed Medium"/>
                <a:ea typeface="Fira Sans Extra Condensed Medium"/>
                <a:cs typeface="Fira Sans Extra Condensed Medium"/>
                <a:sym typeface="Fira Sans Extra Condensed Medium"/>
              </a:rPr>
              <a:t>iekšējie</a:t>
            </a:r>
            <a:r>
              <a:rPr lang="en-US" sz="1600" dirty="0">
                <a:solidFill>
                  <a:srgbClr val="FFFFFF"/>
                </a:solidFill>
                <a:latin typeface="Fira Sans Extra Condensed Medium"/>
                <a:ea typeface="Fira Sans Extra Condensed Medium"/>
                <a:cs typeface="Fira Sans Extra Condensed Medium"/>
                <a:sym typeface="Fira Sans Extra Condensed Medium"/>
              </a:rPr>
              <a:t> P&amp;A </a:t>
            </a:r>
            <a:r>
              <a:rPr lang="en-US" sz="1600" dirty="0" err="1">
                <a:solidFill>
                  <a:srgbClr val="FFFFFF"/>
                </a:solidFill>
                <a:latin typeface="Fira Sans Extra Condensed Medium"/>
                <a:ea typeface="Fira Sans Extra Condensed Medium"/>
                <a:cs typeface="Fira Sans Extra Condensed Medium"/>
                <a:sym typeface="Fira Sans Extra Condensed Medium"/>
              </a:rPr>
              <a:t>grantu</a:t>
            </a:r>
            <a:r>
              <a:rPr lang="en-US" sz="1600" dirty="0">
                <a:solidFill>
                  <a:srgbClr val="FFFFFF"/>
                </a:solidFill>
                <a:latin typeface="Fira Sans Extra Condensed Medium"/>
                <a:ea typeface="Fira Sans Extra Condensed Medium"/>
                <a:cs typeface="Fira Sans Extra Condensed Medium"/>
                <a:sym typeface="Fira Sans Extra Condensed Medium"/>
              </a:rPr>
              <a:t> </a:t>
            </a:r>
            <a:r>
              <a:rPr lang="en-US" sz="1600" dirty="0" err="1">
                <a:solidFill>
                  <a:srgbClr val="FFFFFF"/>
                </a:solidFill>
                <a:latin typeface="Fira Sans Extra Condensed Medium"/>
                <a:ea typeface="Fira Sans Extra Condensed Medium"/>
                <a:cs typeface="Fira Sans Extra Condensed Medium"/>
                <a:sym typeface="Fira Sans Extra Condensed Medium"/>
              </a:rPr>
              <a:t>līgumi</a:t>
            </a:r>
            <a:r>
              <a:rPr lang="en-US" sz="1600" dirty="0">
                <a:solidFill>
                  <a:srgbClr val="FFFFFF"/>
                </a:solidFill>
                <a:latin typeface="Fira Sans Extra Condensed Medium"/>
                <a:ea typeface="Fira Sans Extra Condensed Medium"/>
                <a:cs typeface="Fira Sans Extra Condensed Medium"/>
                <a:sym typeface="Fira Sans Extra Condensed Medium"/>
              </a:rPr>
              <a:t> </a:t>
            </a:r>
            <a:endParaRPr sz="1600" dirty="0">
              <a:solidFill>
                <a:srgbClr val="FFFFFF"/>
              </a:solidFill>
              <a:latin typeface="Fira Sans Extra Condensed Medium"/>
              <a:ea typeface="Fira Sans Extra Condensed Medium"/>
              <a:cs typeface="Fira Sans Extra Condensed Medium"/>
              <a:sym typeface="Fira Sans Extra Condensed Medium"/>
            </a:endParaRPr>
          </a:p>
        </p:txBody>
      </p:sp>
    </p:spTree>
    <p:extLst>
      <p:ext uri="{BB962C8B-B14F-4D97-AF65-F5344CB8AC3E}">
        <p14:creationId xmlns:p14="http://schemas.microsoft.com/office/powerpoint/2010/main" val="717413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itle 1"/>
          <p:cNvSpPr txBox="1">
            <a:spLocks/>
          </p:cNvSpPr>
          <p:nvPr/>
        </p:nvSpPr>
        <p:spPr>
          <a:xfrm>
            <a:off x="1286120" y="136149"/>
            <a:ext cx="10112096" cy="69456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lv-LV" altLang="lv-LV" sz="2800" b="1" kern="0" dirty="0">
                <a:solidFill>
                  <a:srgbClr val="002060"/>
                </a:solidFill>
                <a:latin typeface="Verdana" panose="020B0604030504040204" pitchFamily="34" charset="0"/>
                <a:ea typeface="Verdana"/>
                <a:cs typeface="Arial" panose="020B0604020202020204" pitchFamily="34" charset="0"/>
                <a:sym typeface="Verdana"/>
              </a:rPr>
              <a:t>Jaunā </a:t>
            </a:r>
            <a:r>
              <a:rPr lang="en-GB" altLang="lv-LV" sz="2800" b="1" kern="0" dirty="0" err="1">
                <a:solidFill>
                  <a:srgbClr val="002060"/>
                </a:solidFill>
                <a:latin typeface="Verdana" panose="020B0604030504040204" pitchFamily="34" charset="0"/>
                <a:ea typeface="Verdana"/>
                <a:cs typeface="Arial" panose="020B0604020202020204" pitchFamily="34" charset="0"/>
                <a:sym typeface="Verdana"/>
              </a:rPr>
              <a:t>akadēmiskās</a:t>
            </a:r>
            <a:r>
              <a:rPr lang="en-GB" altLang="lv-LV" sz="2800" b="1" kern="0" dirty="0">
                <a:solidFill>
                  <a:srgbClr val="002060"/>
                </a:solidFill>
                <a:latin typeface="Verdana" panose="020B0604030504040204" pitchFamily="34" charset="0"/>
                <a:ea typeface="Verdana"/>
                <a:cs typeface="Arial" panose="020B0604020202020204" pitchFamily="34" charset="0"/>
                <a:sym typeface="Verdana"/>
              </a:rPr>
              <a:t> </a:t>
            </a:r>
            <a:r>
              <a:rPr lang="en-GB" altLang="lv-LV" sz="2800" b="1" kern="0" dirty="0" err="1">
                <a:solidFill>
                  <a:srgbClr val="002060"/>
                </a:solidFill>
                <a:latin typeface="Verdana" panose="020B0604030504040204" pitchFamily="34" charset="0"/>
                <a:ea typeface="Verdana"/>
                <a:cs typeface="Arial" panose="020B0604020202020204" pitchFamily="34" charset="0"/>
                <a:sym typeface="Verdana"/>
              </a:rPr>
              <a:t>karjeras</a:t>
            </a:r>
            <a:r>
              <a:rPr lang="en-GB" altLang="lv-LV" sz="2800" b="1" kern="0" dirty="0">
                <a:solidFill>
                  <a:srgbClr val="002060"/>
                </a:solidFill>
                <a:latin typeface="Verdana" panose="020B0604030504040204" pitchFamily="34" charset="0"/>
                <a:ea typeface="Verdana"/>
                <a:cs typeface="Arial" panose="020B0604020202020204" pitchFamily="34" charset="0"/>
                <a:sym typeface="Verdana"/>
              </a:rPr>
              <a:t> </a:t>
            </a:r>
            <a:r>
              <a:rPr lang="lv-LV" altLang="lv-LV" sz="2800" b="1" kern="0" dirty="0">
                <a:solidFill>
                  <a:srgbClr val="002060"/>
                </a:solidFill>
                <a:latin typeface="Verdana" panose="020B0604030504040204" pitchFamily="34" charset="0"/>
                <a:ea typeface="Verdana"/>
                <a:cs typeface="Arial" panose="020B0604020202020204" pitchFamily="34" charset="0"/>
                <a:sym typeface="Verdana"/>
              </a:rPr>
              <a:t>ietvara koncepcija</a:t>
            </a:r>
          </a:p>
        </p:txBody>
      </p:sp>
      <p:grpSp>
        <p:nvGrpSpPr>
          <p:cNvPr id="41" name="Group 40">
            <a:extLst>
              <a:ext uri="{FF2B5EF4-FFF2-40B4-BE49-F238E27FC236}">
                <a16:creationId xmlns:a16="http://schemas.microsoft.com/office/drawing/2014/main" id="{5B66FF8F-5120-4AAD-BA93-B384E6362F0D}"/>
              </a:ext>
            </a:extLst>
          </p:cNvPr>
          <p:cNvGrpSpPr/>
          <p:nvPr/>
        </p:nvGrpSpPr>
        <p:grpSpPr>
          <a:xfrm>
            <a:off x="1" y="1907858"/>
            <a:ext cx="6027739" cy="2052639"/>
            <a:chOff x="0" y="1633537"/>
            <a:chExt cx="6027739" cy="2052638"/>
          </a:xfrm>
          <a:solidFill>
            <a:srgbClr val="0070C0"/>
          </a:solidFill>
        </p:grpSpPr>
        <p:sp>
          <p:nvSpPr>
            <p:cNvPr id="42" name="Freeform 7">
              <a:extLst>
                <a:ext uri="{FF2B5EF4-FFF2-40B4-BE49-F238E27FC236}">
                  <a16:creationId xmlns:a16="http://schemas.microsoft.com/office/drawing/2014/main" id="{CD46B943-3BBC-4C17-8373-A525AA086E6F}"/>
                </a:ext>
              </a:extLst>
            </p:cNvPr>
            <p:cNvSpPr>
              <a:spLocks/>
            </p:cNvSpPr>
            <p:nvPr/>
          </p:nvSpPr>
          <p:spPr bwMode="auto">
            <a:xfrm>
              <a:off x="2349501" y="1633537"/>
              <a:ext cx="3678238" cy="2052638"/>
            </a:xfrm>
            <a:custGeom>
              <a:avLst/>
              <a:gdLst>
                <a:gd name="T0" fmla="*/ 209 w 456"/>
                <a:gd name="T1" fmla="*/ 199 h 254"/>
                <a:gd name="T2" fmla="*/ 0 w 456"/>
                <a:gd name="T3" fmla="*/ 199 h 254"/>
                <a:gd name="T4" fmla="*/ 0 w 456"/>
                <a:gd name="T5" fmla="*/ 254 h 254"/>
                <a:gd name="T6" fmla="*/ 257 w 456"/>
                <a:gd name="T7" fmla="*/ 254 h 254"/>
                <a:gd name="T8" fmla="*/ 456 w 456"/>
                <a:gd name="T9" fmla="*/ 55 h 254"/>
                <a:gd name="T10" fmla="*/ 456 w 456"/>
                <a:gd name="T11" fmla="*/ 0 h 254"/>
                <a:gd name="T12" fmla="*/ 209 w 456"/>
                <a:gd name="T13" fmla="*/ 199 h 254"/>
              </a:gdLst>
              <a:ahLst/>
              <a:cxnLst>
                <a:cxn ang="0">
                  <a:pos x="T0" y="T1"/>
                </a:cxn>
                <a:cxn ang="0">
                  <a:pos x="T2" y="T3"/>
                </a:cxn>
                <a:cxn ang="0">
                  <a:pos x="T4" y="T5"/>
                </a:cxn>
                <a:cxn ang="0">
                  <a:pos x="T6" y="T7"/>
                </a:cxn>
                <a:cxn ang="0">
                  <a:pos x="T8" y="T9"/>
                </a:cxn>
                <a:cxn ang="0">
                  <a:pos x="T10" y="T11"/>
                </a:cxn>
                <a:cxn ang="0">
                  <a:pos x="T12" y="T13"/>
                </a:cxn>
              </a:cxnLst>
              <a:rect l="0" t="0" r="r" b="b"/>
              <a:pathLst>
                <a:path w="456" h="254">
                  <a:moveTo>
                    <a:pt x="209" y="199"/>
                  </a:moveTo>
                  <a:cubicBezTo>
                    <a:pt x="0" y="199"/>
                    <a:pt x="0" y="199"/>
                    <a:pt x="0" y="199"/>
                  </a:cubicBezTo>
                  <a:cubicBezTo>
                    <a:pt x="0" y="254"/>
                    <a:pt x="0" y="254"/>
                    <a:pt x="0" y="254"/>
                  </a:cubicBezTo>
                  <a:cubicBezTo>
                    <a:pt x="32" y="254"/>
                    <a:pt x="232" y="254"/>
                    <a:pt x="257" y="254"/>
                  </a:cubicBezTo>
                  <a:cubicBezTo>
                    <a:pt x="261" y="146"/>
                    <a:pt x="348" y="59"/>
                    <a:pt x="456" y="55"/>
                  </a:cubicBezTo>
                  <a:cubicBezTo>
                    <a:pt x="456" y="0"/>
                    <a:pt x="456" y="0"/>
                    <a:pt x="456" y="0"/>
                  </a:cubicBezTo>
                  <a:cubicBezTo>
                    <a:pt x="337" y="4"/>
                    <a:pt x="237" y="87"/>
                    <a:pt x="209" y="199"/>
                  </a:cubicBezTo>
                  <a:close/>
                </a:path>
              </a:pathLst>
            </a:custGeom>
            <a:grpFill/>
            <a:ln>
              <a:noFill/>
            </a:ln>
          </p:spPr>
          <p:txBody>
            <a:bodyPr vert="horz" wrap="square" lIns="91440" tIns="45720" rIns="91440" bIns="45720" numCol="1" anchor="t" anchorCtr="0" compatLnSpc="1">
              <a:prstTxWarp prst="textNoShape">
                <a:avLst/>
              </a:prstTxWarp>
            </a:bodyPr>
            <a:lstStyle/>
            <a:p>
              <a:endParaRPr lang="lv-LV" kern="0" dirty="0">
                <a:latin typeface="Source Sans Pro" charset="0"/>
              </a:endParaRPr>
            </a:p>
          </p:txBody>
        </p:sp>
        <p:sp>
          <p:nvSpPr>
            <p:cNvPr id="43" name="Rectangle 42">
              <a:extLst>
                <a:ext uri="{FF2B5EF4-FFF2-40B4-BE49-F238E27FC236}">
                  <a16:creationId xmlns:a16="http://schemas.microsoft.com/office/drawing/2014/main" id="{44D29C56-0999-4957-B123-A01E6B3A0E47}"/>
                </a:ext>
              </a:extLst>
            </p:cNvPr>
            <p:cNvSpPr/>
            <p:nvPr/>
          </p:nvSpPr>
          <p:spPr>
            <a:xfrm>
              <a:off x="0" y="3244132"/>
              <a:ext cx="2349501" cy="4420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kern="0" dirty="0">
                <a:latin typeface="Source Sans Pro" charset="0"/>
              </a:endParaRPr>
            </a:p>
          </p:txBody>
        </p:sp>
      </p:grpSp>
      <p:grpSp>
        <p:nvGrpSpPr>
          <p:cNvPr id="44" name="Group 43">
            <a:extLst>
              <a:ext uri="{FF2B5EF4-FFF2-40B4-BE49-F238E27FC236}">
                <a16:creationId xmlns:a16="http://schemas.microsoft.com/office/drawing/2014/main" id="{39DFE4AA-09E9-493F-8BDD-AA64A9C046F4}"/>
              </a:ext>
            </a:extLst>
          </p:cNvPr>
          <p:cNvGrpSpPr/>
          <p:nvPr/>
        </p:nvGrpSpPr>
        <p:grpSpPr>
          <a:xfrm>
            <a:off x="1" y="4090670"/>
            <a:ext cx="6027739" cy="2052639"/>
            <a:chOff x="0" y="3816349"/>
            <a:chExt cx="6027739" cy="2052639"/>
          </a:xfrm>
          <a:solidFill>
            <a:srgbClr val="002060"/>
          </a:solidFill>
        </p:grpSpPr>
        <p:sp>
          <p:nvSpPr>
            <p:cNvPr id="45" name="Freeform 8">
              <a:extLst>
                <a:ext uri="{FF2B5EF4-FFF2-40B4-BE49-F238E27FC236}">
                  <a16:creationId xmlns:a16="http://schemas.microsoft.com/office/drawing/2014/main" id="{A59EC9BE-8AA2-4699-AF7D-D36EAF8754FD}"/>
                </a:ext>
              </a:extLst>
            </p:cNvPr>
            <p:cNvSpPr>
              <a:spLocks/>
            </p:cNvSpPr>
            <p:nvPr/>
          </p:nvSpPr>
          <p:spPr bwMode="auto">
            <a:xfrm>
              <a:off x="2349501" y="3816350"/>
              <a:ext cx="3678238" cy="2052638"/>
            </a:xfrm>
            <a:custGeom>
              <a:avLst/>
              <a:gdLst>
                <a:gd name="T0" fmla="*/ 257 w 456"/>
                <a:gd name="T1" fmla="*/ 0 h 254"/>
                <a:gd name="T2" fmla="*/ 0 w 456"/>
                <a:gd name="T3" fmla="*/ 0 h 254"/>
                <a:gd name="T4" fmla="*/ 0 w 456"/>
                <a:gd name="T5" fmla="*/ 55 h 254"/>
                <a:gd name="T6" fmla="*/ 209 w 456"/>
                <a:gd name="T7" fmla="*/ 55 h 254"/>
                <a:gd name="T8" fmla="*/ 456 w 456"/>
                <a:gd name="T9" fmla="*/ 254 h 254"/>
                <a:gd name="T10" fmla="*/ 456 w 456"/>
                <a:gd name="T11" fmla="*/ 199 h 254"/>
                <a:gd name="T12" fmla="*/ 257 w 456"/>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456" h="254">
                  <a:moveTo>
                    <a:pt x="257" y="0"/>
                  </a:moveTo>
                  <a:cubicBezTo>
                    <a:pt x="232" y="0"/>
                    <a:pt x="32" y="0"/>
                    <a:pt x="0" y="0"/>
                  </a:cubicBezTo>
                  <a:cubicBezTo>
                    <a:pt x="0" y="55"/>
                    <a:pt x="0" y="55"/>
                    <a:pt x="0" y="55"/>
                  </a:cubicBezTo>
                  <a:cubicBezTo>
                    <a:pt x="209" y="55"/>
                    <a:pt x="209" y="55"/>
                    <a:pt x="209" y="55"/>
                  </a:cubicBezTo>
                  <a:cubicBezTo>
                    <a:pt x="237" y="167"/>
                    <a:pt x="337" y="250"/>
                    <a:pt x="456" y="254"/>
                  </a:cubicBezTo>
                  <a:cubicBezTo>
                    <a:pt x="456" y="199"/>
                    <a:pt x="456" y="199"/>
                    <a:pt x="456" y="199"/>
                  </a:cubicBezTo>
                  <a:cubicBezTo>
                    <a:pt x="348" y="195"/>
                    <a:pt x="261" y="108"/>
                    <a:pt x="2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lv-LV" kern="0" dirty="0">
                <a:latin typeface="Source Sans Pro" charset="0"/>
              </a:endParaRPr>
            </a:p>
          </p:txBody>
        </p:sp>
        <p:sp>
          <p:nvSpPr>
            <p:cNvPr id="46" name="Rectangle 45">
              <a:extLst>
                <a:ext uri="{FF2B5EF4-FFF2-40B4-BE49-F238E27FC236}">
                  <a16:creationId xmlns:a16="http://schemas.microsoft.com/office/drawing/2014/main" id="{E4EB5B10-9175-4AA3-8E50-D0696CED9EC3}"/>
                </a:ext>
              </a:extLst>
            </p:cNvPr>
            <p:cNvSpPr/>
            <p:nvPr/>
          </p:nvSpPr>
          <p:spPr>
            <a:xfrm>
              <a:off x="0" y="3816349"/>
              <a:ext cx="2349501" cy="4420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kern="0" dirty="0">
                <a:latin typeface="Source Sans Pro" charset="0"/>
              </a:endParaRPr>
            </a:p>
          </p:txBody>
        </p:sp>
      </p:grpSp>
      <p:grpSp>
        <p:nvGrpSpPr>
          <p:cNvPr id="47" name="Group 46">
            <a:extLst>
              <a:ext uri="{FF2B5EF4-FFF2-40B4-BE49-F238E27FC236}">
                <a16:creationId xmlns:a16="http://schemas.microsoft.com/office/drawing/2014/main" id="{6FFBD149-52EE-4574-A1B2-02C95DC584CF}"/>
              </a:ext>
            </a:extLst>
          </p:cNvPr>
          <p:cNvGrpSpPr/>
          <p:nvPr/>
        </p:nvGrpSpPr>
        <p:grpSpPr>
          <a:xfrm>
            <a:off x="6156325" y="1907858"/>
            <a:ext cx="6035675" cy="2052639"/>
            <a:chOff x="6156326" y="1633537"/>
            <a:chExt cx="6035674" cy="2052638"/>
          </a:xfrm>
          <a:solidFill>
            <a:srgbClr val="002060"/>
          </a:solidFill>
        </p:grpSpPr>
        <p:sp>
          <p:nvSpPr>
            <p:cNvPr id="58" name="Freeform 5">
              <a:extLst>
                <a:ext uri="{FF2B5EF4-FFF2-40B4-BE49-F238E27FC236}">
                  <a16:creationId xmlns:a16="http://schemas.microsoft.com/office/drawing/2014/main" id="{5E600C67-8A8C-416C-97B6-AB2327DC85FB}"/>
                </a:ext>
              </a:extLst>
            </p:cNvPr>
            <p:cNvSpPr>
              <a:spLocks/>
            </p:cNvSpPr>
            <p:nvPr/>
          </p:nvSpPr>
          <p:spPr bwMode="auto">
            <a:xfrm>
              <a:off x="6156326" y="1633537"/>
              <a:ext cx="3670300" cy="2052638"/>
            </a:xfrm>
            <a:custGeom>
              <a:avLst/>
              <a:gdLst>
                <a:gd name="T0" fmla="*/ 246 w 455"/>
                <a:gd name="T1" fmla="*/ 199 h 254"/>
                <a:gd name="T2" fmla="*/ 0 w 455"/>
                <a:gd name="T3" fmla="*/ 0 h 254"/>
                <a:gd name="T4" fmla="*/ 0 w 455"/>
                <a:gd name="T5" fmla="*/ 55 h 254"/>
                <a:gd name="T6" fmla="*/ 199 w 455"/>
                <a:gd name="T7" fmla="*/ 254 h 254"/>
                <a:gd name="T8" fmla="*/ 455 w 455"/>
                <a:gd name="T9" fmla="*/ 254 h 254"/>
                <a:gd name="T10" fmla="*/ 455 w 455"/>
                <a:gd name="T11" fmla="*/ 199 h 254"/>
                <a:gd name="T12" fmla="*/ 246 w 455"/>
                <a:gd name="T13" fmla="*/ 199 h 254"/>
              </a:gdLst>
              <a:ahLst/>
              <a:cxnLst>
                <a:cxn ang="0">
                  <a:pos x="T0" y="T1"/>
                </a:cxn>
                <a:cxn ang="0">
                  <a:pos x="T2" y="T3"/>
                </a:cxn>
                <a:cxn ang="0">
                  <a:pos x="T4" y="T5"/>
                </a:cxn>
                <a:cxn ang="0">
                  <a:pos x="T6" y="T7"/>
                </a:cxn>
                <a:cxn ang="0">
                  <a:pos x="T8" y="T9"/>
                </a:cxn>
                <a:cxn ang="0">
                  <a:pos x="T10" y="T11"/>
                </a:cxn>
                <a:cxn ang="0">
                  <a:pos x="T12" y="T13"/>
                </a:cxn>
              </a:cxnLst>
              <a:rect l="0" t="0" r="r" b="b"/>
              <a:pathLst>
                <a:path w="455" h="254">
                  <a:moveTo>
                    <a:pt x="246" y="199"/>
                  </a:moveTo>
                  <a:cubicBezTo>
                    <a:pt x="219" y="87"/>
                    <a:pt x="119" y="4"/>
                    <a:pt x="0" y="0"/>
                  </a:cubicBezTo>
                  <a:cubicBezTo>
                    <a:pt x="0" y="55"/>
                    <a:pt x="0" y="55"/>
                    <a:pt x="0" y="55"/>
                  </a:cubicBezTo>
                  <a:cubicBezTo>
                    <a:pt x="107" y="59"/>
                    <a:pt x="195" y="146"/>
                    <a:pt x="199" y="254"/>
                  </a:cubicBezTo>
                  <a:cubicBezTo>
                    <a:pt x="228" y="254"/>
                    <a:pt x="424" y="254"/>
                    <a:pt x="455" y="254"/>
                  </a:cubicBezTo>
                  <a:cubicBezTo>
                    <a:pt x="455" y="199"/>
                    <a:pt x="455" y="199"/>
                    <a:pt x="455" y="199"/>
                  </a:cubicBezTo>
                  <a:lnTo>
                    <a:pt x="246" y="199"/>
                  </a:lnTo>
                  <a:close/>
                </a:path>
              </a:pathLst>
            </a:custGeom>
            <a:grpFill/>
            <a:ln>
              <a:noFill/>
            </a:ln>
          </p:spPr>
          <p:txBody>
            <a:bodyPr vert="horz" wrap="square" lIns="91440" tIns="45720" rIns="91440" bIns="45720" numCol="1" anchor="t" anchorCtr="0" compatLnSpc="1">
              <a:prstTxWarp prst="textNoShape">
                <a:avLst/>
              </a:prstTxWarp>
            </a:bodyPr>
            <a:lstStyle/>
            <a:p>
              <a:endParaRPr lang="lv-LV" kern="0" dirty="0">
                <a:latin typeface="Source Sans Pro" charset="0"/>
              </a:endParaRPr>
            </a:p>
          </p:txBody>
        </p:sp>
        <p:sp>
          <p:nvSpPr>
            <p:cNvPr id="59" name="Rectangle 58">
              <a:extLst>
                <a:ext uri="{FF2B5EF4-FFF2-40B4-BE49-F238E27FC236}">
                  <a16:creationId xmlns:a16="http://schemas.microsoft.com/office/drawing/2014/main" id="{4094074C-BC2C-4F1C-8D10-A4D6DCF277E8}"/>
                </a:ext>
              </a:extLst>
            </p:cNvPr>
            <p:cNvSpPr/>
            <p:nvPr/>
          </p:nvSpPr>
          <p:spPr>
            <a:xfrm>
              <a:off x="9826626" y="3244132"/>
              <a:ext cx="2365374" cy="4420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kern="0" dirty="0">
                <a:latin typeface="Source Sans Pro" charset="0"/>
              </a:endParaRPr>
            </a:p>
          </p:txBody>
        </p:sp>
      </p:grpSp>
      <p:grpSp>
        <p:nvGrpSpPr>
          <p:cNvPr id="62" name="Group 61">
            <a:extLst>
              <a:ext uri="{FF2B5EF4-FFF2-40B4-BE49-F238E27FC236}">
                <a16:creationId xmlns:a16="http://schemas.microsoft.com/office/drawing/2014/main" id="{B33BC207-933B-44A3-964B-21BAE5199CC5}"/>
              </a:ext>
            </a:extLst>
          </p:cNvPr>
          <p:cNvGrpSpPr/>
          <p:nvPr/>
        </p:nvGrpSpPr>
        <p:grpSpPr>
          <a:xfrm>
            <a:off x="6156325" y="4090670"/>
            <a:ext cx="6035675" cy="2052639"/>
            <a:chOff x="6156326" y="3816349"/>
            <a:chExt cx="6035674" cy="2052639"/>
          </a:xfrm>
          <a:solidFill>
            <a:srgbClr val="0070C0"/>
          </a:solidFill>
        </p:grpSpPr>
        <p:sp>
          <p:nvSpPr>
            <p:cNvPr id="66" name="Freeform 6">
              <a:extLst>
                <a:ext uri="{FF2B5EF4-FFF2-40B4-BE49-F238E27FC236}">
                  <a16:creationId xmlns:a16="http://schemas.microsoft.com/office/drawing/2014/main" id="{45EB34E6-08B6-43A5-9FD6-CA0CBBDEE394}"/>
                </a:ext>
              </a:extLst>
            </p:cNvPr>
            <p:cNvSpPr>
              <a:spLocks/>
            </p:cNvSpPr>
            <p:nvPr/>
          </p:nvSpPr>
          <p:spPr bwMode="auto">
            <a:xfrm>
              <a:off x="6156326" y="3816350"/>
              <a:ext cx="3670300" cy="2052638"/>
            </a:xfrm>
            <a:custGeom>
              <a:avLst/>
              <a:gdLst>
                <a:gd name="T0" fmla="*/ 199 w 455"/>
                <a:gd name="T1" fmla="*/ 0 h 254"/>
                <a:gd name="T2" fmla="*/ 0 w 455"/>
                <a:gd name="T3" fmla="*/ 199 h 254"/>
                <a:gd name="T4" fmla="*/ 0 w 455"/>
                <a:gd name="T5" fmla="*/ 254 h 254"/>
                <a:gd name="T6" fmla="*/ 246 w 455"/>
                <a:gd name="T7" fmla="*/ 55 h 254"/>
                <a:gd name="T8" fmla="*/ 455 w 455"/>
                <a:gd name="T9" fmla="*/ 55 h 254"/>
                <a:gd name="T10" fmla="*/ 455 w 455"/>
                <a:gd name="T11" fmla="*/ 0 h 254"/>
                <a:gd name="T12" fmla="*/ 199 w 45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455" h="254">
                  <a:moveTo>
                    <a:pt x="199" y="0"/>
                  </a:moveTo>
                  <a:cubicBezTo>
                    <a:pt x="195" y="108"/>
                    <a:pt x="107" y="195"/>
                    <a:pt x="0" y="199"/>
                  </a:cubicBezTo>
                  <a:cubicBezTo>
                    <a:pt x="0" y="254"/>
                    <a:pt x="0" y="254"/>
                    <a:pt x="0" y="254"/>
                  </a:cubicBezTo>
                  <a:cubicBezTo>
                    <a:pt x="119" y="250"/>
                    <a:pt x="219" y="167"/>
                    <a:pt x="246" y="55"/>
                  </a:cubicBezTo>
                  <a:cubicBezTo>
                    <a:pt x="455" y="55"/>
                    <a:pt x="455" y="55"/>
                    <a:pt x="455" y="55"/>
                  </a:cubicBezTo>
                  <a:cubicBezTo>
                    <a:pt x="455" y="0"/>
                    <a:pt x="455" y="0"/>
                    <a:pt x="455" y="0"/>
                  </a:cubicBezTo>
                  <a:cubicBezTo>
                    <a:pt x="363" y="0"/>
                    <a:pt x="291" y="0"/>
                    <a:pt x="19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lv-LV" kern="0" dirty="0">
                <a:latin typeface="Source Sans Pro" charset="0"/>
              </a:endParaRPr>
            </a:p>
          </p:txBody>
        </p:sp>
        <p:sp>
          <p:nvSpPr>
            <p:cNvPr id="70" name="Rectangle 69">
              <a:extLst>
                <a:ext uri="{FF2B5EF4-FFF2-40B4-BE49-F238E27FC236}">
                  <a16:creationId xmlns:a16="http://schemas.microsoft.com/office/drawing/2014/main" id="{7EC06F87-7BA4-4811-B795-DA5061436B62}"/>
                </a:ext>
              </a:extLst>
            </p:cNvPr>
            <p:cNvSpPr/>
            <p:nvPr/>
          </p:nvSpPr>
          <p:spPr>
            <a:xfrm>
              <a:off x="9826626" y="3816349"/>
              <a:ext cx="2365374" cy="4420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kern="0" dirty="0">
                <a:latin typeface="Source Sans Pro" charset="0"/>
              </a:endParaRPr>
            </a:p>
          </p:txBody>
        </p:sp>
      </p:grpSp>
      <p:sp>
        <p:nvSpPr>
          <p:cNvPr id="72" name="TextBox 71">
            <a:extLst>
              <a:ext uri="{FF2B5EF4-FFF2-40B4-BE49-F238E27FC236}">
                <a16:creationId xmlns:a16="http://schemas.microsoft.com/office/drawing/2014/main" id="{D6D6FBA6-0D76-4574-BDAC-6DF386023D9B}"/>
              </a:ext>
            </a:extLst>
          </p:cNvPr>
          <p:cNvSpPr txBox="1"/>
          <p:nvPr/>
        </p:nvSpPr>
        <p:spPr>
          <a:xfrm rot="2747633">
            <a:off x="4355495" y="2183519"/>
            <a:ext cx="3601660" cy="3601660"/>
          </a:xfrm>
          <a:prstGeom prst="rect">
            <a:avLst/>
          </a:prstGeom>
          <a:noFill/>
        </p:spPr>
        <p:txBody>
          <a:bodyPr wrap="none" rtlCol="0">
            <a:prstTxWarp prst="textArchUp">
              <a:avLst/>
            </a:prstTxWarp>
            <a:spAutoFit/>
          </a:bodyPr>
          <a:lstStyle/>
          <a:p>
            <a:pPr algn="ctr"/>
            <a:r>
              <a:rPr lang="lv-LV" sz="1600" kern="0" dirty="0">
                <a:solidFill>
                  <a:schemeClr val="bg1"/>
                </a:solidFill>
                <a:latin typeface="Source Sans Pro" charset="0"/>
              </a:rPr>
              <a:t>Darba līgumi, prognozējamība</a:t>
            </a:r>
          </a:p>
        </p:txBody>
      </p:sp>
      <p:sp>
        <p:nvSpPr>
          <p:cNvPr id="73" name="TextBox 72">
            <a:extLst>
              <a:ext uri="{FF2B5EF4-FFF2-40B4-BE49-F238E27FC236}">
                <a16:creationId xmlns:a16="http://schemas.microsoft.com/office/drawing/2014/main" id="{A7BDEA64-F983-4A81-9E6E-22AB36AF8EB7}"/>
              </a:ext>
            </a:extLst>
          </p:cNvPr>
          <p:cNvSpPr txBox="1"/>
          <p:nvPr/>
        </p:nvSpPr>
        <p:spPr>
          <a:xfrm rot="19134323">
            <a:off x="4234859" y="2185730"/>
            <a:ext cx="3601660" cy="3601660"/>
          </a:xfrm>
          <a:prstGeom prst="rect">
            <a:avLst/>
          </a:prstGeom>
          <a:noFill/>
        </p:spPr>
        <p:txBody>
          <a:bodyPr wrap="none" rtlCol="0">
            <a:prstTxWarp prst="textArchUp">
              <a:avLst/>
            </a:prstTxWarp>
            <a:spAutoFit/>
          </a:bodyPr>
          <a:lstStyle/>
          <a:p>
            <a:pPr algn="ctr"/>
            <a:r>
              <a:rPr lang="lv-LV" sz="1600" kern="0" dirty="0">
                <a:solidFill>
                  <a:schemeClr val="bg1"/>
                </a:solidFill>
                <a:latin typeface="Source Sans Pro" charset="0"/>
              </a:rPr>
              <a:t>Akadēmisko amatu struktūra </a:t>
            </a:r>
          </a:p>
        </p:txBody>
      </p:sp>
      <p:sp>
        <p:nvSpPr>
          <p:cNvPr id="74" name="TextBox 73">
            <a:extLst>
              <a:ext uri="{FF2B5EF4-FFF2-40B4-BE49-F238E27FC236}">
                <a16:creationId xmlns:a16="http://schemas.microsoft.com/office/drawing/2014/main" id="{746C2A82-73C8-4A00-8995-C2547DC0AA7B}"/>
              </a:ext>
            </a:extLst>
          </p:cNvPr>
          <p:cNvSpPr txBox="1"/>
          <p:nvPr/>
        </p:nvSpPr>
        <p:spPr>
          <a:xfrm rot="8100000">
            <a:off x="4340075" y="2289839"/>
            <a:ext cx="3601660" cy="3601660"/>
          </a:xfrm>
          <a:prstGeom prst="rect">
            <a:avLst/>
          </a:prstGeom>
          <a:noFill/>
        </p:spPr>
        <p:txBody>
          <a:bodyPr wrap="none" rtlCol="0">
            <a:prstTxWarp prst="textArchUp">
              <a:avLst/>
            </a:prstTxWarp>
            <a:spAutoFit/>
          </a:bodyPr>
          <a:lstStyle/>
          <a:p>
            <a:pPr algn="ctr"/>
            <a:r>
              <a:rPr lang="lv-LV" sz="1600" kern="0" dirty="0">
                <a:solidFill>
                  <a:srgbClr val="FFFFFF"/>
                </a:solidFill>
                <a:latin typeface="Source Sans Pro" charset="0"/>
              </a:rPr>
              <a:t>Slodze</a:t>
            </a:r>
          </a:p>
        </p:txBody>
      </p:sp>
      <p:sp>
        <p:nvSpPr>
          <p:cNvPr id="75" name="TextBox 74">
            <a:extLst>
              <a:ext uri="{FF2B5EF4-FFF2-40B4-BE49-F238E27FC236}">
                <a16:creationId xmlns:a16="http://schemas.microsoft.com/office/drawing/2014/main" id="{E4DEC399-7063-4F81-B959-321EA57A2EA7}"/>
              </a:ext>
            </a:extLst>
          </p:cNvPr>
          <p:cNvSpPr txBox="1"/>
          <p:nvPr/>
        </p:nvSpPr>
        <p:spPr>
          <a:xfrm rot="13633005">
            <a:off x="4238867" y="2245765"/>
            <a:ext cx="3601660" cy="3601660"/>
          </a:xfrm>
          <a:prstGeom prst="rect">
            <a:avLst/>
          </a:prstGeom>
          <a:noFill/>
        </p:spPr>
        <p:txBody>
          <a:bodyPr wrap="none" rtlCol="0">
            <a:prstTxWarp prst="textArchUp">
              <a:avLst/>
            </a:prstTxWarp>
            <a:spAutoFit/>
          </a:bodyPr>
          <a:lstStyle/>
          <a:p>
            <a:pPr algn="ctr"/>
            <a:r>
              <a:rPr lang="lv-LV" sz="1600" kern="0" dirty="0">
                <a:solidFill>
                  <a:srgbClr val="FFFFFF"/>
                </a:solidFill>
                <a:latin typeface="Source Sans Pro" charset="0"/>
              </a:rPr>
              <a:t>Atalgojums</a:t>
            </a:r>
          </a:p>
        </p:txBody>
      </p:sp>
      <p:sp>
        <p:nvSpPr>
          <p:cNvPr id="76" name="Rectangle 75">
            <a:extLst>
              <a:ext uri="{FF2B5EF4-FFF2-40B4-BE49-F238E27FC236}">
                <a16:creationId xmlns:a16="http://schemas.microsoft.com/office/drawing/2014/main" id="{95B57A08-2337-4647-829B-22CB4F9A054E}"/>
              </a:ext>
            </a:extLst>
          </p:cNvPr>
          <p:cNvSpPr/>
          <p:nvPr/>
        </p:nvSpPr>
        <p:spPr>
          <a:xfrm>
            <a:off x="195619" y="1567601"/>
            <a:ext cx="4255612" cy="1913473"/>
          </a:xfrm>
          <a:prstGeom prst="rect">
            <a:avLst/>
          </a:prstGeom>
        </p:spPr>
        <p:txBody>
          <a:bodyPr wrap="square" lIns="121920" rIns="121920" bIns="60960">
            <a:spAutoFit/>
          </a:bodyPr>
          <a:lstStyle/>
          <a:p>
            <a:r>
              <a:rPr lang="lv-LV" sz="1867" b="1" kern="0" dirty="0">
                <a:latin typeface="Verdana" panose="020B0604030504040204" pitchFamily="34" charset="0"/>
                <a:ea typeface="Verdana" panose="020B0604030504040204" pitchFamily="34" charset="0"/>
              </a:rPr>
              <a:t>Pilnveidota akadēmisko </a:t>
            </a:r>
          </a:p>
          <a:p>
            <a:r>
              <a:rPr lang="lv-LV" sz="1867" b="1" kern="0" dirty="0">
                <a:latin typeface="Verdana" panose="020B0604030504040204" pitchFamily="34" charset="0"/>
                <a:ea typeface="Verdana" panose="020B0604030504040204" pitchFamily="34" charset="0"/>
              </a:rPr>
              <a:t>amatu struktūra</a:t>
            </a:r>
          </a:p>
          <a:p>
            <a:pPr marL="243411" indent="230712">
              <a:buFont typeface="Arial" panose="020B0604020202020204" pitchFamily="34" charset="0"/>
              <a:buChar char="•"/>
              <a:tabLst>
                <a:tab pos="0" algn="l"/>
              </a:tabLst>
            </a:pPr>
            <a:r>
              <a:rPr lang="lv-LV" sz="1600" b="1" kern="0" dirty="0">
                <a:latin typeface="Verdana" panose="020B0604030504040204" pitchFamily="34" charset="0"/>
                <a:ea typeface="Verdana" panose="020B0604030504040204" pitchFamily="34" charset="0"/>
              </a:rPr>
              <a:t>Eiropas Pētniecības karjeras </a:t>
            </a:r>
          </a:p>
          <a:p>
            <a:pPr marL="243411">
              <a:tabLst>
                <a:tab pos="474121" algn="l"/>
              </a:tabLst>
            </a:pPr>
            <a:r>
              <a:rPr lang="lv-LV" sz="1600" b="1" kern="0" dirty="0">
                <a:latin typeface="Verdana" panose="020B0604030504040204" pitchFamily="34" charset="0"/>
                <a:ea typeface="Verdana" panose="020B0604030504040204" pitchFamily="34" charset="0"/>
              </a:rPr>
              <a:t>	četrpakāpju ietvarstruktūra</a:t>
            </a:r>
          </a:p>
          <a:p>
            <a:pPr marL="243411" indent="230712">
              <a:buFont typeface="Arial" panose="020B0604020202020204" pitchFamily="34" charset="0"/>
              <a:buChar char="•"/>
              <a:tabLst>
                <a:tab pos="0" algn="l"/>
              </a:tabLst>
            </a:pPr>
            <a:r>
              <a:rPr lang="lv-LV" sz="1600" kern="0" dirty="0">
                <a:latin typeface="Verdana" panose="020B0604030504040204" pitchFamily="34" charset="0"/>
                <a:ea typeface="Verdana" panose="020B0604030504040204" pitchFamily="34" charset="0"/>
              </a:rPr>
              <a:t>jaunas prasības kvalifikācijai un</a:t>
            </a:r>
          </a:p>
          <a:p>
            <a:pPr marL="243411" indent="230712">
              <a:tabLst>
                <a:tab pos="0" algn="l"/>
              </a:tabLst>
            </a:pPr>
            <a:r>
              <a:rPr lang="lv-LV" sz="1600" kern="0" dirty="0">
                <a:latin typeface="Verdana" panose="020B0604030504040204" pitchFamily="34" charset="0"/>
                <a:ea typeface="Verdana" panose="020B0604030504040204" pitchFamily="34" charset="0"/>
              </a:rPr>
              <a:t>kompetencei</a:t>
            </a:r>
          </a:p>
          <a:p>
            <a:pPr marL="243411" indent="230712">
              <a:buFont typeface="Arial" panose="020B0604020202020204" pitchFamily="34" charset="0"/>
              <a:buChar char="•"/>
              <a:tabLst>
                <a:tab pos="0" algn="l"/>
              </a:tabLst>
            </a:pPr>
            <a:r>
              <a:rPr lang="lv-LV" sz="1600" kern="0" dirty="0">
                <a:latin typeface="Verdana" panose="020B0604030504040204" pitchFamily="34" charset="0"/>
                <a:ea typeface="Verdana" panose="020B0604030504040204" pitchFamily="34" charset="0"/>
              </a:rPr>
              <a:t>regulāra snieguma novērtēšana</a:t>
            </a:r>
            <a:endParaRPr lang="lv-LV" sz="1867" kern="0" dirty="0">
              <a:latin typeface="Verdana" panose="020B0604030504040204" pitchFamily="34" charset="0"/>
              <a:ea typeface="Verdana" panose="020B0604030504040204" pitchFamily="34" charset="0"/>
            </a:endParaRPr>
          </a:p>
        </p:txBody>
      </p:sp>
      <p:sp>
        <p:nvSpPr>
          <p:cNvPr id="81" name="Rectangle 80">
            <a:extLst>
              <a:ext uri="{FF2B5EF4-FFF2-40B4-BE49-F238E27FC236}">
                <a16:creationId xmlns:a16="http://schemas.microsoft.com/office/drawing/2014/main" id="{7332F530-6325-4564-AB4C-5DFAE78711E9}"/>
              </a:ext>
            </a:extLst>
          </p:cNvPr>
          <p:cNvSpPr/>
          <p:nvPr/>
        </p:nvSpPr>
        <p:spPr>
          <a:xfrm>
            <a:off x="4988697" y="3644309"/>
            <a:ext cx="2276689" cy="846386"/>
          </a:xfrm>
          <a:prstGeom prst="rect">
            <a:avLst/>
          </a:prstGeom>
        </p:spPr>
        <p:txBody>
          <a:bodyPr wrap="square" lIns="121920" rIns="121920" bIns="60960">
            <a:spAutoFit/>
          </a:bodyPr>
          <a:lstStyle/>
          <a:p>
            <a:pPr algn="ctr"/>
            <a:r>
              <a:rPr lang="lv-LV" sz="2400" b="1" kern="0" dirty="0">
                <a:solidFill>
                  <a:srgbClr val="002060"/>
                </a:solidFill>
                <a:latin typeface="Source Sans Pro" charset="0"/>
              </a:rPr>
              <a:t>AKADĒMISKĀ KARJERA</a:t>
            </a:r>
          </a:p>
        </p:txBody>
      </p:sp>
      <p:sp>
        <p:nvSpPr>
          <p:cNvPr id="85" name="Rectangle 84">
            <a:extLst>
              <a:ext uri="{FF2B5EF4-FFF2-40B4-BE49-F238E27FC236}">
                <a16:creationId xmlns:a16="http://schemas.microsoft.com/office/drawing/2014/main" id="{2FC0DA8B-E862-4C1F-B6B2-C72BF8B90230}"/>
              </a:ext>
            </a:extLst>
          </p:cNvPr>
          <p:cNvSpPr/>
          <p:nvPr/>
        </p:nvSpPr>
        <p:spPr>
          <a:xfrm>
            <a:off x="8004083" y="4513557"/>
            <a:ext cx="3950229" cy="2118593"/>
          </a:xfrm>
          <a:prstGeom prst="rect">
            <a:avLst/>
          </a:prstGeom>
        </p:spPr>
        <p:txBody>
          <a:bodyPr wrap="square" lIns="121920" rIns="121920" bIns="60960">
            <a:spAutoFit/>
          </a:bodyPr>
          <a:lstStyle/>
          <a:p>
            <a:pPr lvl="0" algn="just"/>
            <a:r>
              <a:rPr lang="lv-LV" sz="1867" b="1" kern="0" dirty="0">
                <a:latin typeface="Verdana" panose="020B0604030504040204" pitchFamily="34" charset="0"/>
                <a:ea typeface="Verdana" panose="020B0604030504040204" pitchFamily="34" charset="0"/>
                <a:cs typeface="Times New Roman" panose="02020603050405020304" pitchFamily="18" charset="0"/>
              </a:rPr>
              <a:t>Studiju &amp; pētniecības darbs</a:t>
            </a:r>
          </a:p>
          <a:p>
            <a:pPr marL="243411" indent="230712">
              <a:buFont typeface="Arial" panose="020B0604020202020204" pitchFamily="34" charset="0"/>
              <a:buChar char="•"/>
              <a:tabLst>
                <a:tab pos="474121" algn="l"/>
              </a:tabLst>
            </a:pPr>
            <a:r>
              <a:rPr lang="lv-LV" sz="1600" b="1" kern="0" dirty="0">
                <a:latin typeface="Verdana" panose="020B0604030504040204" pitchFamily="34" charset="0"/>
                <a:ea typeface="Verdana" panose="020B0604030504040204" pitchFamily="34" charset="0"/>
              </a:rPr>
              <a:t>slodze: </a:t>
            </a:r>
            <a:r>
              <a:rPr lang="lv-LV" sz="1600" kern="0" dirty="0">
                <a:latin typeface="Verdana" panose="020B0604030504040204" pitchFamily="34" charset="0"/>
                <a:ea typeface="Verdana" panose="020B0604030504040204" pitchFamily="34" charset="0"/>
              </a:rPr>
              <a:t>studiju un	pētniecības 	darbs, organizatoriskais darbs 	un darbs nozarē</a:t>
            </a:r>
          </a:p>
          <a:p>
            <a:pPr marL="472006" indent="-228594">
              <a:buFont typeface="Arial" panose="020B0604020202020204" pitchFamily="34" charset="0"/>
              <a:buChar char="•"/>
              <a:tabLst>
                <a:tab pos="474121" algn="l"/>
              </a:tabLst>
            </a:pPr>
            <a:r>
              <a:rPr lang="lv-LV" sz="1600" b="1" kern="0" dirty="0">
                <a:latin typeface="Verdana" panose="020B0604030504040204" pitchFamily="34" charset="0"/>
                <a:ea typeface="Verdana" panose="020B0604030504040204" pitchFamily="34" charset="0"/>
              </a:rPr>
              <a:t>proporcijas nosaka </a:t>
            </a:r>
          </a:p>
          <a:p>
            <a:pPr marL="243411">
              <a:tabLst>
                <a:tab pos="474121" algn="l"/>
              </a:tabLst>
            </a:pPr>
            <a:r>
              <a:rPr lang="lv-LV" sz="1600" b="1" kern="0" dirty="0">
                <a:latin typeface="Verdana" panose="020B0604030504040204" pitchFamily="34" charset="0"/>
                <a:ea typeface="Verdana" panose="020B0604030504040204" pitchFamily="34" charset="0"/>
              </a:rPr>
              <a:t>	institūcija</a:t>
            </a:r>
            <a:r>
              <a:rPr lang="lv-LV" sz="1600" kern="0" dirty="0">
                <a:latin typeface="Verdana" panose="020B0604030504040204" pitchFamily="34" charset="0"/>
                <a:ea typeface="Verdana" panose="020B0604030504040204" pitchFamily="34" charset="0"/>
              </a:rPr>
              <a:t>, veidojot cilvēk-</a:t>
            </a:r>
          </a:p>
          <a:p>
            <a:pPr marL="243411">
              <a:tabLst>
                <a:tab pos="474121" algn="l"/>
              </a:tabLst>
            </a:pPr>
            <a:r>
              <a:rPr lang="lv-LV" sz="1600" kern="0" dirty="0">
                <a:latin typeface="Verdana" panose="020B0604030504040204" pitchFamily="34" charset="0"/>
                <a:ea typeface="Verdana" panose="020B0604030504040204" pitchFamily="34" charset="0"/>
              </a:rPr>
              <a:t>	resursu attīstības politiku</a:t>
            </a:r>
          </a:p>
        </p:txBody>
      </p:sp>
      <p:sp>
        <p:nvSpPr>
          <p:cNvPr id="88" name="Rectangle 87">
            <a:extLst>
              <a:ext uri="{FF2B5EF4-FFF2-40B4-BE49-F238E27FC236}">
                <a16:creationId xmlns:a16="http://schemas.microsoft.com/office/drawing/2014/main" id="{476A2169-B8BB-4B72-B77C-1D81875A45AE}"/>
              </a:ext>
            </a:extLst>
          </p:cNvPr>
          <p:cNvSpPr/>
          <p:nvPr/>
        </p:nvSpPr>
        <p:spPr>
          <a:xfrm>
            <a:off x="7906412" y="1580050"/>
            <a:ext cx="4089969" cy="1667251"/>
          </a:xfrm>
          <a:prstGeom prst="rect">
            <a:avLst/>
          </a:prstGeom>
        </p:spPr>
        <p:txBody>
          <a:bodyPr wrap="square" lIns="121920" rIns="121920" bIns="60960">
            <a:spAutoFit/>
          </a:bodyPr>
          <a:lstStyle/>
          <a:p>
            <a:r>
              <a:rPr lang="lv-LV" sz="1867" b="1" kern="0" dirty="0">
                <a:latin typeface="Verdana" panose="020B0604030504040204" pitchFamily="34" charset="0"/>
                <a:ea typeface="Verdana" panose="020B0604030504040204" pitchFamily="34" charset="0"/>
              </a:rPr>
              <a:t>Jauni nodarbinātības </a:t>
            </a:r>
          </a:p>
          <a:p>
            <a:r>
              <a:rPr lang="lv-LV" sz="1867" b="1" kern="0" dirty="0">
                <a:latin typeface="Verdana" panose="020B0604030504040204" pitchFamily="34" charset="0"/>
                <a:ea typeface="Verdana" panose="020B0604030504040204" pitchFamily="34" charset="0"/>
              </a:rPr>
              <a:t>nosacījumi</a:t>
            </a:r>
          </a:p>
          <a:p>
            <a:pPr marL="243411" indent="230712">
              <a:buFont typeface="Arial" panose="020B0604020202020204" pitchFamily="34" charset="0"/>
              <a:buChar char="•"/>
            </a:pPr>
            <a:r>
              <a:rPr lang="lv-LV" sz="1600" b="1" kern="0" dirty="0">
                <a:latin typeface="Verdana" panose="020B0604030504040204" pitchFamily="34" charset="0"/>
                <a:ea typeface="Verdana" panose="020B0604030504040204" pitchFamily="34" charset="0"/>
              </a:rPr>
              <a:t>tenūras amatu un tenūras </a:t>
            </a:r>
          </a:p>
          <a:p>
            <a:pPr marL="474121" indent="-230712">
              <a:tabLst>
                <a:tab pos="474121" algn="l"/>
              </a:tabLst>
            </a:pPr>
            <a:r>
              <a:rPr lang="lv-LV" sz="1600" b="1" kern="0" dirty="0">
                <a:latin typeface="Verdana" panose="020B0604030504040204" pitchFamily="34" charset="0"/>
                <a:ea typeface="Verdana" panose="020B0604030504040204" pitchFamily="34" charset="0"/>
              </a:rPr>
              <a:t>	sistēmas ieviešana</a:t>
            </a:r>
          </a:p>
          <a:p>
            <a:pPr marL="474121" indent="-230712">
              <a:buFont typeface="Arial" panose="020B0604020202020204" pitchFamily="34" charset="0"/>
              <a:buChar char="•"/>
              <a:tabLst>
                <a:tab pos="474121" algn="l"/>
              </a:tabLst>
            </a:pPr>
            <a:r>
              <a:rPr lang="lv-LV" sz="1600" kern="0" dirty="0">
                <a:latin typeface="Verdana" panose="020B0604030504040204" pitchFamily="34" charset="0"/>
                <a:ea typeface="Verdana" panose="020B0604030504040204" pitchFamily="34" charset="0"/>
              </a:rPr>
              <a:t>pastāvīga darba līguma iespēja arī ārpus tenūras sistēmas</a:t>
            </a:r>
            <a:endParaRPr lang="lv-LV" sz="1867" kern="0" dirty="0">
              <a:latin typeface="Verdana" panose="020B0604030504040204" pitchFamily="34" charset="0"/>
              <a:ea typeface="Verdana" panose="020B0604030504040204" pitchFamily="34" charset="0"/>
            </a:endParaRPr>
          </a:p>
        </p:txBody>
      </p:sp>
      <p:sp>
        <p:nvSpPr>
          <p:cNvPr id="89" name="Rectangle 88">
            <a:extLst>
              <a:ext uri="{FF2B5EF4-FFF2-40B4-BE49-F238E27FC236}">
                <a16:creationId xmlns:a16="http://schemas.microsoft.com/office/drawing/2014/main" id="{C73687E5-6BBE-4004-8265-BA0464130DD6}"/>
              </a:ext>
            </a:extLst>
          </p:cNvPr>
          <p:cNvSpPr/>
          <p:nvPr/>
        </p:nvSpPr>
        <p:spPr>
          <a:xfrm>
            <a:off x="195619" y="4532712"/>
            <a:ext cx="4459884" cy="1872372"/>
          </a:xfrm>
          <a:prstGeom prst="rect">
            <a:avLst/>
          </a:prstGeom>
        </p:spPr>
        <p:txBody>
          <a:bodyPr wrap="square" lIns="121920" rIns="121920" bIns="60960">
            <a:spAutoFit/>
          </a:bodyPr>
          <a:lstStyle/>
          <a:p>
            <a:r>
              <a:rPr lang="lv-LV" sz="1867" b="1" kern="0" dirty="0">
                <a:latin typeface="Verdana" panose="020B0604030504040204" pitchFamily="34" charset="0"/>
                <a:ea typeface="Verdana" panose="020B0604030504040204" pitchFamily="34" charset="0"/>
              </a:rPr>
              <a:t>Darba samaksas principi</a:t>
            </a:r>
          </a:p>
          <a:p>
            <a:pPr marL="474121" indent="-230712">
              <a:buFont typeface="Arial" panose="020B0604020202020204" pitchFamily="34" charset="0"/>
              <a:buChar char="•"/>
            </a:pPr>
            <a:r>
              <a:rPr lang="lv-LV" sz="1600" kern="0" dirty="0">
                <a:latin typeface="Verdana" panose="020B0604030504040204" pitchFamily="34" charset="0"/>
                <a:ea typeface="Verdana" panose="020B0604030504040204" pitchFamily="34" charset="0"/>
              </a:rPr>
              <a:t>atalgojuma lielums noteikts </a:t>
            </a:r>
          </a:p>
          <a:p>
            <a:pPr marL="243410">
              <a:tabLst>
                <a:tab pos="474121" algn="l"/>
              </a:tabLst>
            </a:pPr>
            <a:r>
              <a:rPr lang="lv-LV" sz="1600" kern="0" dirty="0">
                <a:latin typeface="Verdana" panose="020B0604030504040204" pitchFamily="34" charset="0"/>
                <a:ea typeface="Verdana" panose="020B0604030504040204" pitchFamily="34" charset="0"/>
              </a:rPr>
              <a:t>	saskaņā ar līdzvērtīga </a:t>
            </a:r>
          </a:p>
          <a:p>
            <a:pPr marL="243410">
              <a:tabLst>
                <a:tab pos="474121" algn="l"/>
              </a:tabLst>
            </a:pPr>
            <a:r>
              <a:rPr lang="lv-LV" sz="1600" kern="0" dirty="0">
                <a:latin typeface="Verdana" panose="020B0604030504040204" pitchFamily="34" charset="0"/>
                <a:ea typeface="Verdana" panose="020B0604030504040204" pitchFamily="34" charset="0"/>
              </a:rPr>
              <a:t>	kvalifikācijas, kompetenču un </a:t>
            </a:r>
          </a:p>
          <a:p>
            <a:pPr marL="243410">
              <a:tabLst>
                <a:tab pos="474121" algn="l"/>
              </a:tabLst>
            </a:pPr>
            <a:r>
              <a:rPr lang="lv-LV" sz="1600" kern="0" dirty="0">
                <a:latin typeface="Verdana" panose="020B0604030504040204" pitchFamily="34" charset="0"/>
                <a:ea typeface="Verdana" panose="020B0604030504040204" pitchFamily="34" charset="0"/>
              </a:rPr>
              <a:t>	atbildības līmeņa atalgojuma </a:t>
            </a:r>
          </a:p>
          <a:p>
            <a:pPr marL="243410">
              <a:tabLst>
                <a:tab pos="474121" algn="l"/>
              </a:tabLst>
            </a:pPr>
            <a:r>
              <a:rPr lang="lv-LV" sz="1600" kern="0" dirty="0">
                <a:latin typeface="Verdana" panose="020B0604030504040204" pitchFamily="34" charset="0"/>
                <a:ea typeface="Verdana" panose="020B0604030504040204" pitchFamily="34" charset="0"/>
              </a:rPr>
              <a:t>	lielumu valstī, nodrošinot </a:t>
            </a:r>
          </a:p>
          <a:p>
            <a:pPr marL="243410">
              <a:tabLst>
                <a:tab pos="474121" algn="l"/>
              </a:tabLst>
            </a:pPr>
            <a:r>
              <a:rPr lang="lv-LV" sz="1600" kern="0" dirty="0">
                <a:latin typeface="Verdana" panose="020B0604030504040204" pitchFamily="34" charset="0"/>
                <a:ea typeface="Verdana" panose="020B0604030504040204" pitchFamily="34" charset="0"/>
              </a:rPr>
              <a:t>	</a:t>
            </a:r>
            <a:r>
              <a:rPr lang="lv-LV" sz="1600" b="1" kern="0" dirty="0">
                <a:latin typeface="Verdana" panose="020B0604030504040204" pitchFamily="34" charset="0"/>
                <a:ea typeface="Verdana" panose="020B0604030504040204" pitchFamily="34" charset="0"/>
              </a:rPr>
              <a:t>konkurētspējīgu darba samaksu</a:t>
            </a:r>
          </a:p>
        </p:txBody>
      </p:sp>
    </p:spTree>
    <p:extLst>
      <p:ext uri="{BB962C8B-B14F-4D97-AF65-F5344CB8AC3E}">
        <p14:creationId xmlns:p14="http://schemas.microsoft.com/office/powerpoint/2010/main" val="1218553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par>
                                <p:cTn id="8" presetID="10" presetClass="entr" presetSubtype="0" fill="hold" grpId="0" nodeType="withEffect">
                                  <p:stCondLst>
                                    <p:cond delay="1500"/>
                                  </p:stCondLst>
                                  <p:childTnLst>
                                    <p:set>
                                      <p:cBhvr>
                                        <p:cTn id="9" dur="1" fill="hold">
                                          <p:stCondLst>
                                            <p:cond delay="0"/>
                                          </p:stCondLst>
                                        </p:cTn>
                                        <p:tgtEl>
                                          <p:spTgt spid="73"/>
                                        </p:tgtEl>
                                        <p:attrNameLst>
                                          <p:attrName>style.visibility</p:attrName>
                                        </p:attrNameLst>
                                      </p:cBhvr>
                                      <p:to>
                                        <p:strVal val="visible"/>
                                      </p:to>
                                    </p:set>
                                    <p:animEffect transition="in" filter="fade">
                                      <p:cBhvr>
                                        <p:cTn id="10" dur="500"/>
                                        <p:tgtEl>
                                          <p:spTgt spid="73"/>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74"/>
                                        </p:tgtEl>
                                        <p:attrNameLst>
                                          <p:attrName>style.visibility</p:attrName>
                                        </p:attrNameLst>
                                      </p:cBhvr>
                                      <p:to>
                                        <p:strVal val="visible"/>
                                      </p:to>
                                    </p:set>
                                    <p:animEffect transition="in" filter="fade">
                                      <p:cBhvr>
                                        <p:cTn id="13" dur="500"/>
                                        <p:tgtEl>
                                          <p:spTgt spid="74"/>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75"/>
                                        </p:tgtEl>
                                        <p:attrNameLst>
                                          <p:attrName>style.visibility</p:attrName>
                                        </p:attrNameLst>
                                      </p:cBhvr>
                                      <p:to>
                                        <p:strVal val="visible"/>
                                      </p:to>
                                    </p:set>
                                    <p:animEffect transition="in" filter="fade">
                                      <p:cBhvr>
                                        <p:cTn id="16" dur="500"/>
                                        <p:tgtEl>
                                          <p:spTgt spid="75"/>
                                        </p:tgtEl>
                                      </p:cBhvr>
                                    </p:animEffect>
                                  </p:childTnLst>
                                </p:cTn>
                              </p:par>
                              <p:par>
                                <p:cTn id="17" presetID="22" presetClass="entr" presetSubtype="8"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wipe(left)">
                                      <p:cBhvr>
                                        <p:cTn id="19" dur="500"/>
                                        <p:tgtEl>
                                          <p:spTgt spid="41"/>
                                        </p:tgtEl>
                                      </p:cBhvr>
                                    </p:animEffect>
                                  </p:childTnLst>
                                </p:cTn>
                              </p:par>
                              <p:par>
                                <p:cTn id="20" presetID="22" presetClass="entr" presetSubtype="2" fill="hold" nodeType="withEffect">
                                  <p:stCondLst>
                                    <p:cond delay="250"/>
                                  </p:stCondLst>
                                  <p:childTnLst>
                                    <p:set>
                                      <p:cBhvr>
                                        <p:cTn id="21" dur="1" fill="hold">
                                          <p:stCondLst>
                                            <p:cond delay="0"/>
                                          </p:stCondLst>
                                        </p:cTn>
                                        <p:tgtEl>
                                          <p:spTgt spid="47"/>
                                        </p:tgtEl>
                                        <p:attrNameLst>
                                          <p:attrName>style.visibility</p:attrName>
                                        </p:attrNameLst>
                                      </p:cBhvr>
                                      <p:to>
                                        <p:strVal val="visible"/>
                                      </p:to>
                                    </p:set>
                                    <p:animEffect transition="in" filter="wipe(right)">
                                      <p:cBhvr>
                                        <p:cTn id="22" dur="500"/>
                                        <p:tgtEl>
                                          <p:spTgt spid="47"/>
                                        </p:tgtEl>
                                      </p:cBhvr>
                                    </p:animEffect>
                                  </p:childTnLst>
                                </p:cTn>
                              </p:par>
                              <p:par>
                                <p:cTn id="23" presetID="22" presetClass="entr" presetSubtype="2" fill="hold" nodeType="withEffect">
                                  <p:stCondLst>
                                    <p:cond delay="500"/>
                                  </p:stCondLst>
                                  <p:childTnLst>
                                    <p:set>
                                      <p:cBhvr>
                                        <p:cTn id="24" dur="1" fill="hold">
                                          <p:stCondLst>
                                            <p:cond delay="0"/>
                                          </p:stCondLst>
                                        </p:cTn>
                                        <p:tgtEl>
                                          <p:spTgt spid="62"/>
                                        </p:tgtEl>
                                        <p:attrNameLst>
                                          <p:attrName>style.visibility</p:attrName>
                                        </p:attrNameLst>
                                      </p:cBhvr>
                                      <p:to>
                                        <p:strVal val="visible"/>
                                      </p:to>
                                    </p:set>
                                    <p:animEffect transition="in" filter="wipe(right)">
                                      <p:cBhvr>
                                        <p:cTn id="25" dur="500"/>
                                        <p:tgtEl>
                                          <p:spTgt spid="62"/>
                                        </p:tgtEl>
                                      </p:cBhvr>
                                    </p:animEffect>
                                  </p:childTnLst>
                                </p:cTn>
                              </p:par>
                              <p:par>
                                <p:cTn id="26" presetID="22" presetClass="entr" presetSubtype="8" fill="hold" nodeType="withEffect">
                                  <p:stCondLst>
                                    <p:cond delay="750"/>
                                  </p:stCondLst>
                                  <p:childTnLst>
                                    <p:set>
                                      <p:cBhvr>
                                        <p:cTn id="27" dur="1" fill="hold">
                                          <p:stCondLst>
                                            <p:cond delay="0"/>
                                          </p:stCondLst>
                                        </p:cTn>
                                        <p:tgtEl>
                                          <p:spTgt spid="44"/>
                                        </p:tgtEl>
                                        <p:attrNameLst>
                                          <p:attrName>style.visibility</p:attrName>
                                        </p:attrNameLst>
                                      </p:cBhvr>
                                      <p:to>
                                        <p:strVal val="visible"/>
                                      </p:to>
                                    </p:set>
                                    <p:animEffect transition="in" filter="wipe(left)">
                                      <p:cBhvr>
                                        <p:cTn id="28" dur="500"/>
                                        <p:tgtEl>
                                          <p:spTgt spid="4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6"/>
                                        </p:tgtEl>
                                        <p:attrNameLst>
                                          <p:attrName>style.visibility</p:attrName>
                                        </p:attrNameLst>
                                      </p:cBhvr>
                                      <p:to>
                                        <p:strVal val="visible"/>
                                      </p:to>
                                    </p:set>
                                    <p:animEffect transition="in" filter="fade">
                                      <p:cBhvr>
                                        <p:cTn id="31" dur="500"/>
                                        <p:tgtEl>
                                          <p:spTgt spid="76"/>
                                        </p:tgtEl>
                                      </p:cBhvr>
                                    </p:animEffect>
                                  </p:childTnLst>
                                </p:cTn>
                              </p:par>
                              <p:par>
                                <p:cTn id="32" presetID="10" presetClass="entr" presetSubtype="0" fill="hold" grpId="0" nodeType="withEffect">
                                  <p:stCondLst>
                                    <p:cond delay="1750"/>
                                  </p:stCondLst>
                                  <p:childTnLst>
                                    <p:set>
                                      <p:cBhvr>
                                        <p:cTn id="33" dur="1" fill="hold">
                                          <p:stCondLst>
                                            <p:cond delay="0"/>
                                          </p:stCondLst>
                                        </p:cTn>
                                        <p:tgtEl>
                                          <p:spTgt spid="81"/>
                                        </p:tgtEl>
                                        <p:attrNameLst>
                                          <p:attrName>style.visibility</p:attrName>
                                        </p:attrNameLst>
                                      </p:cBhvr>
                                      <p:to>
                                        <p:strVal val="visible"/>
                                      </p:to>
                                    </p:set>
                                    <p:animEffect transition="in" filter="fade">
                                      <p:cBhvr>
                                        <p:cTn id="34" dur="500"/>
                                        <p:tgtEl>
                                          <p:spTgt spid="8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fade">
                                      <p:cBhvr>
                                        <p:cTn id="37" dur="500"/>
                                        <p:tgtEl>
                                          <p:spTgt spid="8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88"/>
                                        </p:tgtEl>
                                        <p:attrNameLst>
                                          <p:attrName>style.visibility</p:attrName>
                                        </p:attrNameLst>
                                      </p:cBhvr>
                                      <p:to>
                                        <p:strVal val="visible"/>
                                      </p:to>
                                    </p:set>
                                    <p:animEffect transition="in" filter="fade">
                                      <p:cBhvr>
                                        <p:cTn id="40" dur="500"/>
                                        <p:tgtEl>
                                          <p:spTgt spid="8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9"/>
                                        </p:tgtEl>
                                        <p:attrNameLst>
                                          <p:attrName>style.visibility</p:attrName>
                                        </p:attrNameLst>
                                      </p:cBhvr>
                                      <p:to>
                                        <p:strVal val="visible"/>
                                      </p:to>
                                    </p:set>
                                    <p:animEffect transition="in" filter="fade">
                                      <p:cBhvr>
                                        <p:cTn id="43"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3" grpId="0"/>
      <p:bldP spid="74" grpId="0"/>
      <p:bldP spid="75" grpId="0"/>
      <p:bldP spid="76" grpId="0"/>
      <p:bldP spid="81" grpId="0"/>
      <p:bldP spid="85" grpId="0"/>
      <p:bldP spid="88" grpId="0"/>
      <p:bldP spid="8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itle 1"/>
          <p:cNvSpPr txBox="1">
            <a:spLocks/>
          </p:cNvSpPr>
          <p:nvPr/>
        </p:nvSpPr>
        <p:spPr>
          <a:xfrm>
            <a:off x="1286120" y="136149"/>
            <a:ext cx="10112096" cy="69456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GB" altLang="lv-LV" sz="2800" b="1" kern="0" dirty="0" err="1">
                <a:solidFill>
                  <a:srgbClr val="002060"/>
                </a:solidFill>
                <a:latin typeface="Verdana" panose="020B0604030504040204" pitchFamily="34" charset="0"/>
                <a:ea typeface="Verdana"/>
                <a:cs typeface="Arial" panose="020B0604020202020204" pitchFamily="34" charset="0"/>
                <a:sym typeface="Verdana"/>
              </a:rPr>
              <a:t>Cikliskas</a:t>
            </a:r>
            <a:r>
              <a:rPr lang="en-GB" altLang="lv-LV" sz="2800" b="1" kern="0" dirty="0">
                <a:solidFill>
                  <a:srgbClr val="002060"/>
                </a:solidFill>
                <a:latin typeface="Verdana" panose="020B0604030504040204" pitchFamily="34" charset="0"/>
                <a:ea typeface="Verdana"/>
                <a:cs typeface="Arial" panose="020B0604020202020204" pitchFamily="34" charset="0"/>
                <a:sym typeface="Verdana"/>
              </a:rPr>
              <a:t> </a:t>
            </a:r>
            <a:r>
              <a:rPr lang="en-GB" altLang="lv-LV" sz="2800" b="1" kern="0" dirty="0" err="1">
                <a:solidFill>
                  <a:srgbClr val="002060"/>
                </a:solidFill>
                <a:latin typeface="Verdana" panose="020B0604030504040204" pitchFamily="34" charset="0"/>
                <a:ea typeface="Verdana"/>
                <a:cs typeface="Arial" panose="020B0604020202020204" pitchFamily="34" charset="0"/>
                <a:sym typeface="Verdana"/>
              </a:rPr>
              <a:t>institucionālās</a:t>
            </a:r>
            <a:r>
              <a:rPr lang="en-GB" altLang="lv-LV" sz="2800" b="1" kern="0" dirty="0">
                <a:solidFill>
                  <a:srgbClr val="002060"/>
                </a:solidFill>
                <a:latin typeface="Verdana" panose="020B0604030504040204" pitchFamily="34" charset="0"/>
                <a:ea typeface="Verdana"/>
                <a:cs typeface="Arial" panose="020B0604020202020204" pitchFamily="34" charset="0"/>
                <a:sym typeface="Verdana"/>
              </a:rPr>
              <a:t> </a:t>
            </a:r>
            <a:r>
              <a:rPr lang="en-GB" altLang="lv-LV" sz="2800" b="1" kern="0" dirty="0" err="1">
                <a:solidFill>
                  <a:srgbClr val="002060"/>
                </a:solidFill>
                <a:latin typeface="Verdana" panose="020B0604030504040204" pitchFamily="34" charset="0"/>
                <a:ea typeface="Verdana"/>
                <a:cs typeface="Arial" panose="020B0604020202020204" pitchFamily="34" charset="0"/>
                <a:sym typeface="Verdana"/>
              </a:rPr>
              <a:t>akreditācijas</a:t>
            </a:r>
            <a:r>
              <a:rPr lang="en-GB" altLang="lv-LV" sz="2800" b="1" kern="0" dirty="0">
                <a:solidFill>
                  <a:srgbClr val="002060"/>
                </a:solidFill>
                <a:latin typeface="Verdana" panose="020B0604030504040204" pitchFamily="34" charset="0"/>
                <a:ea typeface="Verdana"/>
                <a:cs typeface="Arial" panose="020B0604020202020204" pitchFamily="34" charset="0"/>
                <a:sym typeface="Verdana"/>
              </a:rPr>
              <a:t> </a:t>
            </a:r>
            <a:r>
              <a:rPr lang="lv-LV" altLang="lv-LV" sz="2800" b="1" kern="0" dirty="0">
                <a:solidFill>
                  <a:srgbClr val="002060"/>
                </a:solidFill>
                <a:latin typeface="Verdana" panose="020B0604030504040204" pitchFamily="34" charset="0"/>
                <a:ea typeface="Verdana"/>
                <a:cs typeface="Arial" panose="020B0604020202020204" pitchFamily="34" charset="0"/>
                <a:sym typeface="Verdana"/>
              </a:rPr>
              <a:t>koncepcija</a:t>
            </a:r>
          </a:p>
        </p:txBody>
      </p:sp>
      <p:grpSp>
        <p:nvGrpSpPr>
          <p:cNvPr id="41" name="Group 40">
            <a:extLst>
              <a:ext uri="{FF2B5EF4-FFF2-40B4-BE49-F238E27FC236}">
                <a16:creationId xmlns:a16="http://schemas.microsoft.com/office/drawing/2014/main" id="{5B66FF8F-5120-4AAD-BA93-B384E6362F0D}"/>
              </a:ext>
            </a:extLst>
          </p:cNvPr>
          <p:cNvGrpSpPr/>
          <p:nvPr/>
        </p:nvGrpSpPr>
        <p:grpSpPr>
          <a:xfrm>
            <a:off x="1" y="1907858"/>
            <a:ext cx="6027739" cy="2052639"/>
            <a:chOff x="0" y="1633537"/>
            <a:chExt cx="6027739" cy="2052638"/>
          </a:xfrm>
          <a:solidFill>
            <a:srgbClr val="0070C0"/>
          </a:solidFill>
        </p:grpSpPr>
        <p:sp>
          <p:nvSpPr>
            <p:cNvPr id="42" name="Freeform 7">
              <a:extLst>
                <a:ext uri="{FF2B5EF4-FFF2-40B4-BE49-F238E27FC236}">
                  <a16:creationId xmlns:a16="http://schemas.microsoft.com/office/drawing/2014/main" id="{CD46B943-3BBC-4C17-8373-A525AA086E6F}"/>
                </a:ext>
              </a:extLst>
            </p:cNvPr>
            <p:cNvSpPr>
              <a:spLocks/>
            </p:cNvSpPr>
            <p:nvPr/>
          </p:nvSpPr>
          <p:spPr bwMode="auto">
            <a:xfrm>
              <a:off x="2349501" y="1633537"/>
              <a:ext cx="3678238" cy="2052638"/>
            </a:xfrm>
            <a:custGeom>
              <a:avLst/>
              <a:gdLst>
                <a:gd name="T0" fmla="*/ 209 w 456"/>
                <a:gd name="T1" fmla="*/ 199 h 254"/>
                <a:gd name="T2" fmla="*/ 0 w 456"/>
                <a:gd name="T3" fmla="*/ 199 h 254"/>
                <a:gd name="T4" fmla="*/ 0 w 456"/>
                <a:gd name="T5" fmla="*/ 254 h 254"/>
                <a:gd name="T6" fmla="*/ 257 w 456"/>
                <a:gd name="T7" fmla="*/ 254 h 254"/>
                <a:gd name="T8" fmla="*/ 456 w 456"/>
                <a:gd name="T9" fmla="*/ 55 h 254"/>
                <a:gd name="T10" fmla="*/ 456 w 456"/>
                <a:gd name="T11" fmla="*/ 0 h 254"/>
                <a:gd name="T12" fmla="*/ 209 w 456"/>
                <a:gd name="T13" fmla="*/ 199 h 254"/>
              </a:gdLst>
              <a:ahLst/>
              <a:cxnLst>
                <a:cxn ang="0">
                  <a:pos x="T0" y="T1"/>
                </a:cxn>
                <a:cxn ang="0">
                  <a:pos x="T2" y="T3"/>
                </a:cxn>
                <a:cxn ang="0">
                  <a:pos x="T4" y="T5"/>
                </a:cxn>
                <a:cxn ang="0">
                  <a:pos x="T6" y="T7"/>
                </a:cxn>
                <a:cxn ang="0">
                  <a:pos x="T8" y="T9"/>
                </a:cxn>
                <a:cxn ang="0">
                  <a:pos x="T10" y="T11"/>
                </a:cxn>
                <a:cxn ang="0">
                  <a:pos x="T12" y="T13"/>
                </a:cxn>
              </a:cxnLst>
              <a:rect l="0" t="0" r="r" b="b"/>
              <a:pathLst>
                <a:path w="456" h="254">
                  <a:moveTo>
                    <a:pt x="209" y="199"/>
                  </a:moveTo>
                  <a:cubicBezTo>
                    <a:pt x="0" y="199"/>
                    <a:pt x="0" y="199"/>
                    <a:pt x="0" y="199"/>
                  </a:cubicBezTo>
                  <a:cubicBezTo>
                    <a:pt x="0" y="254"/>
                    <a:pt x="0" y="254"/>
                    <a:pt x="0" y="254"/>
                  </a:cubicBezTo>
                  <a:cubicBezTo>
                    <a:pt x="32" y="254"/>
                    <a:pt x="232" y="254"/>
                    <a:pt x="257" y="254"/>
                  </a:cubicBezTo>
                  <a:cubicBezTo>
                    <a:pt x="261" y="146"/>
                    <a:pt x="348" y="59"/>
                    <a:pt x="456" y="55"/>
                  </a:cubicBezTo>
                  <a:cubicBezTo>
                    <a:pt x="456" y="0"/>
                    <a:pt x="456" y="0"/>
                    <a:pt x="456" y="0"/>
                  </a:cubicBezTo>
                  <a:cubicBezTo>
                    <a:pt x="337" y="4"/>
                    <a:pt x="237" y="87"/>
                    <a:pt x="209" y="199"/>
                  </a:cubicBezTo>
                  <a:close/>
                </a:path>
              </a:pathLst>
            </a:custGeom>
            <a:grpFill/>
            <a:ln>
              <a:noFill/>
            </a:ln>
          </p:spPr>
          <p:txBody>
            <a:bodyPr vert="horz" wrap="square" lIns="91440" tIns="45720" rIns="91440" bIns="45720" numCol="1" anchor="t" anchorCtr="0" compatLnSpc="1">
              <a:prstTxWarp prst="textNoShape">
                <a:avLst/>
              </a:prstTxWarp>
            </a:bodyPr>
            <a:lstStyle/>
            <a:p>
              <a:endParaRPr lang="lv-LV" kern="0" dirty="0">
                <a:latin typeface="Source Sans Pro" charset="0"/>
              </a:endParaRPr>
            </a:p>
          </p:txBody>
        </p:sp>
        <p:sp>
          <p:nvSpPr>
            <p:cNvPr id="43" name="Rectangle 42">
              <a:extLst>
                <a:ext uri="{FF2B5EF4-FFF2-40B4-BE49-F238E27FC236}">
                  <a16:creationId xmlns:a16="http://schemas.microsoft.com/office/drawing/2014/main" id="{44D29C56-0999-4957-B123-A01E6B3A0E47}"/>
                </a:ext>
              </a:extLst>
            </p:cNvPr>
            <p:cNvSpPr/>
            <p:nvPr/>
          </p:nvSpPr>
          <p:spPr>
            <a:xfrm>
              <a:off x="0" y="3244132"/>
              <a:ext cx="2349501" cy="4420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kern="0" dirty="0">
                <a:latin typeface="Source Sans Pro" charset="0"/>
              </a:endParaRPr>
            </a:p>
          </p:txBody>
        </p:sp>
      </p:grpSp>
      <p:grpSp>
        <p:nvGrpSpPr>
          <p:cNvPr id="44" name="Group 43">
            <a:extLst>
              <a:ext uri="{FF2B5EF4-FFF2-40B4-BE49-F238E27FC236}">
                <a16:creationId xmlns:a16="http://schemas.microsoft.com/office/drawing/2014/main" id="{39DFE4AA-09E9-493F-8BDD-AA64A9C046F4}"/>
              </a:ext>
            </a:extLst>
          </p:cNvPr>
          <p:cNvGrpSpPr/>
          <p:nvPr/>
        </p:nvGrpSpPr>
        <p:grpSpPr>
          <a:xfrm>
            <a:off x="1" y="4090670"/>
            <a:ext cx="6027739" cy="2052639"/>
            <a:chOff x="0" y="3816349"/>
            <a:chExt cx="6027739" cy="2052639"/>
          </a:xfrm>
          <a:solidFill>
            <a:srgbClr val="002060"/>
          </a:solidFill>
        </p:grpSpPr>
        <p:sp>
          <p:nvSpPr>
            <p:cNvPr id="45" name="Freeform 8">
              <a:extLst>
                <a:ext uri="{FF2B5EF4-FFF2-40B4-BE49-F238E27FC236}">
                  <a16:creationId xmlns:a16="http://schemas.microsoft.com/office/drawing/2014/main" id="{A59EC9BE-8AA2-4699-AF7D-D36EAF8754FD}"/>
                </a:ext>
              </a:extLst>
            </p:cNvPr>
            <p:cNvSpPr>
              <a:spLocks/>
            </p:cNvSpPr>
            <p:nvPr/>
          </p:nvSpPr>
          <p:spPr bwMode="auto">
            <a:xfrm>
              <a:off x="2349501" y="3816350"/>
              <a:ext cx="3678238" cy="2052638"/>
            </a:xfrm>
            <a:custGeom>
              <a:avLst/>
              <a:gdLst>
                <a:gd name="T0" fmla="*/ 257 w 456"/>
                <a:gd name="T1" fmla="*/ 0 h 254"/>
                <a:gd name="T2" fmla="*/ 0 w 456"/>
                <a:gd name="T3" fmla="*/ 0 h 254"/>
                <a:gd name="T4" fmla="*/ 0 w 456"/>
                <a:gd name="T5" fmla="*/ 55 h 254"/>
                <a:gd name="T6" fmla="*/ 209 w 456"/>
                <a:gd name="T7" fmla="*/ 55 h 254"/>
                <a:gd name="T8" fmla="*/ 456 w 456"/>
                <a:gd name="T9" fmla="*/ 254 h 254"/>
                <a:gd name="T10" fmla="*/ 456 w 456"/>
                <a:gd name="T11" fmla="*/ 199 h 254"/>
                <a:gd name="T12" fmla="*/ 257 w 456"/>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456" h="254">
                  <a:moveTo>
                    <a:pt x="257" y="0"/>
                  </a:moveTo>
                  <a:cubicBezTo>
                    <a:pt x="232" y="0"/>
                    <a:pt x="32" y="0"/>
                    <a:pt x="0" y="0"/>
                  </a:cubicBezTo>
                  <a:cubicBezTo>
                    <a:pt x="0" y="55"/>
                    <a:pt x="0" y="55"/>
                    <a:pt x="0" y="55"/>
                  </a:cubicBezTo>
                  <a:cubicBezTo>
                    <a:pt x="209" y="55"/>
                    <a:pt x="209" y="55"/>
                    <a:pt x="209" y="55"/>
                  </a:cubicBezTo>
                  <a:cubicBezTo>
                    <a:pt x="237" y="167"/>
                    <a:pt x="337" y="250"/>
                    <a:pt x="456" y="254"/>
                  </a:cubicBezTo>
                  <a:cubicBezTo>
                    <a:pt x="456" y="199"/>
                    <a:pt x="456" y="199"/>
                    <a:pt x="456" y="199"/>
                  </a:cubicBezTo>
                  <a:cubicBezTo>
                    <a:pt x="348" y="195"/>
                    <a:pt x="261" y="108"/>
                    <a:pt x="2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lv-LV" kern="0" dirty="0">
                <a:latin typeface="Source Sans Pro" charset="0"/>
              </a:endParaRPr>
            </a:p>
          </p:txBody>
        </p:sp>
        <p:sp>
          <p:nvSpPr>
            <p:cNvPr id="46" name="Rectangle 45">
              <a:extLst>
                <a:ext uri="{FF2B5EF4-FFF2-40B4-BE49-F238E27FC236}">
                  <a16:creationId xmlns:a16="http://schemas.microsoft.com/office/drawing/2014/main" id="{E4EB5B10-9175-4AA3-8E50-D0696CED9EC3}"/>
                </a:ext>
              </a:extLst>
            </p:cNvPr>
            <p:cNvSpPr/>
            <p:nvPr/>
          </p:nvSpPr>
          <p:spPr>
            <a:xfrm>
              <a:off x="0" y="3816349"/>
              <a:ext cx="2349501" cy="4420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kern="0" dirty="0">
                <a:latin typeface="Source Sans Pro" charset="0"/>
              </a:endParaRPr>
            </a:p>
          </p:txBody>
        </p:sp>
      </p:grpSp>
      <p:grpSp>
        <p:nvGrpSpPr>
          <p:cNvPr id="47" name="Group 46">
            <a:extLst>
              <a:ext uri="{FF2B5EF4-FFF2-40B4-BE49-F238E27FC236}">
                <a16:creationId xmlns:a16="http://schemas.microsoft.com/office/drawing/2014/main" id="{6FFBD149-52EE-4574-A1B2-02C95DC584CF}"/>
              </a:ext>
            </a:extLst>
          </p:cNvPr>
          <p:cNvGrpSpPr/>
          <p:nvPr/>
        </p:nvGrpSpPr>
        <p:grpSpPr>
          <a:xfrm>
            <a:off x="6156325" y="1907858"/>
            <a:ext cx="6035675" cy="2052639"/>
            <a:chOff x="6156326" y="1633537"/>
            <a:chExt cx="6035674" cy="2052638"/>
          </a:xfrm>
          <a:solidFill>
            <a:srgbClr val="002060"/>
          </a:solidFill>
        </p:grpSpPr>
        <p:sp>
          <p:nvSpPr>
            <p:cNvPr id="58" name="Freeform 5">
              <a:extLst>
                <a:ext uri="{FF2B5EF4-FFF2-40B4-BE49-F238E27FC236}">
                  <a16:creationId xmlns:a16="http://schemas.microsoft.com/office/drawing/2014/main" id="{5E600C67-8A8C-416C-97B6-AB2327DC85FB}"/>
                </a:ext>
              </a:extLst>
            </p:cNvPr>
            <p:cNvSpPr>
              <a:spLocks/>
            </p:cNvSpPr>
            <p:nvPr/>
          </p:nvSpPr>
          <p:spPr bwMode="auto">
            <a:xfrm>
              <a:off x="6156326" y="1633537"/>
              <a:ext cx="3670300" cy="2052638"/>
            </a:xfrm>
            <a:custGeom>
              <a:avLst/>
              <a:gdLst>
                <a:gd name="T0" fmla="*/ 246 w 455"/>
                <a:gd name="T1" fmla="*/ 199 h 254"/>
                <a:gd name="T2" fmla="*/ 0 w 455"/>
                <a:gd name="T3" fmla="*/ 0 h 254"/>
                <a:gd name="T4" fmla="*/ 0 w 455"/>
                <a:gd name="T5" fmla="*/ 55 h 254"/>
                <a:gd name="T6" fmla="*/ 199 w 455"/>
                <a:gd name="T7" fmla="*/ 254 h 254"/>
                <a:gd name="T8" fmla="*/ 455 w 455"/>
                <a:gd name="T9" fmla="*/ 254 h 254"/>
                <a:gd name="T10" fmla="*/ 455 w 455"/>
                <a:gd name="T11" fmla="*/ 199 h 254"/>
                <a:gd name="T12" fmla="*/ 246 w 455"/>
                <a:gd name="T13" fmla="*/ 199 h 254"/>
              </a:gdLst>
              <a:ahLst/>
              <a:cxnLst>
                <a:cxn ang="0">
                  <a:pos x="T0" y="T1"/>
                </a:cxn>
                <a:cxn ang="0">
                  <a:pos x="T2" y="T3"/>
                </a:cxn>
                <a:cxn ang="0">
                  <a:pos x="T4" y="T5"/>
                </a:cxn>
                <a:cxn ang="0">
                  <a:pos x="T6" y="T7"/>
                </a:cxn>
                <a:cxn ang="0">
                  <a:pos x="T8" y="T9"/>
                </a:cxn>
                <a:cxn ang="0">
                  <a:pos x="T10" y="T11"/>
                </a:cxn>
                <a:cxn ang="0">
                  <a:pos x="T12" y="T13"/>
                </a:cxn>
              </a:cxnLst>
              <a:rect l="0" t="0" r="r" b="b"/>
              <a:pathLst>
                <a:path w="455" h="254">
                  <a:moveTo>
                    <a:pt x="246" y="199"/>
                  </a:moveTo>
                  <a:cubicBezTo>
                    <a:pt x="219" y="87"/>
                    <a:pt x="119" y="4"/>
                    <a:pt x="0" y="0"/>
                  </a:cubicBezTo>
                  <a:cubicBezTo>
                    <a:pt x="0" y="55"/>
                    <a:pt x="0" y="55"/>
                    <a:pt x="0" y="55"/>
                  </a:cubicBezTo>
                  <a:cubicBezTo>
                    <a:pt x="107" y="59"/>
                    <a:pt x="195" y="146"/>
                    <a:pt x="199" y="254"/>
                  </a:cubicBezTo>
                  <a:cubicBezTo>
                    <a:pt x="228" y="254"/>
                    <a:pt x="424" y="254"/>
                    <a:pt x="455" y="254"/>
                  </a:cubicBezTo>
                  <a:cubicBezTo>
                    <a:pt x="455" y="199"/>
                    <a:pt x="455" y="199"/>
                    <a:pt x="455" y="199"/>
                  </a:cubicBezTo>
                  <a:lnTo>
                    <a:pt x="246" y="199"/>
                  </a:lnTo>
                  <a:close/>
                </a:path>
              </a:pathLst>
            </a:custGeom>
            <a:grpFill/>
            <a:ln>
              <a:noFill/>
            </a:ln>
          </p:spPr>
          <p:txBody>
            <a:bodyPr vert="horz" wrap="square" lIns="91440" tIns="45720" rIns="91440" bIns="45720" numCol="1" anchor="t" anchorCtr="0" compatLnSpc="1">
              <a:prstTxWarp prst="textNoShape">
                <a:avLst/>
              </a:prstTxWarp>
            </a:bodyPr>
            <a:lstStyle/>
            <a:p>
              <a:endParaRPr lang="lv-LV" kern="0" dirty="0">
                <a:latin typeface="Source Sans Pro" charset="0"/>
              </a:endParaRPr>
            </a:p>
          </p:txBody>
        </p:sp>
        <p:sp>
          <p:nvSpPr>
            <p:cNvPr id="59" name="Rectangle 58">
              <a:extLst>
                <a:ext uri="{FF2B5EF4-FFF2-40B4-BE49-F238E27FC236}">
                  <a16:creationId xmlns:a16="http://schemas.microsoft.com/office/drawing/2014/main" id="{4094074C-BC2C-4F1C-8D10-A4D6DCF277E8}"/>
                </a:ext>
              </a:extLst>
            </p:cNvPr>
            <p:cNvSpPr/>
            <p:nvPr/>
          </p:nvSpPr>
          <p:spPr>
            <a:xfrm>
              <a:off x="9826626" y="3244132"/>
              <a:ext cx="2365374" cy="4420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kern="0" dirty="0">
                <a:latin typeface="Source Sans Pro" charset="0"/>
              </a:endParaRPr>
            </a:p>
          </p:txBody>
        </p:sp>
      </p:grpSp>
      <p:grpSp>
        <p:nvGrpSpPr>
          <p:cNvPr id="62" name="Group 61">
            <a:extLst>
              <a:ext uri="{FF2B5EF4-FFF2-40B4-BE49-F238E27FC236}">
                <a16:creationId xmlns:a16="http://schemas.microsoft.com/office/drawing/2014/main" id="{B33BC207-933B-44A3-964B-21BAE5199CC5}"/>
              </a:ext>
            </a:extLst>
          </p:cNvPr>
          <p:cNvGrpSpPr/>
          <p:nvPr/>
        </p:nvGrpSpPr>
        <p:grpSpPr>
          <a:xfrm>
            <a:off x="6156325" y="4090670"/>
            <a:ext cx="6035675" cy="2052639"/>
            <a:chOff x="6156326" y="3816349"/>
            <a:chExt cx="6035674" cy="2052639"/>
          </a:xfrm>
          <a:solidFill>
            <a:srgbClr val="0070C0"/>
          </a:solidFill>
        </p:grpSpPr>
        <p:sp>
          <p:nvSpPr>
            <p:cNvPr id="66" name="Freeform 6">
              <a:extLst>
                <a:ext uri="{FF2B5EF4-FFF2-40B4-BE49-F238E27FC236}">
                  <a16:creationId xmlns:a16="http://schemas.microsoft.com/office/drawing/2014/main" id="{45EB34E6-08B6-43A5-9FD6-CA0CBBDEE394}"/>
                </a:ext>
              </a:extLst>
            </p:cNvPr>
            <p:cNvSpPr>
              <a:spLocks/>
            </p:cNvSpPr>
            <p:nvPr/>
          </p:nvSpPr>
          <p:spPr bwMode="auto">
            <a:xfrm>
              <a:off x="6156326" y="3816350"/>
              <a:ext cx="3670300" cy="2052638"/>
            </a:xfrm>
            <a:custGeom>
              <a:avLst/>
              <a:gdLst>
                <a:gd name="T0" fmla="*/ 199 w 455"/>
                <a:gd name="T1" fmla="*/ 0 h 254"/>
                <a:gd name="T2" fmla="*/ 0 w 455"/>
                <a:gd name="T3" fmla="*/ 199 h 254"/>
                <a:gd name="T4" fmla="*/ 0 w 455"/>
                <a:gd name="T5" fmla="*/ 254 h 254"/>
                <a:gd name="T6" fmla="*/ 246 w 455"/>
                <a:gd name="T7" fmla="*/ 55 h 254"/>
                <a:gd name="T8" fmla="*/ 455 w 455"/>
                <a:gd name="T9" fmla="*/ 55 h 254"/>
                <a:gd name="T10" fmla="*/ 455 w 455"/>
                <a:gd name="T11" fmla="*/ 0 h 254"/>
                <a:gd name="T12" fmla="*/ 199 w 45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455" h="254">
                  <a:moveTo>
                    <a:pt x="199" y="0"/>
                  </a:moveTo>
                  <a:cubicBezTo>
                    <a:pt x="195" y="108"/>
                    <a:pt x="107" y="195"/>
                    <a:pt x="0" y="199"/>
                  </a:cubicBezTo>
                  <a:cubicBezTo>
                    <a:pt x="0" y="254"/>
                    <a:pt x="0" y="254"/>
                    <a:pt x="0" y="254"/>
                  </a:cubicBezTo>
                  <a:cubicBezTo>
                    <a:pt x="119" y="250"/>
                    <a:pt x="219" y="167"/>
                    <a:pt x="246" y="55"/>
                  </a:cubicBezTo>
                  <a:cubicBezTo>
                    <a:pt x="455" y="55"/>
                    <a:pt x="455" y="55"/>
                    <a:pt x="455" y="55"/>
                  </a:cubicBezTo>
                  <a:cubicBezTo>
                    <a:pt x="455" y="0"/>
                    <a:pt x="455" y="0"/>
                    <a:pt x="455" y="0"/>
                  </a:cubicBezTo>
                  <a:cubicBezTo>
                    <a:pt x="363" y="0"/>
                    <a:pt x="291" y="0"/>
                    <a:pt x="19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lv-LV" kern="0" dirty="0">
                <a:latin typeface="Source Sans Pro" charset="0"/>
              </a:endParaRPr>
            </a:p>
          </p:txBody>
        </p:sp>
        <p:sp>
          <p:nvSpPr>
            <p:cNvPr id="70" name="Rectangle 69">
              <a:extLst>
                <a:ext uri="{FF2B5EF4-FFF2-40B4-BE49-F238E27FC236}">
                  <a16:creationId xmlns:a16="http://schemas.microsoft.com/office/drawing/2014/main" id="{7EC06F87-7BA4-4811-B795-DA5061436B62}"/>
                </a:ext>
              </a:extLst>
            </p:cNvPr>
            <p:cNvSpPr/>
            <p:nvPr/>
          </p:nvSpPr>
          <p:spPr>
            <a:xfrm>
              <a:off x="9826626" y="3816349"/>
              <a:ext cx="2365374" cy="4420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kern="0" dirty="0">
                <a:latin typeface="Source Sans Pro" charset="0"/>
              </a:endParaRPr>
            </a:p>
          </p:txBody>
        </p:sp>
      </p:grpSp>
      <p:sp>
        <p:nvSpPr>
          <p:cNvPr id="72" name="TextBox 71">
            <a:extLst>
              <a:ext uri="{FF2B5EF4-FFF2-40B4-BE49-F238E27FC236}">
                <a16:creationId xmlns:a16="http://schemas.microsoft.com/office/drawing/2014/main" id="{D6D6FBA6-0D76-4574-BDAC-6DF386023D9B}"/>
              </a:ext>
            </a:extLst>
          </p:cNvPr>
          <p:cNvSpPr txBox="1"/>
          <p:nvPr/>
        </p:nvSpPr>
        <p:spPr>
          <a:xfrm rot="2747633">
            <a:off x="4355495" y="2183519"/>
            <a:ext cx="3601660" cy="3601660"/>
          </a:xfrm>
          <a:prstGeom prst="rect">
            <a:avLst/>
          </a:prstGeom>
          <a:noFill/>
        </p:spPr>
        <p:txBody>
          <a:bodyPr wrap="none" rtlCol="0">
            <a:prstTxWarp prst="textArchUp">
              <a:avLst/>
            </a:prstTxWarp>
            <a:spAutoFit/>
          </a:bodyPr>
          <a:lstStyle/>
          <a:p>
            <a:pPr algn="ctr"/>
            <a:r>
              <a:rPr lang="en-GB" sz="1600" kern="0" dirty="0" err="1">
                <a:solidFill>
                  <a:schemeClr val="bg1"/>
                </a:solidFill>
                <a:latin typeface="Source Sans Pro" charset="0"/>
              </a:rPr>
              <a:t>Visaptverošs</a:t>
            </a:r>
            <a:r>
              <a:rPr lang="en-GB" sz="1600" kern="0" dirty="0">
                <a:solidFill>
                  <a:schemeClr val="bg1"/>
                </a:solidFill>
                <a:latin typeface="Source Sans Pro" charset="0"/>
              </a:rPr>
              <a:t> </a:t>
            </a:r>
            <a:r>
              <a:rPr lang="en-GB" sz="1600" kern="0" dirty="0" err="1">
                <a:solidFill>
                  <a:schemeClr val="bg1"/>
                </a:solidFill>
                <a:latin typeface="Source Sans Pro" charset="0"/>
              </a:rPr>
              <a:t>novērtējums</a:t>
            </a:r>
            <a:endParaRPr lang="lv-LV" sz="1600" kern="0" dirty="0">
              <a:solidFill>
                <a:schemeClr val="bg1"/>
              </a:solidFill>
              <a:latin typeface="Source Sans Pro" charset="0"/>
            </a:endParaRPr>
          </a:p>
        </p:txBody>
      </p:sp>
      <p:sp>
        <p:nvSpPr>
          <p:cNvPr id="73" name="TextBox 72">
            <a:extLst>
              <a:ext uri="{FF2B5EF4-FFF2-40B4-BE49-F238E27FC236}">
                <a16:creationId xmlns:a16="http://schemas.microsoft.com/office/drawing/2014/main" id="{A7BDEA64-F983-4A81-9E6E-22AB36AF8EB7}"/>
              </a:ext>
            </a:extLst>
          </p:cNvPr>
          <p:cNvSpPr txBox="1"/>
          <p:nvPr/>
        </p:nvSpPr>
        <p:spPr>
          <a:xfrm rot="19134323">
            <a:off x="4234859" y="2185730"/>
            <a:ext cx="3601660" cy="3601660"/>
          </a:xfrm>
          <a:prstGeom prst="rect">
            <a:avLst/>
          </a:prstGeom>
          <a:noFill/>
        </p:spPr>
        <p:txBody>
          <a:bodyPr wrap="none" rtlCol="0">
            <a:prstTxWarp prst="textArchUp">
              <a:avLst/>
            </a:prstTxWarp>
            <a:spAutoFit/>
          </a:bodyPr>
          <a:lstStyle/>
          <a:p>
            <a:pPr algn="ctr"/>
            <a:r>
              <a:rPr lang="en-GB" sz="1600" kern="0" dirty="0" err="1">
                <a:solidFill>
                  <a:schemeClr val="bg1"/>
                </a:solidFill>
                <a:latin typeface="Source Sans Pro" charset="0"/>
              </a:rPr>
              <a:t>Starptautiski</a:t>
            </a:r>
            <a:r>
              <a:rPr lang="en-GB" sz="1600" kern="0" dirty="0">
                <a:solidFill>
                  <a:schemeClr val="bg1"/>
                </a:solidFill>
                <a:latin typeface="Source Sans Pro" charset="0"/>
              </a:rPr>
              <a:t> </a:t>
            </a:r>
            <a:r>
              <a:rPr lang="en-GB" sz="1600" kern="0" dirty="0" err="1">
                <a:solidFill>
                  <a:schemeClr val="bg1"/>
                </a:solidFill>
                <a:latin typeface="Source Sans Pro" charset="0"/>
              </a:rPr>
              <a:t>standarti</a:t>
            </a:r>
            <a:r>
              <a:rPr lang="lv-LV" sz="1600" kern="0" dirty="0">
                <a:solidFill>
                  <a:schemeClr val="bg1"/>
                </a:solidFill>
                <a:latin typeface="Source Sans Pro" charset="0"/>
              </a:rPr>
              <a:t> </a:t>
            </a:r>
          </a:p>
        </p:txBody>
      </p:sp>
      <p:sp>
        <p:nvSpPr>
          <p:cNvPr id="74" name="TextBox 73">
            <a:extLst>
              <a:ext uri="{FF2B5EF4-FFF2-40B4-BE49-F238E27FC236}">
                <a16:creationId xmlns:a16="http://schemas.microsoft.com/office/drawing/2014/main" id="{746C2A82-73C8-4A00-8995-C2547DC0AA7B}"/>
              </a:ext>
            </a:extLst>
          </p:cNvPr>
          <p:cNvSpPr txBox="1"/>
          <p:nvPr/>
        </p:nvSpPr>
        <p:spPr>
          <a:xfrm rot="8100000">
            <a:off x="4340075" y="2289839"/>
            <a:ext cx="3601660" cy="3601660"/>
          </a:xfrm>
          <a:prstGeom prst="rect">
            <a:avLst/>
          </a:prstGeom>
          <a:noFill/>
        </p:spPr>
        <p:txBody>
          <a:bodyPr wrap="none" rtlCol="0">
            <a:prstTxWarp prst="textArchUp">
              <a:avLst/>
            </a:prstTxWarp>
            <a:spAutoFit/>
          </a:bodyPr>
          <a:lstStyle/>
          <a:p>
            <a:pPr algn="ctr"/>
            <a:r>
              <a:rPr lang="en-GB" sz="1600" kern="0" dirty="0" err="1">
                <a:solidFill>
                  <a:srgbClr val="FFFFFF"/>
                </a:solidFill>
                <a:latin typeface="Source Sans Pro" charset="0"/>
              </a:rPr>
              <a:t>Sasaiste</a:t>
            </a:r>
            <a:r>
              <a:rPr lang="en-GB" sz="1600" kern="0" dirty="0">
                <a:solidFill>
                  <a:srgbClr val="FFFFFF"/>
                </a:solidFill>
                <a:latin typeface="Source Sans Pro" charset="0"/>
              </a:rPr>
              <a:t> </a:t>
            </a:r>
            <a:r>
              <a:rPr lang="en-GB" sz="1600" kern="0" dirty="0" err="1">
                <a:solidFill>
                  <a:srgbClr val="FFFFFF"/>
                </a:solidFill>
                <a:latin typeface="Source Sans Pro" charset="0"/>
              </a:rPr>
              <a:t>ar</a:t>
            </a:r>
            <a:r>
              <a:rPr lang="en-GB" sz="1600" kern="0" dirty="0">
                <a:solidFill>
                  <a:srgbClr val="FFFFFF"/>
                </a:solidFill>
                <a:latin typeface="Source Sans Pro" charset="0"/>
              </a:rPr>
              <a:t> </a:t>
            </a:r>
            <a:r>
              <a:rPr lang="en-GB" sz="1600" kern="0" dirty="0" err="1">
                <a:solidFill>
                  <a:srgbClr val="FFFFFF"/>
                </a:solidFill>
                <a:latin typeface="Source Sans Pro" charset="0"/>
              </a:rPr>
              <a:t>analītiku</a:t>
            </a:r>
            <a:endParaRPr lang="lv-LV" sz="1600" kern="0" dirty="0">
              <a:solidFill>
                <a:srgbClr val="FFFFFF"/>
              </a:solidFill>
              <a:latin typeface="Source Sans Pro" charset="0"/>
            </a:endParaRPr>
          </a:p>
        </p:txBody>
      </p:sp>
      <p:sp>
        <p:nvSpPr>
          <p:cNvPr id="75" name="TextBox 74">
            <a:extLst>
              <a:ext uri="{FF2B5EF4-FFF2-40B4-BE49-F238E27FC236}">
                <a16:creationId xmlns:a16="http://schemas.microsoft.com/office/drawing/2014/main" id="{E4DEC399-7063-4F81-B959-321EA57A2EA7}"/>
              </a:ext>
            </a:extLst>
          </p:cNvPr>
          <p:cNvSpPr txBox="1"/>
          <p:nvPr/>
        </p:nvSpPr>
        <p:spPr>
          <a:xfrm rot="13633005">
            <a:off x="4238868" y="2245764"/>
            <a:ext cx="3601660" cy="3601660"/>
          </a:xfrm>
          <a:prstGeom prst="rect">
            <a:avLst/>
          </a:prstGeom>
          <a:noFill/>
        </p:spPr>
        <p:txBody>
          <a:bodyPr wrap="none" rtlCol="0">
            <a:prstTxWarp prst="textArchUp">
              <a:avLst/>
            </a:prstTxWarp>
            <a:spAutoFit/>
          </a:bodyPr>
          <a:lstStyle/>
          <a:p>
            <a:pPr algn="ctr"/>
            <a:r>
              <a:rPr lang="en-GB" sz="1600" kern="0" dirty="0" err="1">
                <a:solidFill>
                  <a:srgbClr val="FFFFFF"/>
                </a:solidFill>
                <a:latin typeface="Source Sans Pro" charset="0"/>
              </a:rPr>
              <a:t>Vērtējuma</a:t>
            </a:r>
            <a:r>
              <a:rPr lang="en-GB" sz="1600" kern="0" dirty="0">
                <a:solidFill>
                  <a:srgbClr val="FFFFFF"/>
                </a:solidFill>
                <a:latin typeface="Source Sans Pro" charset="0"/>
              </a:rPr>
              <a:t> </a:t>
            </a:r>
            <a:r>
              <a:rPr lang="en-GB" sz="1600" kern="0" dirty="0" err="1">
                <a:solidFill>
                  <a:srgbClr val="FFFFFF"/>
                </a:solidFill>
                <a:latin typeface="Source Sans Pro" charset="0"/>
              </a:rPr>
              <a:t>dimansijas</a:t>
            </a:r>
            <a:endParaRPr lang="lv-LV" sz="1600" kern="0" dirty="0">
              <a:solidFill>
                <a:srgbClr val="FFFFFF"/>
              </a:solidFill>
              <a:latin typeface="Source Sans Pro" charset="0"/>
            </a:endParaRPr>
          </a:p>
        </p:txBody>
      </p:sp>
      <p:sp>
        <p:nvSpPr>
          <p:cNvPr id="76" name="Rectangle 75">
            <a:extLst>
              <a:ext uri="{FF2B5EF4-FFF2-40B4-BE49-F238E27FC236}">
                <a16:creationId xmlns:a16="http://schemas.microsoft.com/office/drawing/2014/main" id="{95B57A08-2337-4647-829B-22CB4F9A054E}"/>
              </a:ext>
            </a:extLst>
          </p:cNvPr>
          <p:cNvSpPr/>
          <p:nvPr/>
        </p:nvSpPr>
        <p:spPr>
          <a:xfrm>
            <a:off x="399891" y="1243307"/>
            <a:ext cx="4255612" cy="1831655"/>
          </a:xfrm>
          <a:prstGeom prst="rect">
            <a:avLst/>
          </a:prstGeom>
        </p:spPr>
        <p:txBody>
          <a:bodyPr wrap="square" lIns="121920" rIns="121920" bIns="60960">
            <a:spAutoFit/>
          </a:bodyPr>
          <a:lstStyle/>
          <a:p>
            <a:r>
              <a:rPr lang="en-GB" sz="1867" b="1" kern="0" dirty="0" err="1">
                <a:latin typeface="Verdana" panose="020B0604030504040204" pitchFamily="34" charset="0"/>
                <a:ea typeface="Verdana" panose="020B0604030504040204" pitchFamily="34" charset="0"/>
              </a:rPr>
              <a:t>Atbilstība</a:t>
            </a:r>
            <a:r>
              <a:rPr lang="en-GB" sz="1867" b="1" kern="0" dirty="0">
                <a:latin typeface="Verdana" panose="020B0604030504040204" pitchFamily="34" charset="0"/>
                <a:ea typeface="Verdana" panose="020B0604030504040204" pitchFamily="34" charset="0"/>
              </a:rPr>
              <a:t> ESG</a:t>
            </a:r>
          </a:p>
          <a:p>
            <a:r>
              <a:rPr lang="en-GB" sz="1867" b="1" kern="0" dirty="0" err="1">
                <a:latin typeface="Verdana" panose="020B0604030504040204" pitchFamily="34" charset="0"/>
                <a:ea typeface="Verdana" panose="020B0604030504040204" pitchFamily="34" charset="0"/>
              </a:rPr>
              <a:t>Vērtē</a:t>
            </a:r>
            <a:r>
              <a:rPr lang="en-GB" sz="1867" b="1" kern="0" dirty="0">
                <a:latin typeface="Verdana" panose="020B0604030504040204" pitchFamily="34" charset="0"/>
                <a:ea typeface="Verdana" panose="020B0604030504040204" pitchFamily="34" charset="0"/>
              </a:rPr>
              <a:t> EQAR </a:t>
            </a:r>
            <a:r>
              <a:rPr lang="en-GB" sz="1867" b="1" kern="0" dirty="0" err="1">
                <a:latin typeface="Verdana" panose="020B0604030504040204" pitchFamily="34" charset="0"/>
                <a:ea typeface="Verdana" panose="020B0604030504040204" pitchFamily="34" charset="0"/>
              </a:rPr>
              <a:t>aģentūra</a:t>
            </a:r>
            <a:endParaRPr lang="en-GB" sz="1867" b="1" kern="0" dirty="0">
              <a:latin typeface="Verdana" panose="020B0604030504040204" pitchFamily="34" charset="0"/>
              <a:ea typeface="Verdana" panose="020B0604030504040204" pitchFamily="34" charset="0"/>
            </a:endParaRPr>
          </a:p>
          <a:p>
            <a:r>
              <a:rPr lang="en-GB" sz="1867" b="1" kern="0" dirty="0" err="1">
                <a:latin typeface="Verdana" panose="020B0604030504040204" pitchFamily="34" charset="0"/>
                <a:ea typeface="Verdana" panose="020B0604030504040204" pitchFamily="34" charset="0"/>
              </a:rPr>
              <a:t>Kritēriji</a:t>
            </a:r>
            <a:r>
              <a:rPr lang="en-GB" sz="1867" b="1" kern="0" dirty="0">
                <a:latin typeface="Verdana" panose="020B0604030504040204" pitchFamily="34" charset="0"/>
                <a:ea typeface="Verdana" panose="020B0604030504040204" pitchFamily="34" charset="0"/>
              </a:rPr>
              <a:t> </a:t>
            </a:r>
            <a:r>
              <a:rPr lang="en-GB" sz="1867" b="1" kern="0" dirty="0" err="1">
                <a:latin typeface="Verdana" panose="020B0604030504040204" pitchFamily="34" charset="0"/>
                <a:ea typeface="Verdana" panose="020B0604030504040204" pitchFamily="34" charset="0"/>
              </a:rPr>
              <a:t>ārējo</a:t>
            </a:r>
            <a:r>
              <a:rPr lang="en-GB" sz="1867" b="1" kern="0" dirty="0">
                <a:latin typeface="Verdana" panose="020B0604030504040204" pitchFamily="34" charset="0"/>
                <a:ea typeface="Verdana" panose="020B0604030504040204" pitchFamily="34" charset="0"/>
              </a:rPr>
              <a:t> </a:t>
            </a:r>
            <a:r>
              <a:rPr lang="en-GB" sz="1867" b="1" kern="0" dirty="0" err="1">
                <a:latin typeface="Verdana" panose="020B0604030504040204" pitchFamily="34" charset="0"/>
                <a:ea typeface="Verdana" panose="020B0604030504040204" pitchFamily="34" charset="0"/>
              </a:rPr>
              <a:t>ekspertu</a:t>
            </a:r>
            <a:r>
              <a:rPr lang="en-GB" sz="1867" b="1" kern="0" dirty="0">
                <a:latin typeface="Verdana" panose="020B0604030504040204" pitchFamily="34" charset="0"/>
                <a:ea typeface="Verdana" panose="020B0604030504040204" pitchFamily="34" charset="0"/>
              </a:rPr>
              <a:t> </a:t>
            </a:r>
            <a:r>
              <a:rPr lang="en-GB" sz="1867" b="1" kern="0" dirty="0" err="1">
                <a:latin typeface="Verdana" panose="020B0604030504040204" pitchFamily="34" charset="0"/>
                <a:ea typeface="Verdana" panose="020B0604030504040204" pitchFamily="34" charset="0"/>
              </a:rPr>
              <a:t>atlasei</a:t>
            </a:r>
            <a:endParaRPr lang="en-GB" sz="1867" b="1" kern="0" dirty="0">
              <a:latin typeface="Verdana" panose="020B0604030504040204" pitchFamily="34" charset="0"/>
              <a:ea typeface="Verdana" panose="020B0604030504040204" pitchFamily="34" charset="0"/>
            </a:endParaRPr>
          </a:p>
          <a:p>
            <a:r>
              <a:rPr lang="en-GB" sz="1867" b="1" kern="0" dirty="0" err="1">
                <a:latin typeface="Verdana" panose="020B0604030504040204" pitchFamily="34" charset="0"/>
                <a:ea typeface="Verdana" panose="020B0604030504040204" pitchFamily="34" charset="0"/>
              </a:rPr>
              <a:t>Ārējo</a:t>
            </a:r>
            <a:r>
              <a:rPr lang="en-GB" sz="1867" b="1" kern="0" dirty="0">
                <a:latin typeface="Verdana" panose="020B0604030504040204" pitchFamily="34" charset="0"/>
                <a:ea typeface="Verdana" panose="020B0604030504040204" pitchFamily="34" charset="0"/>
              </a:rPr>
              <a:t> </a:t>
            </a:r>
            <a:r>
              <a:rPr lang="en-GB" sz="1867" b="1" kern="0" dirty="0" err="1">
                <a:latin typeface="Verdana" panose="020B0604030504040204" pitchFamily="34" charset="0"/>
                <a:ea typeface="Verdana" panose="020B0604030504040204" pitchFamily="34" charset="0"/>
              </a:rPr>
              <a:t>ekspertu</a:t>
            </a:r>
            <a:r>
              <a:rPr lang="en-GB" sz="1867" b="1" kern="0" dirty="0">
                <a:latin typeface="Verdana" panose="020B0604030504040204" pitchFamily="34" charset="0"/>
                <a:ea typeface="Verdana" panose="020B0604030504040204" pitchFamily="34" charset="0"/>
              </a:rPr>
              <a:t> </a:t>
            </a:r>
            <a:r>
              <a:rPr lang="en-GB" sz="1867" b="1" kern="0" dirty="0" err="1">
                <a:latin typeface="Verdana" panose="020B0604030504040204" pitchFamily="34" charset="0"/>
                <a:ea typeface="Verdana" panose="020B0604030504040204" pitchFamily="34" charset="0"/>
              </a:rPr>
              <a:t>īpatsvars</a:t>
            </a:r>
            <a:endParaRPr lang="en-GB" sz="1867" kern="0" dirty="0">
              <a:latin typeface="Verdana" panose="020B0604030504040204" pitchFamily="34" charset="0"/>
              <a:ea typeface="Verdana" panose="020B0604030504040204" pitchFamily="34" charset="0"/>
            </a:endParaRPr>
          </a:p>
          <a:p>
            <a:r>
              <a:rPr lang="en-GB" sz="1867" kern="0" dirty="0" err="1">
                <a:latin typeface="Verdana" panose="020B0604030504040204" pitchFamily="34" charset="0"/>
                <a:ea typeface="Verdana" panose="020B0604030504040204" pitchFamily="34" charset="0"/>
              </a:rPr>
              <a:t>Akreditācijas</a:t>
            </a:r>
            <a:r>
              <a:rPr lang="en-GB" sz="1867" kern="0" dirty="0">
                <a:latin typeface="Verdana" panose="020B0604030504040204" pitchFamily="34" charset="0"/>
                <a:ea typeface="Verdana" panose="020B0604030504040204" pitchFamily="34" charset="0"/>
              </a:rPr>
              <a:t> </a:t>
            </a:r>
            <a:r>
              <a:rPr lang="en-GB" sz="1867" kern="0" dirty="0" err="1">
                <a:latin typeface="Verdana" panose="020B0604030504040204" pitchFamily="34" charset="0"/>
                <a:ea typeface="Verdana" panose="020B0604030504040204" pitchFamily="34" charset="0"/>
              </a:rPr>
              <a:t>komisijas</a:t>
            </a:r>
            <a:r>
              <a:rPr lang="en-GB" sz="1867" kern="0" dirty="0">
                <a:latin typeface="Verdana" panose="020B0604030504040204" pitchFamily="34" charset="0"/>
                <a:ea typeface="Verdana" panose="020B0604030504040204" pitchFamily="34" charset="0"/>
              </a:rPr>
              <a:t> </a:t>
            </a:r>
            <a:r>
              <a:rPr lang="en-GB" sz="1867" kern="0" dirty="0" err="1">
                <a:latin typeface="Verdana" panose="020B0604030504040204" pitchFamily="34" charset="0"/>
                <a:ea typeface="Verdana" panose="020B0604030504040204" pitchFamily="34" charset="0"/>
              </a:rPr>
              <a:t>sastāvs</a:t>
            </a:r>
            <a:endParaRPr lang="lv-LV" sz="1867" kern="0" dirty="0">
              <a:latin typeface="Verdana" panose="020B0604030504040204" pitchFamily="34" charset="0"/>
              <a:ea typeface="Verdana" panose="020B0604030504040204" pitchFamily="34" charset="0"/>
            </a:endParaRPr>
          </a:p>
        </p:txBody>
      </p:sp>
      <p:sp>
        <p:nvSpPr>
          <p:cNvPr id="81" name="Rectangle 80">
            <a:extLst>
              <a:ext uri="{FF2B5EF4-FFF2-40B4-BE49-F238E27FC236}">
                <a16:creationId xmlns:a16="http://schemas.microsoft.com/office/drawing/2014/main" id="{7332F530-6325-4564-AB4C-5DFAE78711E9}"/>
              </a:ext>
            </a:extLst>
          </p:cNvPr>
          <p:cNvSpPr/>
          <p:nvPr/>
        </p:nvSpPr>
        <p:spPr>
          <a:xfrm>
            <a:off x="4957655" y="3792286"/>
            <a:ext cx="2276689" cy="477054"/>
          </a:xfrm>
          <a:prstGeom prst="rect">
            <a:avLst/>
          </a:prstGeom>
        </p:spPr>
        <p:txBody>
          <a:bodyPr wrap="square" lIns="121920" rIns="121920" bIns="60960">
            <a:spAutoFit/>
          </a:bodyPr>
          <a:lstStyle/>
          <a:p>
            <a:pPr algn="ctr"/>
            <a:r>
              <a:rPr lang="lv-LV" sz="2400" b="1" kern="0" dirty="0">
                <a:solidFill>
                  <a:srgbClr val="002060"/>
                </a:solidFill>
                <a:latin typeface="Source Sans Pro" charset="0"/>
              </a:rPr>
              <a:t>AK</a:t>
            </a:r>
            <a:r>
              <a:rPr lang="en-GB" sz="2400" b="1" kern="0" dirty="0">
                <a:solidFill>
                  <a:srgbClr val="002060"/>
                </a:solidFill>
                <a:latin typeface="Source Sans Pro" charset="0"/>
              </a:rPr>
              <a:t>REDITĀCIJA</a:t>
            </a:r>
            <a:endParaRPr lang="lv-LV" sz="2400" b="1" kern="0" dirty="0">
              <a:solidFill>
                <a:srgbClr val="002060"/>
              </a:solidFill>
              <a:latin typeface="Source Sans Pro" charset="0"/>
            </a:endParaRPr>
          </a:p>
        </p:txBody>
      </p:sp>
      <p:sp>
        <p:nvSpPr>
          <p:cNvPr id="85" name="Rectangle 84">
            <a:extLst>
              <a:ext uri="{FF2B5EF4-FFF2-40B4-BE49-F238E27FC236}">
                <a16:creationId xmlns:a16="http://schemas.microsoft.com/office/drawing/2014/main" id="{2FC0DA8B-E862-4C1F-B6B2-C72BF8B90230}"/>
              </a:ext>
            </a:extLst>
          </p:cNvPr>
          <p:cNvSpPr/>
          <p:nvPr/>
        </p:nvSpPr>
        <p:spPr>
          <a:xfrm>
            <a:off x="8099158" y="4532712"/>
            <a:ext cx="3950229" cy="2262158"/>
          </a:xfrm>
          <a:prstGeom prst="rect">
            <a:avLst/>
          </a:prstGeom>
        </p:spPr>
        <p:txBody>
          <a:bodyPr wrap="square" lIns="121920" rIns="121920" bIns="60960">
            <a:spAutoFit/>
          </a:bodyPr>
          <a:lstStyle/>
          <a:p>
            <a:pPr lvl="0" algn="just"/>
            <a:r>
              <a:rPr lang="en-GB" sz="1400" b="1" kern="0" dirty="0" err="1">
                <a:latin typeface="Verdana" panose="020B0604030504040204" pitchFamily="34" charset="0"/>
                <a:ea typeface="Verdana" panose="020B0604030504040204" pitchFamily="34" charset="0"/>
                <a:cs typeface="Times New Roman" panose="02020603050405020304" pitchFamily="18" charset="0"/>
              </a:rPr>
              <a:t>Veicot</a:t>
            </a:r>
            <a:r>
              <a:rPr lang="en-GB" sz="1400" b="1" kern="0" dirty="0">
                <a:latin typeface="Verdana" panose="020B0604030504040204" pitchFamily="34" charset="0"/>
                <a:ea typeface="Verdana" panose="020B0604030504040204" pitchFamily="34" charset="0"/>
                <a:cs typeface="Times New Roman" panose="02020603050405020304" pitchFamily="18" charset="0"/>
              </a:rPr>
              <a:t> </a:t>
            </a:r>
            <a:r>
              <a:rPr lang="en-GB" sz="1400" b="1" kern="0" dirty="0" err="1">
                <a:latin typeface="Verdana" panose="020B0604030504040204" pitchFamily="34" charset="0"/>
                <a:ea typeface="Verdana" panose="020B0604030504040204" pitchFamily="34" charset="0"/>
                <a:cs typeface="Times New Roman" panose="02020603050405020304" pitchFamily="18" charset="0"/>
              </a:rPr>
              <a:t>novērtējumu</a:t>
            </a:r>
            <a:r>
              <a:rPr lang="en-GB" sz="1400" b="1" kern="0" dirty="0">
                <a:latin typeface="Verdana" panose="020B0604030504040204" pitchFamily="34" charset="0"/>
                <a:ea typeface="Verdana" panose="020B0604030504040204" pitchFamily="34" charset="0"/>
                <a:cs typeface="Times New Roman" panose="02020603050405020304" pitchFamily="18" charset="0"/>
              </a:rPr>
              <a:t> </a:t>
            </a:r>
            <a:r>
              <a:rPr lang="en-GB" sz="1400" b="1" kern="0" dirty="0" err="1">
                <a:latin typeface="Verdana" panose="020B0604030504040204" pitchFamily="34" charset="0"/>
                <a:ea typeface="Verdana" panose="020B0604030504040204" pitchFamily="34" charset="0"/>
                <a:cs typeface="Times New Roman" panose="02020603050405020304" pitchFamily="18" charset="0"/>
              </a:rPr>
              <a:t>tiek</a:t>
            </a:r>
            <a:r>
              <a:rPr lang="en-GB" sz="1400" b="1" kern="0" dirty="0">
                <a:latin typeface="Verdana" panose="020B0604030504040204" pitchFamily="34" charset="0"/>
                <a:ea typeface="Verdana" panose="020B0604030504040204" pitchFamily="34" charset="0"/>
                <a:cs typeface="Times New Roman" panose="02020603050405020304" pitchFamily="18" charset="0"/>
              </a:rPr>
              <a:t> </a:t>
            </a:r>
            <a:r>
              <a:rPr lang="en-GB" sz="1400" b="1" kern="0" dirty="0" err="1">
                <a:latin typeface="Verdana" panose="020B0604030504040204" pitchFamily="34" charset="0"/>
                <a:ea typeface="Verdana" panose="020B0604030504040204" pitchFamily="34" charset="0"/>
                <a:cs typeface="Times New Roman" panose="02020603050405020304" pitchFamily="18" charset="0"/>
              </a:rPr>
              <a:t>ņemti</a:t>
            </a:r>
            <a:r>
              <a:rPr lang="en-GB" sz="1400" b="1" kern="0" dirty="0">
                <a:latin typeface="Verdana" panose="020B0604030504040204" pitchFamily="34" charset="0"/>
                <a:ea typeface="Verdana" panose="020B0604030504040204" pitchFamily="34" charset="0"/>
                <a:cs typeface="Times New Roman" panose="02020603050405020304" pitchFamily="18" charset="0"/>
              </a:rPr>
              <a:t> </a:t>
            </a:r>
            <a:r>
              <a:rPr lang="en-GB" sz="1400" b="1" kern="0" dirty="0" err="1">
                <a:latin typeface="Verdana" panose="020B0604030504040204" pitchFamily="34" charset="0"/>
                <a:ea typeface="Verdana" panose="020B0604030504040204" pitchFamily="34" charset="0"/>
                <a:cs typeface="Times New Roman" panose="02020603050405020304" pitchFamily="18" charset="0"/>
              </a:rPr>
              <a:t>vērā</a:t>
            </a:r>
            <a:r>
              <a:rPr lang="en-GB" sz="1400" b="1" kern="0" dirty="0">
                <a:latin typeface="Verdana" panose="020B0604030504040204" pitchFamily="34" charset="0"/>
                <a:ea typeface="Verdana" panose="020B0604030504040204" pitchFamily="34" charset="0"/>
                <a:cs typeface="Times New Roman" panose="02020603050405020304" pitchFamily="18" charset="0"/>
              </a:rPr>
              <a:t> </a:t>
            </a:r>
          </a:p>
          <a:p>
            <a:pPr marL="285750" lvl="0" indent="-285750" algn="just">
              <a:buFontTx/>
              <a:buChar char="-"/>
            </a:pPr>
            <a:r>
              <a:rPr lang="en-GB" sz="1400" kern="0" dirty="0" err="1">
                <a:latin typeface="Verdana" panose="020B0604030504040204" pitchFamily="34" charset="0"/>
                <a:ea typeface="Verdana" panose="020B0604030504040204" pitchFamily="34" charset="0"/>
                <a:cs typeface="Times New Roman" panose="02020603050405020304" pitchFamily="18" charset="0"/>
              </a:rPr>
              <a:t>Izglītības</a:t>
            </a:r>
            <a:r>
              <a:rPr lang="en-GB" sz="1400" kern="0" dirty="0">
                <a:latin typeface="Verdana" panose="020B0604030504040204" pitchFamily="34" charset="0"/>
                <a:ea typeface="Verdana" panose="020B0604030504040204" pitchFamily="34" charset="0"/>
                <a:cs typeface="Times New Roman" panose="02020603050405020304" pitchFamily="18" charset="0"/>
              </a:rPr>
              <a:t> </a:t>
            </a:r>
            <a:r>
              <a:rPr lang="en-GB" sz="1400" kern="0" dirty="0" err="1">
                <a:latin typeface="Verdana" panose="020B0604030504040204" pitchFamily="34" charset="0"/>
                <a:ea typeface="Verdana" panose="020B0604030504040204" pitchFamily="34" charset="0"/>
                <a:cs typeface="Times New Roman" panose="02020603050405020304" pitchFamily="18" charset="0"/>
              </a:rPr>
              <a:t>kvalitātes</a:t>
            </a:r>
            <a:r>
              <a:rPr lang="en-GB" sz="1400" kern="0" dirty="0">
                <a:latin typeface="Verdana" panose="020B0604030504040204" pitchFamily="34" charset="0"/>
                <a:ea typeface="Verdana" panose="020B0604030504040204" pitchFamily="34" charset="0"/>
                <a:cs typeface="Times New Roman" panose="02020603050405020304" pitchFamily="18" charset="0"/>
              </a:rPr>
              <a:t> </a:t>
            </a:r>
            <a:r>
              <a:rPr lang="en-GB" sz="1400" kern="0" dirty="0" err="1">
                <a:latin typeface="Verdana" panose="020B0604030504040204" pitchFamily="34" charset="0"/>
                <a:ea typeface="Verdana" panose="020B0604030504040204" pitchFamily="34" charset="0"/>
                <a:cs typeface="Times New Roman" panose="02020603050405020304" pitchFamily="18" charset="0"/>
              </a:rPr>
              <a:t>monitoringa</a:t>
            </a:r>
            <a:r>
              <a:rPr lang="en-GB" sz="1400" kern="0" dirty="0">
                <a:latin typeface="Verdana" panose="020B0604030504040204" pitchFamily="34" charset="0"/>
                <a:ea typeface="Verdana" panose="020B0604030504040204" pitchFamily="34" charset="0"/>
                <a:cs typeface="Times New Roman" panose="02020603050405020304" pitchFamily="18" charset="0"/>
              </a:rPr>
              <a:t> </a:t>
            </a:r>
            <a:r>
              <a:rPr lang="en-GB" sz="1400" kern="0" dirty="0" err="1">
                <a:latin typeface="Verdana" panose="020B0604030504040204" pitchFamily="34" charset="0"/>
                <a:ea typeface="Verdana" panose="020B0604030504040204" pitchFamily="34" charset="0"/>
                <a:cs typeface="Times New Roman" panose="02020603050405020304" pitchFamily="18" charset="0"/>
              </a:rPr>
              <a:t>dati</a:t>
            </a:r>
            <a:r>
              <a:rPr lang="en-GB" sz="1400" kern="0" dirty="0">
                <a:latin typeface="Verdana" panose="020B0604030504040204" pitchFamily="34" charset="0"/>
                <a:ea typeface="Verdana" panose="020B0604030504040204" pitchFamily="34" charset="0"/>
                <a:cs typeface="Times New Roman" panose="02020603050405020304" pitchFamily="18" charset="0"/>
              </a:rPr>
              <a:t>;</a:t>
            </a:r>
          </a:p>
          <a:p>
            <a:pPr marL="285750" lvl="0" indent="-285750" algn="just">
              <a:buFontTx/>
              <a:buChar char="-"/>
            </a:pPr>
            <a:r>
              <a:rPr lang="en-GB" sz="1400" kern="0" dirty="0" err="1">
                <a:latin typeface="Verdana" panose="020B0604030504040204" pitchFamily="34" charset="0"/>
                <a:ea typeface="Verdana" panose="020B0604030504040204" pitchFamily="34" charset="0"/>
                <a:cs typeface="Times New Roman" panose="02020603050405020304" pitchFamily="18" charset="0"/>
              </a:rPr>
              <a:t>Absolventu</a:t>
            </a:r>
            <a:r>
              <a:rPr lang="en-GB" sz="1400" kern="0" dirty="0">
                <a:latin typeface="Verdana" panose="020B0604030504040204" pitchFamily="34" charset="0"/>
                <a:ea typeface="Verdana" panose="020B0604030504040204" pitchFamily="34" charset="0"/>
                <a:cs typeface="Times New Roman" panose="02020603050405020304" pitchFamily="18" charset="0"/>
              </a:rPr>
              <a:t> </a:t>
            </a:r>
            <a:r>
              <a:rPr lang="en-GB" sz="1400" kern="0" dirty="0" err="1">
                <a:latin typeface="Verdana" panose="020B0604030504040204" pitchFamily="34" charset="0"/>
                <a:ea typeface="Verdana" panose="020B0604030504040204" pitchFamily="34" charset="0"/>
                <a:cs typeface="Times New Roman" panose="02020603050405020304" pitchFamily="18" charset="0"/>
              </a:rPr>
              <a:t>monitoringa</a:t>
            </a:r>
            <a:r>
              <a:rPr lang="en-GB" sz="1400" kern="0" dirty="0">
                <a:latin typeface="Verdana" panose="020B0604030504040204" pitchFamily="34" charset="0"/>
                <a:ea typeface="Verdana" panose="020B0604030504040204" pitchFamily="34" charset="0"/>
                <a:cs typeface="Times New Roman" panose="02020603050405020304" pitchFamily="18" charset="0"/>
              </a:rPr>
              <a:t> </a:t>
            </a:r>
            <a:r>
              <a:rPr lang="en-GB" sz="1400" kern="0" dirty="0" err="1">
                <a:latin typeface="Verdana" panose="020B0604030504040204" pitchFamily="34" charset="0"/>
                <a:ea typeface="Verdana" panose="020B0604030504040204" pitchFamily="34" charset="0"/>
                <a:cs typeface="Times New Roman" panose="02020603050405020304" pitchFamily="18" charset="0"/>
              </a:rPr>
              <a:t>dati</a:t>
            </a:r>
            <a:endParaRPr lang="en-GB" sz="1400" kern="0" dirty="0">
              <a:latin typeface="Verdana" panose="020B0604030504040204" pitchFamily="34" charset="0"/>
              <a:ea typeface="Verdana" panose="020B0604030504040204" pitchFamily="34" charset="0"/>
              <a:cs typeface="Times New Roman" panose="02020603050405020304" pitchFamily="18" charset="0"/>
            </a:endParaRPr>
          </a:p>
          <a:p>
            <a:pPr marL="285750" lvl="0" indent="-285750" algn="just">
              <a:buFontTx/>
              <a:buChar char="-"/>
            </a:pPr>
            <a:r>
              <a:rPr lang="en-GB" sz="1400" kern="0" dirty="0" err="1">
                <a:latin typeface="Verdana" panose="020B0604030504040204" pitchFamily="34" charset="0"/>
                <a:ea typeface="Verdana" panose="020B0604030504040204" pitchFamily="34" charset="0"/>
                <a:cs typeface="Times New Roman" panose="02020603050405020304" pitchFamily="18" charset="0"/>
              </a:rPr>
              <a:t>Tematisko</a:t>
            </a:r>
            <a:r>
              <a:rPr lang="en-GB" sz="1400" kern="0" dirty="0">
                <a:latin typeface="Verdana" panose="020B0604030504040204" pitchFamily="34" charset="0"/>
                <a:ea typeface="Verdana" panose="020B0604030504040204" pitchFamily="34" charset="0"/>
                <a:cs typeface="Times New Roman" panose="02020603050405020304" pitchFamily="18" charset="0"/>
              </a:rPr>
              <a:t> </a:t>
            </a:r>
            <a:r>
              <a:rPr lang="en-GB" sz="1400" kern="0" dirty="0" err="1">
                <a:latin typeface="Verdana" panose="020B0604030504040204" pitchFamily="34" charset="0"/>
                <a:ea typeface="Verdana" panose="020B0604030504040204" pitchFamily="34" charset="0"/>
                <a:cs typeface="Times New Roman" panose="02020603050405020304" pitchFamily="18" charset="0"/>
              </a:rPr>
              <a:t>izvērtējumu</a:t>
            </a:r>
            <a:r>
              <a:rPr lang="en-GB" sz="1400" kern="0" dirty="0">
                <a:latin typeface="Verdana" panose="020B0604030504040204" pitchFamily="34" charset="0"/>
                <a:ea typeface="Verdana" panose="020B0604030504040204" pitchFamily="34" charset="0"/>
                <a:cs typeface="Times New Roman" panose="02020603050405020304" pitchFamily="18" charset="0"/>
              </a:rPr>
              <a:t> </a:t>
            </a:r>
            <a:r>
              <a:rPr lang="en-GB" sz="1400" kern="0" dirty="0" err="1">
                <a:latin typeface="Verdana" panose="020B0604030504040204" pitchFamily="34" charset="0"/>
                <a:ea typeface="Verdana" panose="020B0604030504040204" pitchFamily="34" charset="0"/>
                <a:cs typeface="Times New Roman" panose="02020603050405020304" pitchFamily="18" charset="0"/>
              </a:rPr>
              <a:t>rezultāti</a:t>
            </a:r>
            <a:endParaRPr lang="en-GB" sz="1400" kern="0" dirty="0">
              <a:latin typeface="Verdana" panose="020B0604030504040204" pitchFamily="34" charset="0"/>
              <a:ea typeface="Verdana" panose="020B0604030504040204" pitchFamily="34" charset="0"/>
              <a:cs typeface="Times New Roman" panose="02020603050405020304" pitchFamily="18" charset="0"/>
            </a:endParaRPr>
          </a:p>
          <a:p>
            <a:pPr marL="285750" lvl="0" indent="-285750" algn="just">
              <a:buFontTx/>
              <a:buChar char="-"/>
            </a:pPr>
            <a:r>
              <a:rPr lang="en-GB" sz="1400" kern="0" dirty="0" err="1">
                <a:latin typeface="Verdana" panose="020B0604030504040204" pitchFamily="34" charset="0"/>
                <a:ea typeface="Verdana" panose="020B0604030504040204" pitchFamily="34" charset="0"/>
                <a:cs typeface="Times New Roman" panose="02020603050405020304" pitchFamily="18" charset="0"/>
              </a:rPr>
              <a:t>Pētījumu</a:t>
            </a:r>
            <a:r>
              <a:rPr lang="en-GB" sz="1400" kern="0" dirty="0">
                <a:latin typeface="Verdana" panose="020B0604030504040204" pitchFamily="34" charset="0"/>
                <a:ea typeface="Verdana" panose="020B0604030504040204" pitchFamily="34" charset="0"/>
                <a:cs typeface="Times New Roman" panose="02020603050405020304" pitchFamily="18" charset="0"/>
              </a:rPr>
              <a:t> </a:t>
            </a:r>
            <a:r>
              <a:rPr lang="en-GB" sz="1400" kern="0" dirty="0" err="1">
                <a:latin typeface="Verdana" panose="020B0604030504040204" pitchFamily="34" charset="0"/>
                <a:ea typeface="Verdana" panose="020B0604030504040204" pitchFamily="34" charset="0"/>
                <a:cs typeface="Times New Roman" panose="02020603050405020304" pitchFamily="18" charset="0"/>
              </a:rPr>
              <a:t>dati</a:t>
            </a:r>
            <a:r>
              <a:rPr lang="en-GB" sz="1400" kern="0" dirty="0">
                <a:latin typeface="Verdana" panose="020B0604030504040204" pitchFamily="34" charset="0"/>
                <a:ea typeface="Verdana" panose="020B0604030504040204" pitchFamily="34" charset="0"/>
                <a:cs typeface="Times New Roman" panose="02020603050405020304" pitchFamily="18" charset="0"/>
              </a:rPr>
              <a:t> (</a:t>
            </a:r>
            <a:r>
              <a:rPr lang="en-GB" sz="1400" kern="0" dirty="0" err="1">
                <a:latin typeface="Verdana" panose="020B0604030504040204" pitchFamily="34" charset="0"/>
                <a:ea typeface="Verdana" panose="020B0604030504040204" pitchFamily="34" charset="0"/>
                <a:cs typeface="Times New Roman" panose="02020603050405020304" pitchFamily="18" charset="0"/>
              </a:rPr>
              <a:t>piem</a:t>
            </a:r>
            <a:r>
              <a:rPr lang="en-GB" sz="1400" kern="0" dirty="0">
                <a:latin typeface="Verdana" panose="020B0604030504040204" pitchFamily="34" charset="0"/>
                <a:ea typeface="Verdana" panose="020B0604030504040204" pitchFamily="34" charset="0"/>
                <a:cs typeface="Times New Roman" panose="02020603050405020304" pitchFamily="18" charset="0"/>
              </a:rPr>
              <a:t>. </a:t>
            </a:r>
            <a:r>
              <a:rPr lang="en-GB" sz="1400" kern="0" dirty="0" err="1">
                <a:latin typeface="Verdana" panose="020B0604030504040204" pitchFamily="34" charset="0"/>
                <a:ea typeface="Verdana" panose="020B0604030504040204" pitchFamily="34" charset="0"/>
                <a:cs typeface="Times New Roman" panose="02020603050405020304" pitchFamily="18" charset="0"/>
              </a:rPr>
              <a:t>Eurostudent</a:t>
            </a:r>
            <a:r>
              <a:rPr lang="en-GB" sz="1400" kern="0" dirty="0">
                <a:latin typeface="Verdana" panose="020B0604030504040204" pitchFamily="34" charset="0"/>
                <a:ea typeface="Verdana" panose="020B0604030504040204" pitchFamily="34" charset="0"/>
                <a:cs typeface="Times New Roman" panose="02020603050405020304" pitchFamily="18" charset="0"/>
              </a:rPr>
              <a:t>, </a:t>
            </a:r>
            <a:r>
              <a:rPr lang="en-GB" sz="1400" kern="0" dirty="0" err="1">
                <a:latin typeface="Verdana" panose="020B0604030504040204" pitchFamily="34" charset="0"/>
                <a:ea typeface="Verdana" panose="020B0604030504040204" pitchFamily="34" charset="0"/>
                <a:cs typeface="Times New Roman" panose="02020603050405020304" pitchFamily="18" charset="0"/>
              </a:rPr>
              <a:t>Eurograduate</a:t>
            </a:r>
            <a:r>
              <a:rPr lang="en-GB" sz="1400" kern="0" dirty="0">
                <a:latin typeface="Verdana" panose="020B0604030504040204" pitchFamily="34" charset="0"/>
                <a:ea typeface="Verdana" panose="020B0604030504040204" pitchFamily="34" charset="0"/>
                <a:cs typeface="Times New Roman" panose="02020603050405020304" pitchFamily="18" charset="0"/>
              </a:rPr>
              <a:t> </a:t>
            </a:r>
            <a:r>
              <a:rPr lang="en-GB" sz="1400" kern="0" dirty="0" err="1">
                <a:latin typeface="Verdana" panose="020B0604030504040204" pitchFamily="34" charset="0"/>
                <a:ea typeface="Verdana" panose="020B0604030504040204" pitchFamily="34" charset="0"/>
                <a:cs typeface="Times New Roman" panose="02020603050405020304" pitchFamily="18" charset="0"/>
              </a:rPr>
              <a:t>u.c.</a:t>
            </a:r>
            <a:r>
              <a:rPr lang="en-GB" sz="1400" kern="0" dirty="0">
                <a:latin typeface="Verdana" panose="020B0604030504040204" pitchFamily="34" charset="0"/>
                <a:ea typeface="Verdana" panose="020B0604030504040204" pitchFamily="34" charset="0"/>
                <a:cs typeface="Times New Roman" panose="02020603050405020304" pitchFamily="18" charset="0"/>
              </a:rPr>
              <a:t>)</a:t>
            </a:r>
          </a:p>
          <a:p>
            <a:pPr marL="285750" lvl="0" indent="-285750" algn="just">
              <a:buFontTx/>
              <a:buChar char="-"/>
            </a:pPr>
            <a:r>
              <a:rPr lang="en-GB" sz="1400" kern="0" dirty="0" err="1">
                <a:latin typeface="Verdana" panose="020B0604030504040204" pitchFamily="34" charset="0"/>
                <a:ea typeface="Verdana" panose="020B0604030504040204" pitchFamily="34" charset="0"/>
                <a:cs typeface="Times New Roman" panose="02020603050405020304" pitchFamily="18" charset="0"/>
              </a:rPr>
              <a:t>Augstskolām</a:t>
            </a:r>
            <a:r>
              <a:rPr lang="en-GB" sz="1400" kern="0" dirty="0">
                <a:latin typeface="Verdana" panose="020B0604030504040204" pitchFamily="34" charset="0"/>
                <a:ea typeface="Verdana" panose="020B0604030504040204" pitchFamily="34" charset="0"/>
                <a:cs typeface="Times New Roman" panose="02020603050405020304" pitchFamily="18" charset="0"/>
              </a:rPr>
              <a:t> - ZISI </a:t>
            </a:r>
            <a:r>
              <a:rPr lang="en-GB" sz="1400" kern="0" dirty="0" err="1">
                <a:latin typeface="Verdana" panose="020B0604030504040204" pitchFamily="34" charset="0"/>
                <a:ea typeface="Verdana" panose="020B0604030504040204" pitchFamily="34" charset="0"/>
                <a:cs typeface="Times New Roman" panose="02020603050405020304" pitchFamily="18" charset="0"/>
              </a:rPr>
              <a:t>novērtējuma</a:t>
            </a:r>
            <a:r>
              <a:rPr lang="en-GB" sz="1400" kern="0" dirty="0">
                <a:latin typeface="Verdana" panose="020B0604030504040204" pitchFamily="34" charset="0"/>
                <a:ea typeface="Verdana" panose="020B0604030504040204" pitchFamily="34" charset="0"/>
                <a:cs typeface="Times New Roman" panose="02020603050405020304" pitchFamily="18" charset="0"/>
              </a:rPr>
              <a:t> </a:t>
            </a:r>
            <a:r>
              <a:rPr lang="en-GB" sz="1400" kern="0" dirty="0" err="1">
                <a:latin typeface="Verdana" panose="020B0604030504040204" pitchFamily="34" charset="0"/>
                <a:ea typeface="Verdana" panose="020B0604030504040204" pitchFamily="34" charset="0"/>
                <a:cs typeface="Times New Roman" panose="02020603050405020304" pitchFamily="18" charset="0"/>
              </a:rPr>
              <a:t>rezultāti</a:t>
            </a:r>
            <a:endParaRPr lang="en-GB" sz="1400" kern="0" dirty="0">
              <a:latin typeface="Verdana" panose="020B0604030504040204" pitchFamily="34" charset="0"/>
              <a:ea typeface="Verdana" panose="020B0604030504040204" pitchFamily="34" charset="0"/>
              <a:cs typeface="Times New Roman" panose="02020603050405020304" pitchFamily="18" charset="0"/>
            </a:endParaRPr>
          </a:p>
          <a:p>
            <a:pPr marL="285750" lvl="0" indent="-285750" algn="just">
              <a:buFontTx/>
              <a:buChar char="-"/>
            </a:pPr>
            <a:r>
              <a:rPr lang="en-GB" sz="1400" kern="0" dirty="0" err="1">
                <a:latin typeface="Verdana" panose="020B0604030504040204" pitchFamily="34" charset="0"/>
                <a:ea typeface="Verdana" panose="020B0604030504040204" pitchFamily="34" charset="0"/>
                <a:cs typeface="Times New Roman" panose="02020603050405020304" pitchFamily="18" charset="0"/>
              </a:rPr>
              <a:t>Koledžām</a:t>
            </a:r>
            <a:r>
              <a:rPr lang="en-GB" sz="1400" kern="0" dirty="0">
                <a:latin typeface="Verdana" panose="020B0604030504040204" pitchFamily="34" charset="0"/>
                <a:ea typeface="Verdana" panose="020B0604030504040204" pitchFamily="34" charset="0"/>
                <a:cs typeface="Times New Roman" panose="02020603050405020304" pitchFamily="18" charset="0"/>
              </a:rPr>
              <a:t> - IKVD </a:t>
            </a:r>
            <a:r>
              <a:rPr lang="en-GB" sz="1400" kern="0" dirty="0" err="1">
                <a:latin typeface="Verdana" panose="020B0604030504040204" pitchFamily="34" charset="0"/>
                <a:ea typeface="Verdana" panose="020B0604030504040204" pitchFamily="34" charset="0"/>
                <a:cs typeface="Times New Roman" panose="02020603050405020304" pitchFamily="18" charset="0"/>
              </a:rPr>
              <a:t>novērtējums</a:t>
            </a:r>
            <a:r>
              <a:rPr lang="en-GB" sz="1400" kern="0" dirty="0">
                <a:latin typeface="Verdana" panose="020B0604030504040204" pitchFamily="34" charset="0"/>
                <a:ea typeface="Verdana" panose="020B0604030504040204" pitchFamily="34" charset="0"/>
                <a:cs typeface="Times New Roman" panose="02020603050405020304" pitchFamily="18" charset="0"/>
              </a:rPr>
              <a:t> par </a:t>
            </a:r>
            <a:r>
              <a:rPr lang="en-GB" sz="1400" kern="0" dirty="0" err="1">
                <a:latin typeface="Verdana" panose="020B0604030504040204" pitchFamily="34" charset="0"/>
                <a:ea typeface="Verdana" panose="020B0604030504040204" pitchFamily="34" charset="0"/>
                <a:cs typeface="Times New Roman" panose="02020603050405020304" pitchFamily="18" charset="0"/>
              </a:rPr>
              <a:t>prof.izgl.īstenošanas</a:t>
            </a:r>
            <a:r>
              <a:rPr lang="en-GB" sz="1400" kern="0" dirty="0">
                <a:latin typeface="Verdana" panose="020B0604030504040204" pitchFamily="34" charset="0"/>
                <a:ea typeface="Verdana" panose="020B0604030504040204" pitchFamily="34" charset="0"/>
                <a:cs typeface="Times New Roman" panose="02020603050405020304" pitchFamily="18" charset="0"/>
              </a:rPr>
              <a:t> </a:t>
            </a:r>
            <a:r>
              <a:rPr lang="en-GB" sz="1400" kern="0" dirty="0" err="1">
                <a:latin typeface="Verdana" panose="020B0604030504040204" pitchFamily="34" charset="0"/>
                <a:ea typeface="Verdana" panose="020B0604030504040204" pitchFamily="34" charset="0"/>
                <a:cs typeface="Times New Roman" panose="02020603050405020304" pitchFamily="18" charset="0"/>
              </a:rPr>
              <a:t>kvalitāti</a:t>
            </a:r>
            <a:endParaRPr lang="lv-LV" sz="1400" kern="0" dirty="0">
              <a:latin typeface="Verdana" panose="020B0604030504040204" pitchFamily="34" charset="0"/>
              <a:ea typeface="Verdana" panose="020B0604030504040204" pitchFamily="34" charset="0"/>
              <a:cs typeface="Times New Roman" panose="02020603050405020304" pitchFamily="18" charset="0"/>
            </a:endParaRPr>
          </a:p>
        </p:txBody>
      </p:sp>
      <p:sp>
        <p:nvSpPr>
          <p:cNvPr id="89" name="Rectangle 88">
            <a:extLst>
              <a:ext uri="{FF2B5EF4-FFF2-40B4-BE49-F238E27FC236}">
                <a16:creationId xmlns:a16="http://schemas.microsoft.com/office/drawing/2014/main" id="{C73687E5-6BBE-4004-8265-BA0464130DD6}"/>
              </a:ext>
            </a:extLst>
          </p:cNvPr>
          <p:cNvSpPr/>
          <p:nvPr/>
        </p:nvSpPr>
        <p:spPr>
          <a:xfrm>
            <a:off x="195618" y="4532712"/>
            <a:ext cx="4376381" cy="2118593"/>
          </a:xfrm>
          <a:prstGeom prst="rect">
            <a:avLst/>
          </a:prstGeom>
        </p:spPr>
        <p:txBody>
          <a:bodyPr wrap="square" lIns="121920" rIns="121920" bIns="60960">
            <a:spAutoFit/>
          </a:bodyPr>
          <a:lstStyle/>
          <a:p>
            <a:r>
              <a:rPr lang="en-GB" sz="1867" b="1" kern="0" dirty="0" err="1">
                <a:latin typeface="Verdana" panose="020B0604030504040204" pitchFamily="34" charset="0"/>
                <a:ea typeface="Verdana" panose="020B0604030504040204" pitchFamily="34" charset="0"/>
              </a:rPr>
              <a:t>Novērtēšanas</a:t>
            </a:r>
            <a:r>
              <a:rPr lang="en-GB" sz="1867" b="1" kern="0" dirty="0">
                <a:latin typeface="Verdana" panose="020B0604030504040204" pitchFamily="34" charset="0"/>
                <a:ea typeface="Verdana" panose="020B0604030504040204" pitchFamily="34" charset="0"/>
              </a:rPr>
              <a:t> </a:t>
            </a:r>
            <a:r>
              <a:rPr lang="en-GB" sz="1867" b="1" kern="0" dirty="0" err="1">
                <a:latin typeface="Verdana" panose="020B0604030504040204" pitchFamily="34" charset="0"/>
                <a:ea typeface="Verdana" panose="020B0604030504040204" pitchFamily="34" charset="0"/>
              </a:rPr>
              <a:t>dimensijas</a:t>
            </a:r>
            <a:r>
              <a:rPr lang="en-GB" sz="1867" b="1" kern="0" dirty="0">
                <a:latin typeface="Verdana" panose="020B0604030504040204" pitchFamily="34" charset="0"/>
                <a:ea typeface="Verdana" panose="020B0604030504040204" pitchFamily="34" charset="0"/>
              </a:rPr>
              <a:t>:</a:t>
            </a:r>
          </a:p>
          <a:p>
            <a:r>
              <a:rPr lang="en-GB" sz="1400" dirty="0">
                <a:latin typeface="Verdana" panose="020B0604030504040204" pitchFamily="34" charset="0"/>
                <a:ea typeface="Verdana" panose="020B0604030504040204" pitchFamily="34" charset="0"/>
              </a:rPr>
              <a:t>I</a:t>
            </a:r>
            <a:r>
              <a:rPr lang="lv-LV" sz="1400" dirty="0" err="1">
                <a:latin typeface="Verdana" panose="020B0604030504040204" pitchFamily="34" charset="0"/>
                <a:ea typeface="Verdana" panose="020B0604030504040204" pitchFamily="34" charset="0"/>
              </a:rPr>
              <a:t>ekšējā</a:t>
            </a:r>
            <a:r>
              <a:rPr lang="lv-LV" sz="1400" dirty="0">
                <a:latin typeface="Verdana" panose="020B0604030504040204" pitchFamily="34" charset="0"/>
                <a:ea typeface="Verdana" panose="020B0604030504040204" pitchFamily="34" charset="0"/>
              </a:rPr>
              <a:t> kvalitātes nodrošināšanas politika</a:t>
            </a:r>
            <a:r>
              <a:rPr lang="en-GB" sz="1400" dirty="0">
                <a:latin typeface="Verdana" panose="020B0604030504040204" pitchFamily="34" charset="0"/>
                <a:ea typeface="Verdana" panose="020B0604030504040204" pitchFamily="34" charset="0"/>
              </a:rPr>
              <a:t> &amp;</a:t>
            </a:r>
            <a:r>
              <a:rPr lang="lv-LV"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organizācijas</a:t>
            </a:r>
            <a:r>
              <a:rPr lang="en-GB" sz="1400" dirty="0">
                <a:latin typeface="Verdana" panose="020B0604030504040204" pitchFamily="34" charset="0"/>
                <a:ea typeface="Verdana" panose="020B0604030504040204" pitchFamily="34" charset="0"/>
              </a:rPr>
              <a:t> </a:t>
            </a:r>
            <a:r>
              <a:rPr lang="lv-LV" sz="1400" dirty="0">
                <a:latin typeface="Verdana" panose="020B0604030504040204" pitchFamily="34" charset="0"/>
                <a:ea typeface="Verdana" panose="020B0604030504040204" pitchFamily="34" charset="0"/>
              </a:rPr>
              <a:t>kvalitātes kultūra</a:t>
            </a:r>
            <a:r>
              <a:rPr lang="en-GB" sz="1400" dirty="0">
                <a:latin typeface="Verdana" panose="020B0604030504040204" pitchFamily="34" charset="0"/>
                <a:ea typeface="Verdana" panose="020B0604030504040204" pitchFamily="34" charset="0"/>
              </a:rPr>
              <a:t>;</a:t>
            </a:r>
          </a:p>
          <a:p>
            <a:r>
              <a:rPr lang="en-GB" sz="1400" dirty="0" err="1">
                <a:latin typeface="Verdana" panose="020B0604030504040204" pitchFamily="34" charset="0"/>
                <a:ea typeface="Verdana" panose="020B0604030504040204" pitchFamily="34" charset="0"/>
              </a:rPr>
              <a:t>Pārvaldības</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efektivitāte</a:t>
            </a:r>
            <a:r>
              <a:rPr lang="en-GB" sz="1400" dirty="0">
                <a:latin typeface="Verdana" panose="020B0604030504040204" pitchFamily="34" charset="0"/>
                <a:ea typeface="Verdana" panose="020B0604030504040204" pitchFamily="34" charset="0"/>
              </a:rPr>
              <a:t>; </a:t>
            </a:r>
          </a:p>
          <a:p>
            <a:r>
              <a:rPr lang="en-GB" sz="1400" dirty="0" err="1">
                <a:latin typeface="Verdana" panose="020B0604030504040204" pitchFamily="34" charset="0"/>
                <a:ea typeface="Verdana" panose="020B0604030504040204" pitchFamily="34" charset="0"/>
              </a:rPr>
              <a:t>Akadēmiskais</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personāls</a:t>
            </a:r>
            <a:r>
              <a:rPr lang="en-GB" sz="1400" dirty="0">
                <a:latin typeface="Verdana" panose="020B0604030504040204" pitchFamily="34" charset="0"/>
                <a:ea typeface="Verdana" panose="020B0604030504040204" pitchFamily="34" charset="0"/>
              </a:rPr>
              <a:t>; </a:t>
            </a:r>
          </a:p>
          <a:p>
            <a:r>
              <a:rPr lang="en-GB" sz="1400" dirty="0" err="1">
                <a:latin typeface="Verdana" panose="020B0604030504040204" pitchFamily="34" charset="0"/>
                <a:ea typeface="Verdana" panose="020B0604030504040204" pitchFamily="34" charset="0"/>
              </a:rPr>
              <a:t>Studiju</a:t>
            </a:r>
            <a:r>
              <a:rPr lang="en-GB" sz="1400" dirty="0">
                <a:latin typeface="Verdana" panose="020B0604030504040204" pitchFamily="34" charset="0"/>
                <a:ea typeface="Verdana" panose="020B0604030504040204" pitchFamily="34" charset="0"/>
              </a:rPr>
              <a:t> process (t.sk. </a:t>
            </a:r>
            <a:r>
              <a:rPr lang="en-GB" sz="1400" dirty="0" err="1">
                <a:latin typeface="Verdana" panose="020B0604030504040204" pitchFamily="34" charset="0"/>
                <a:ea typeface="Verdana" panose="020B0604030504040204" pitchFamily="34" charset="0"/>
              </a:rPr>
              <a:t>akadēmiskie</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standarti</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akadēmiskais</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godīgums</a:t>
            </a:r>
            <a:r>
              <a:rPr lang="en-GB" sz="1400" dirty="0">
                <a:latin typeface="Verdana" panose="020B0604030504040204" pitchFamily="34" charset="0"/>
                <a:ea typeface="Verdana" panose="020B0604030504040204" pitchFamily="34" charset="0"/>
              </a:rPr>
              <a:t>);</a:t>
            </a:r>
            <a:endParaRPr lang="en-GB" sz="1400" b="1" kern="0" dirty="0">
              <a:latin typeface="Verdana" panose="020B0604030504040204" pitchFamily="34" charset="0"/>
              <a:ea typeface="Verdana" panose="020B0604030504040204" pitchFamily="34" charset="0"/>
            </a:endParaRPr>
          </a:p>
          <a:p>
            <a:r>
              <a:rPr lang="en-GB" sz="1400" dirty="0" err="1">
                <a:latin typeface="Verdana" panose="020B0604030504040204" pitchFamily="34" charset="0"/>
                <a:ea typeface="Verdana" panose="020B0604030504040204" pitchFamily="34" charset="0"/>
              </a:rPr>
              <a:t>Resursi</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Digitalizācija</a:t>
            </a:r>
            <a:r>
              <a:rPr lang="en-GB" sz="1400" dirty="0">
                <a:latin typeface="Verdana" panose="020B0604030504040204" pitchFamily="34" charset="0"/>
                <a:ea typeface="Verdana" panose="020B0604030504040204" pitchFamily="34" charset="0"/>
              </a:rPr>
              <a:t>;</a:t>
            </a:r>
          </a:p>
          <a:p>
            <a:r>
              <a:rPr lang="en-GB" sz="1400" kern="0" dirty="0" err="1">
                <a:latin typeface="Verdana" panose="020B0604030504040204" pitchFamily="34" charset="0"/>
                <a:ea typeface="Verdana" panose="020B0604030504040204" pitchFamily="34" charset="0"/>
              </a:rPr>
              <a:t>Sadarbība</a:t>
            </a:r>
            <a:r>
              <a:rPr lang="en-GB" sz="1400" kern="0" dirty="0">
                <a:latin typeface="Verdana" panose="020B0604030504040204" pitchFamily="34" charset="0"/>
                <a:ea typeface="Verdana" panose="020B0604030504040204" pitchFamily="34" charset="0"/>
              </a:rPr>
              <a:t>; </a:t>
            </a:r>
            <a:r>
              <a:rPr lang="en-GB" sz="1400" kern="0" dirty="0" err="1">
                <a:latin typeface="Verdana" panose="020B0604030504040204" pitchFamily="34" charset="0"/>
                <a:ea typeface="Verdana" panose="020B0604030504040204" pitchFamily="34" charset="0"/>
              </a:rPr>
              <a:t>Internacionalizācija</a:t>
            </a:r>
            <a:endParaRPr lang="en-GB" sz="1400" dirty="0">
              <a:latin typeface="Verdana" panose="020B0604030504040204" pitchFamily="34" charset="0"/>
              <a:ea typeface="Verdana" panose="020B0604030504040204" pitchFamily="34" charset="0"/>
            </a:endParaRPr>
          </a:p>
        </p:txBody>
      </p:sp>
      <p:sp>
        <p:nvSpPr>
          <p:cNvPr id="26" name="TextBox 25">
            <a:extLst>
              <a:ext uri="{FF2B5EF4-FFF2-40B4-BE49-F238E27FC236}">
                <a16:creationId xmlns:a16="http://schemas.microsoft.com/office/drawing/2014/main" id="{88B509FE-DF9E-407E-8169-002B7CF3715D}"/>
              </a:ext>
            </a:extLst>
          </p:cNvPr>
          <p:cNvSpPr txBox="1"/>
          <p:nvPr/>
        </p:nvSpPr>
        <p:spPr>
          <a:xfrm>
            <a:off x="8099158" y="1052301"/>
            <a:ext cx="3951256" cy="2462213"/>
          </a:xfrm>
          <a:prstGeom prst="rect">
            <a:avLst/>
          </a:prstGeom>
          <a:noFill/>
        </p:spPr>
        <p:txBody>
          <a:bodyPr wrap="square">
            <a:spAutoFit/>
          </a:bodyPr>
          <a:lstStyle/>
          <a:p>
            <a:r>
              <a:rPr lang="en-GB" sz="1400" b="1" dirty="0" err="1">
                <a:latin typeface="Verdana" panose="020B0604030504040204" pitchFamily="34" charset="0"/>
                <a:ea typeface="Verdana" panose="020B0604030504040204" pitchFamily="34" charset="0"/>
              </a:rPr>
              <a:t>Institūcija</a:t>
            </a:r>
            <a:r>
              <a:rPr lang="en-GB" sz="1400" b="1" dirty="0">
                <a:latin typeface="Verdana" panose="020B0604030504040204" pitchFamily="34" charset="0"/>
                <a:ea typeface="Verdana" panose="020B0604030504040204" pitchFamily="34" charset="0"/>
              </a:rPr>
              <a:t> </a:t>
            </a:r>
            <a:r>
              <a:rPr lang="en-GB" sz="1400" b="1" dirty="0" err="1">
                <a:latin typeface="Verdana" panose="020B0604030504040204" pitchFamily="34" charset="0"/>
                <a:ea typeface="Verdana" panose="020B0604030504040204" pitchFamily="34" charset="0"/>
              </a:rPr>
              <a:t>tiek</a:t>
            </a:r>
            <a:r>
              <a:rPr lang="en-GB" sz="1400" b="1" dirty="0">
                <a:latin typeface="Verdana" panose="020B0604030504040204" pitchFamily="34" charset="0"/>
                <a:ea typeface="Verdana" panose="020B0604030504040204" pitchFamily="34" charset="0"/>
              </a:rPr>
              <a:t> </a:t>
            </a:r>
            <a:r>
              <a:rPr lang="en-GB" sz="1400" b="1" dirty="0" err="1">
                <a:latin typeface="Verdana" panose="020B0604030504040204" pitchFamily="34" charset="0"/>
                <a:ea typeface="Verdana" panose="020B0604030504040204" pitchFamily="34" charset="0"/>
              </a:rPr>
              <a:t>vērtēta</a:t>
            </a:r>
            <a:r>
              <a:rPr lang="en-GB" sz="1400" b="1" dirty="0">
                <a:latin typeface="Verdana" panose="020B0604030504040204" pitchFamily="34" charset="0"/>
                <a:ea typeface="Verdana" panose="020B0604030504040204" pitchFamily="34" charset="0"/>
              </a:rPr>
              <a:t> </a:t>
            </a:r>
            <a:r>
              <a:rPr lang="en-GB" sz="1400" b="1" dirty="0" err="1">
                <a:latin typeface="Verdana" panose="020B0604030504040204" pitchFamily="34" charset="0"/>
                <a:ea typeface="Verdana" panose="020B0604030504040204" pitchFamily="34" charset="0"/>
              </a:rPr>
              <a:t>kā</a:t>
            </a:r>
            <a:r>
              <a:rPr lang="en-GB" sz="1400" b="1" dirty="0">
                <a:latin typeface="Verdana" panose="020B0604030504040204" pitchFamily="34" charset="0"/>
                <a:ea typeface="Verdana" panose="020B0604030504040204" pitchFamily="34" charset="0"/>
              </a:rPr>
              <a:t> </a:t>
            </a:r>
            <a:r>
              <a:rPr lang="en-GB" sz="1400" b="1" dirty="0" err="1">
                <a:latin typeface="Verdana" panose="020B0604030504040204" pitchFamily="34" charset="0"/>
                <a:ea typeface="Verdana" panose="020B0604030504040204" pitchFamily="34" charset="0"/>
              </a:rPr>
              <a:t>vienots</a:t>
            </a:r>
            <a:r>
              <a:rPr lang="en-GB" sz="1400" b="1" dirty="0">
                <a:latin typeface="Verdana" panose="020B0604030504040204" pitchFamily="34" charset="0"/>
                <a:ea typeface="Verdana" panose="020B0604030504040204" pitchFamily="34" charset="0"/>
              </a:rPr>
              <a:t> </a:t>
            </a:r>
            <a:r>
              <a:rPr lang="en-GB" sz="1400" b="1" dirty="0" err="1">
                <a:latin typeface="Verdana" panose="020B0604030504040204" pitchFamily="34" charset="0"/>
                <a:ea typeface="Verdana" panose="020B0604030504040204" pitchFamily="34" charset="0"/>
              </a:rPr>
              <a:t>veselums</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tostarp</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vērtējot</a:t>
            </a:r>
            <a:r>
              <a:rPr lang="en-GB" sz="1400" dirty="0">
                <a:latin typeface="Verdana" panose="020B0604030504040204" pitchFamily="34" charset="0"/>
                <a:ea typeface="Verdana" panose="020B0604030504040204" pitchFamily="34" charset="0"/>
              </a:rPr>
              <a:t> to, </a:t>
            </a:r>
            <a:r>
              <a:rPr lang="en-GB" sz="1400" dirty="0" err="1">
                <a:latin typeface="Verdana" panose="020B0604030504040204" pitchFamily="34" charset="0"/>
                <a:ea typeface="Verdana" panose="020B0604030504040204" pitchFamily="34" charset="0"/>
              </a:rPr>
              <a:t>kā</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augstskola</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nodrošina</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tās</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atbilstību</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dibinātāja</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noteiktajam</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tipam</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dibinātāja</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noteiktās</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stratēģiskās</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specializācijas</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īstenošanu</a:t>
            </a:r>
            <a:r>
              <a:rPr lang="en-GB" sz="1400" dirty="0">
                <a:latin typeface="Verdana" panose="020B0604030504040204" pitchFamily="34" charset="0"/>
                <a:ea typeface="Verdana" panose="020B0604030504040204" pitchFamily="34" charset="0"/>
              </a:rPr>
              <a:t>, un </a:t>
            </a:r>
            <a:r>
              <a:rPr lang="en-GB" sz="1400" dirty="0" err="1">
                <a:latin typeface="Verdana" panose="020B0604030504040204" pitchFamily="34" charset="0"/>
                <a:ea typeface="Verdana" panose="020B0604030504040204" pitchFamily="34" charset="0"/>
              </a:rPr>
              <a:t>integrālu</a:t>
            </a:r>
            <a:r>
              <a:rPr lang="en-GB" sz="1400" dirty="0">
                <a:latin typeface="Verdana" panose="020B0604030504040204" pitchFamily="34" charset="0"/>
                <a:ea typeface="Verdana" panose="020B0604030504040204" pitchFamily="34" charset="0"/>
              </a:rPr>
              <a:t> visas </a:t>
            </a:r>
            <a:r>
              <a:rPr lang="en-GB" sz="1400" dirty="0" err="1">
                <a:latin typeface="Verdana" panose="020B0604030504040204" pitchFamily="34" charset="0"/>
                <a:ea typeface="Verdana" panose="020B0604030504040204" pitchFamily="34" charset="0"/>
              </a:rPr>
              <a:t>augstskolas</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vadību</a:t>
            </a:r>
            <a:r>
              <a:rPr lang="en-GB" sz="1400" dirty="0">
                <a:latin typeface="Verdana" panose="020B0604030504040204" pitchFamily="34" charset="0"/>
                <a:ea typeface="Verdana" panose="020B0604030504040204" pitchFamily="34" charset="0"/>
              </a:rPr>
              <a:t>, t.sk. </a:t>
            </a:r>
            <a:r>
              <a:rPr lang="en-GB" sz="1400" dirty="0" err="1">
                <a:latin typeface="Verdana" panose="020B0604030504040204" pitchFamily="34" charset="0"/>
                <a:ea typeface="Verdana" panose="020B0604030504040204" pitchFamily="34" charset="0"/>
              </a:rPr>
              <a:t>reorganizācijas</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rezultātā</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pievienoto</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augstskolu</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doktorantūras</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skolu</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u.c.</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struktūrvienību</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pārvaldību</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lai</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nodrošinātu</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augstskolas</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mērķu</a:t>
            </a:r>
            <a:r>
              <a:rPr lang="en-GB" sz="1400" dirty="0">
                <a:latin typeface="Verdana" panose="020B0604030504040204" pitchFamily="34" charset="0"/>
                <a:ea typeface="Verdana" panose="020B0604030504040204" pitchFamily="34" charset="0"/>
              </a:rPr>
              <a:t> un </a:t>
            </a:r>
            <a:r>
              <a:rPr lang="en-GB" sz="1400" dirty="0" err="1">
                <a:latin typeface="Verdana" panose="020B0604030504040204" pitchFamily="34" charset="0"/>
                <a:ea typeface="Verdana" panose="020B0604030504040204" pitchFamily="34" charset="0"/>
              </a:rPr>
              <a:t>attīstības</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plānu</a:t>
            </a:r>
            <a:r>
              <a:rPr lang="en-GB" sz="1400" dirty="0">
                <a:latin typeface="Verdana" panose="020B0604030504040204" pitchFamily="34" charset="0"/>
                <a:ea typeface="Verdana" panose="020B0604030504040204" pitchFamily="34" charset="0"/>
              </a:rPr>
              <a:t> </a:t>
            </a:r>
            <a:r>
              <a:rPr lang="en-GB" sz="1400" dirty="0" err="1">
                <a:latin typeface="Verdana" panose="020B0604030504040204" pitchFamily="34" charset="0"/>
                <a:ea typeface="Verdana" panose="020B0604030504040204" pitchFamily="34" charset="0"/>
              </a:rPr>
              <a:t>īstenošanu</a:t>
            </a:r>
            <a:r>
              <a:rPr lang="en-GB" sz="1400" dirty="0">
                <a:latin typeface="Verdana" panose="020B0604030504040204" pitchFamily="34" charset="0"/>
                <a:ea typeface="Verdana" panose="020B0604030504040204" pitchFamily="34" charset="0"/>
              </a:rPr>
              <a:t>.</a:t>
            </a:r>
            <a:endParaRPr lang="en-GB" sz="1400" dirty="0"/>
          </a:p>
        </p:txBody>
      </p:sp>
    </p:spTree>
    <p:extLst>
      <p:ext uri="{BB962C8B-B14F-4D97-AF65-F5344CB8AC3E}">
        <p14:creationId xmlns:p14="http://schemas.microsoft.com/office/powerpoint/2010/main" val="1563175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par>
                                <p:cTn id="8" presetID="10" presetClass="entr" presetSubtype="0" fill="hold" grpId="0" nodeType="withEffect">
                                  <p:stCondLst>
                                    <p:cond delay="1500"/>
                                  </p:stCondLst>
                                  <p:childTnLst>
                                    <p:set>
                                      <p:cBhvr>
                                        <p:cTn id="9" dur="1" fill="hold">
                                          <p:stCondLst>
                                            <p:cond delay="0"/>
                                          </p:stCondLst>
                                        </p:cTn>
                                        <p:tgtEl>
                                          <p:spTgt spid="73"/>
                                        </p:tgtEl>
                                        <p:attrNameLst>
                                          <p:attrName>style.visibility</p:attrName>
                                        </p:attrNameLst>
                                      </p:cBhvr>
                                      <p:to>
                                        <p:strVal val="visible"/>
                                      </p:to>
                                    </p:set>
                                    <p:animEffect transition="in" filter="fade">
                                      <p:cBhvr>
                                        <p:cTn id="10" dur="500"/>
                                        <p:tgtEl>
                                          <p:spTgt spid="73"/>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74"/>
                                        </p:tgtEl>
                                        <p:attrNameLst>
                                          <p:attrName>style.visibility</p:attrName>
                                        </p:attrNameLst>
                                      </p:cBhvr>
                                      <p:to>
                                        <p:strVal val="visible"/>
                                      </p:to>
                                    </p:set>
                                    <p:animEffect transition="in" filter="fade">
                                      <p:cBhvr>
                                        <p:cTn id="13" dur="500"/>
                                        <p:tgtEl>
                                          <p:spTgt spid="74"/>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75"/>
                                        </p:tgtEl>
                                        <p:attrNameLst>
                                          <p:attrName>style.visibility</p:attrName>
                                        </p:attrNameLst>
                                      </p:cBhvr>
                                      <p:to>
                                        <p:strVal val="visible"/>
                                      </p:to>
                                    </p:set>
                                    <p:animEffect transition="in" filter="fade">
                                      <p:cBhvr>
                                        <p:cTn id="16" dur="500"/>
                                        <p:tgtEl>
                                          <p:spTgt spid="75"/>
                                        </p:tgtEl>
                                      </p:cBhvr>
                                    </p:animEffect>
                                  </p:childTnLst>
                                </p:cTn>
                              </p:par>
                              <p:par>
                                <p:cTn id="17" presetID="22" presetClass="entr" presetSubtype="8"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wipe(left)">
                                      <p:cBhvr>
                                        <p:cTn id="19" dur="500"/>
                                        <p:tgtEl>
                                          <p:spTgt spid="41"/>
                                        </p:tgtEl>
                                      </p:cBhvr>
                                    </p:animEffect>
                                  </p:childTnLst>
                                </p:cTn>
                              </p:par>
                              <p:par>
                                <p:cTn id="20" presetID="22" presetClass="entr" presetSubtype="2" fill="hold" nodeType="withEffect">
                                  <p:stCondLst>
                                    <p:cond delay="250"/>
                                  </p:stCondLst>
                                  <p:childTnLst>
                                    <p:set>
                                      <p:cBhvr>
                                        <p:cTn id="21" dur="1" fill="hold">
                                          <p:stCondLst>
                                            <p:cond delay="0"/>
                                          </p:stCondLst>
                                        </p:cTn>
                                        <p:tgtEl>
                                          <p:spTgt spid="47"/>
                                        </p:tgtEl>
                                        <p:attrNameLst>
                                          <p:attrName>style.visibility</p:attrName>
                                        </p:attrNameLst>
                                      </p:cBhvr>
                                      <p:to>
                                        <p:strVal val="visible"/>
                                      </p:to>
                                    </p:set>
                                    <p:animEffect transition="in" filter="wipe(right)">
                                      <p:cBhvr>
                                        <p:cTn id="22" dur="500"/>
                                        <p:tgtEl>
                                          <p:spTgt spid="47"/>
                                        </p:tgtEl>
                                      </p:cBhvr>
                                    </p:animEffect>
                                  </p:childTnLst>
                                </p:cTn>
                              </p:par>
                              <p:par>
                                <p:cTn id="23" presetID="22" presetClass="entr" presetSubtype="2" fill="hold" nodeType="withEffect">
                                  <p:stCondLst>
                                    <p:cond delay="500"/>
                                  </p:stCondLst>
                                  <p:childTnLst>
                                    <p:set>
                                      <p:cBhvr>
                                        <p:cTn id="24" dur="1" fill="hold">
                                          <p:stCondLst>
                                            <p:cond delay="0"/>
                                          </p:stCondLst>
                                        </p:cTn>
                                        <p:tgtEl>
                                          <p:spTgt spid="62"/>
                                        </p:tgtEl>
                                        <p:attrNameLst>
                                          <p:attrName>style.visibility</p:attrName>
                                        </p:attrNameLst>
                                      </p:cBhvr>
                                      <p:to>
                                        <p:strVal val="visible"/>
                                      </p:to>
                                    </p:set>
                                    <p:animEffect transition="in" filter="wipe(right)">
                                      <p:cBhvr>
                                        <p:cTn id="25" dur="500"/>
                                        <p:tgtEl>
                                          <p:spTgt spid="62"/>
                                        </p:tgtEl>
                                      </p:cBhvr>
                                    </p:animEffect>
                                  </p:childTnLst>
                                </p:cTn>
                              </p:par>
                              <p:par>
                                <p:cTn id="26" presetID="22" presetClass="entr" presetSubtype="8" fill="hold" nodeType="withEffect">
                                  <p:stCondLst>
                                    <p:cond delay="750"/>
                                  </p:stCondLst>
                                  <p:childTnLst>
                                    <p:set>
                                      <p:cBhvr>
                                        <p:cTn id="27" dur="1" fill="hold">
                                          <p:stCondLst>
                                            <p:cond delay="0"/>
                                          </p:stCondLst>
                                        </p:cTn>
                                        <p:tgtEl>
                                          <p:spTgt spid="44"/>
                                        </p:tgtEl>
                                        <p:attrNameLst>
                                          <p:attrName>style.visibility</p:attrName>
                                        </p:attrNameLst>
                                      </p:cBhvr>
                                      <p:to>
                                        <p:strVal val="visible"/>
                                      </p:to>
                                    </p:set>
                                    <p:animEffect transition="in" filter="wipe(left)">
                                      <p:cBhvr>
                                        <p:cTn id="28" dur="500"/>
                                        <p:tgtEl>
                                          <p:spTgt spid="4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6"/>
                                        </p:tgtEl>
                                        <p:attrNameLst>
                                          <p:attrName>style.visibility</p:attrName>
                                        </p:attrNameLst>
                                      </p:cBhvr>
                                      <p:to>
                                        <p:strVal val="visible"/>
                                      </p:to>
                                    </p:set>
                                    <p:animEffect transition="in" filter="fade">
                                      <p:cBhvr>
                                        <p:cTn id="31" dur="500"/>
                                        <p:tgtEl>
                                          <p:spTgt spid="76"/>
                                        </p:tgtEl>
                                      </p:cBhvr>
                                    </p:animEffect>
                                  </p:childTnLst>
                                </p:cTn>
                              </p:par>
                              <p:par>
                                <p:cTn id="32" presetID="10" presetClass="entr" presetSubtype="0" fill="hold" grpId="0" nodeType="withEffect">
                                  <p:stCondLst>
                                    <p:cond delay="1750"/>
                                  </p:stCondLst>
                                  <p:childTnLst>
                                    <p:set>
                                      <p:cBhvr>
                                        <p:cTn id="33" dur="1" fill="hold">
                                          <p:stCondLst>
                                            <p:cond delay="0"/>
                                          </p:stCondLst>
                                        </p:cTn>
                                        <p:tgtEl>
                                          <p:spTgt spid="81"/>
                                        </p:tgtEl>
                                        <p:attrNameLst>
                                          <p:attrName>style.visibility</p:attrName>
                                        </p:attrNameLst>
                                      </p:cBhvr>
                                      <p:to>
                                        <p:strVal val="visible"/>
                                      </p:to>
                                    </p:set>
                                    <p:animEffect transition="in" filter="fade">
                                      <p:cBhvr>
                                        <p:cTn id="34" dur="500"/>
                                        <p:tgtEl>
                                          <p:spTgt spid="8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fade">
                                      <p:cBhvr>
                                        <p:cTn id="37" dur="500"/>
                                        <p:tgtEl>
                                          <p:spTgt spid="8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89"/>
                                        </p:tgtEl>
                                        <p:attrNameLst>
                                          <p:attrName>style.visibility</p:attrName>
                                        </p:attrNameLst>
                                      </p:cBhvr>
                                      <p:to>
                                        <p:strVal val="visible"/>
                                      </p:to>
                                    </p:set>
                                    <p:animEffect transition="in" filter="fade">
                                      <p:cBhvr>
                                        <p:cTn id="40"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3" grpId="0"/>
      <p:bldP spid="74" grpId="0"/>
      <p:bldP spid="75" grpId="0"/>
      <p:bldP spid="76" grpId="0"/>
      <p:bldP spid="81" grpId="0"/>
      <p:bldP spid="85" grpId="0"/>
      <p:bldP spid="8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E41BBEE-CFEF-4F67-ADB4-82BEA7D6BB93}"/>
              </a:ext>
            </a:extLst>
          </p:cNvPr>
          <p:cNvSpPr txBox="1">
            <a:spLocks/>
          </p:cNvSpPr>
          <p:nvPr/>
        </p:nvSpPr>
        <p:spPr>
          <a:xfrm>
            <a:off x="3204197" y="239714"/>
            <a:ext cx="6491287" cy="1019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altLang="lv-LV" sz="2400" b="1" dirty="0">
                <a:solidFill>
                  <a:schemeClr val="accent1"/>
                </a:solidFill>
                <a:latin typeface="Verdana" panose="020B0604030504040204" pitchFamily="34" charset="0"/>
                <a:ea typeface="Verdana" panose="020B0604030504040204" pitchFamily="34" charset="0"/>
              </a:rPr>
              <a:t>AUGSTSKOLU UN ZINĀTNISKO INSTITŪTU </a:t>
            </a:r>
            <a:r>
              <a:rPr lang="en-GB" altLang="lv-LV" sz="2400" b="1" dirty="0">
                <a:solidFill>
                  <a:schemeClr val="accent1"/>
                </a:solidFill>
                <a:latin typeface="Verdana" panose="020B0604030504040204" pitchFamily="34" charset="0"/>
                <a:ea typeface="Verdana" panose="020B0604030504040204" pitchFamily="34" charset="0"/>
              </a:rPr>
              <a:t>KONSOLIDĀCIJA</a:t>
            </a:r>
            <a:endParaRPr lang="lv-LV" altLang="lv-LV" sz="2400" b="1" dirty="0">
              <a:solidFill>
                <a:schemeClr val="accent1"/>
              </a:solidFill>
              <a:latin typeface="Verdana" panose="020B0604030504040204" pitchFamily="34" charset="0"/>
              <a:ea typeface="Verdana" panose="020B0604030504040204" pitchFamily="34" charset="0"/>
            </a:endParaRPr>
          </a:p>
        </p:txBody>
      </p:sp>
      <p:grpSp>
        <p:nvGrpSpPr>
          <p:cNvPr id="6" name="Group 23">
            <a:extLst>
              <a:ext uri="{FF2B5EF4-FFF2-40B4-BE49-F238E27FC236}">
                <a16:creationId xmlns:a16="http://schemas.microsoft.com/office/drawing/2014/main" id="{EFD365DF-4F0B-E4F2-49DF-8F00DABEB328}"/>
              </a:ext>
            </a:extLst>
          </p:cNvPr>
          <p:cNvGrpSpPr>
            <a:grpSpLocks/>
          </p:cNvGrpSpPr>
          <p:nvPr/>
        </p:nvGrpSpPr>
        <p:grpSpPr bwMode="auto">
          <a:xfrm>
            <a:off x="1944688" y="1414464"/>
            <a:ext cx="8297862" cy="5189537"/>
            <a:chOff x="1796531" y="2016259"/>
            <a:chExt cx="5469648" cy="3476351"/>
          </a:xfrm>
          <a:solidFill>
            <a:schemeClr val="accent1">
              <a:lumMod val="75000"/>
            </a:schemeClr>
          </a:solidFill>
        </p:grpSpPr>
        <p:sp>
          <p:nvSpPr>
            <p:cNvPr id="7" name="Freeform 60">
              <a:extLst>
                <a:ext uri="{FF2B5EF4-FFF2-40B4-BE49-F238E27FC236}">
                  <a16:creationId xmlns:a16="http://schemas.microsoft.com/office/drawing/2014/main" id="{6B1BB868-32C2-FED6-B07E-CFF0E19AFAE1}"/>
                </a:ext>
              </a:extLst>
            </p:cNvPr>
            <p:cNvSpPr>
              <a:spLocks/>
            </p:cNvSpPr>
            <p:nvPr/>
          </p:nvSpPr>
          <p:spPr bwMode="auto">
            <a:xfrm>
              <a:off x="3825543" y="2018386"/>
              <a:ext cx="1509987" cy="1490928"/>
            </a:xfrm>
            <a:custGeom>
              <a:avLst/>
              <a:gdLst>
                <a:gd name="T0" fmla="*/ 547 w 2397"/>
                <a:gd name="T1" fmla="*/ 194 h 2398"/>
                <a:gd name="T2" fmla="*/ 359 w 2397"/>
                <a:gd name="T3" fmla="*/ 344 h 2398"/>
                <a:gd name="T4" fmla="*/ 209 w 2397"/>
                <a:gd name="T5" fmla="*/ 524 h 2398"/>
                <a:gd name="T6" fmla="*/ 97 w 2397"/>
                <a:gd name="T7" fmla="*/ 726 h 2398"/>
                <a:gd name="T8" fmla="*/ 27 w 2397"/>
                <a:gd name="T9" fmla="*/ 945 h 2398"/>
                <a:gd name="T10" fmla="*/ 0 w 2397"/>
                <a:gd name="T11" fmla="*/ 1173 h 2398"/>
                <a:gd name="T12" fmla="*/ 18 w 2397"/>
                <a:gd name="T13" fmla="*/ 1405 h 2398"/>
                <a:gd name="T14" fmla="*/ 82 w 2397"/>
                <a:gd name="T15" fmla="*/ 1634 h 2398"/>
                <a:gd name="T16" fmla="*/ 161 w 2397"/>
                <a:gd name="T17" fmla="*/ 1798 h 2398"/>
                <a:gd name="T18" fmla="*/ 265 w 2397"/>
                <a:gd name="T19" fmla="*/ 1950 h 2398"/>
                <a:gd name="T20" fmla="*/ 430 w 2397"/>
                <a:gd name="T21" fmla="*/ 2120 h 2398"/>
                <a:gd name="T22" fmla="*/ 622 w 2397"/>
                <a:gd name="T23" fmla="*/ 2250 h 2398"/>
                <a:gd name="T24" fmla="*/ 834 w 2397"/>
                <a:gd name="T25" fmla="*/ 2341 h 2398"/>
                <a:gd name="T26" fmla="*/ 1058 w 2397"/>
                <a:gd name="T27" fmla="*/ 2389 h 2398"/>
                <a:gd name="T28" fmla="*/ 1288 w 2397"/>
                <a:gd name="T29" fmla="*/ 2394 h 2398"/>
                <a:gd name="T30" fmla="*/ 1519 w 2397"/>
                <a:gd name="T31" fmla="*/ 2354 h 2398"/>
                <a:gd name="T32" fmla="*/ 1743 w 2397"/>
                <a:gd name="T33" fmla="*/ 2267 h 2398"/>
                <a:gd name="T34" fmla="*/ 1851 w 2397"/>
                <a:gd name="T35" fmla="*/ 2205 h 2398"/>
                <a:gd name="T36" fmla="*/ 2039 w 2397"/>
                <a:gd name="T37" fmla="*/ 2055 h 2398"/>
                <a:gd name="T38" fmla="*/ 2189 w 2397"/>
                <a:gd name="T39" fmla="*/ 1875 h 2398"/>
                <a:gd name="T40" fmla="*/ 2299 w 2397"/>
                <a:gd name="T41" fmla="*/ 1672 h 2398"/>
                <a:gd name="T42" fmla="*/ 2369 w 2397"/>
                <a:gd name="T43" fmla="*/ 1453 h 2398"/>
                <a:gd name="T44" fmla="*/ 2397 w 2397"/>
                <a:gd name="T45" fmla="*/ 1225 h 2398"/>
                <a:gd name="T46" fmla="*/ 2380 w 2397"/>
                <a:gd name="T47" fmla="*/ 993 h 2398"/>
                <a:gd name="T48" fmla="*/ 2316 w 2397"/>
                <a:gd name="T49" fmla="*/ 765 h 2398"/>
                <a:gd name="T50" fmla="*/ 2236 w 2397"/>
                <a:gd name="T51" fmla="*/ 601 h 2398"/>
                <a:gd name="T52" fmla="*/ 2134 w 2397"/>
                <a:gd name="T53" fmla="*/ 449 h 2398"/>
                <a:gd name="T54" fmla="*/ 1968 w 2397"/>
                <a:gd name="T55" fmla="*/ 279 h 2398"/>
                <a:gd name="T56" fmla="*/ 1776 w 2397"/>
                <a:gd name="T57" fmla="*/ 148 h 2398"/>
                <a:gd name="T58" fmla="*/ 1565 w 2397"/>
                <a:gd name="T59" fmla="*/ 57 h 2398"/>
                <a:gd name="T60" fmla="*/ 1339 w 2397"/>
                <a:gd name="T61" fmla="*/ 9 h 2398"/>
                <a:gd name="T62" fmla="*/ 1108 w 2397"/>
                <a:gd name="T63" fmla="*/ 4 h 2398"/>
                <a:gd name="T64" fmla="*/ 878 w 2397"/>
                <a:gd name="T65" fmla="*/ 44 h 2398"/>
                <a:gd name="T66" fmla="*/ 653 w 2397"/>
                <a:gd name="T67" fmla="*/ 131 h 2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97" h="2398">
                  <a:moveTo>
                    <a:pt x="600" y="162"/>
                  </a:moveTo>
                  <a:lnTo>
                    <a:pt x="547" y="194"/>
                  </a:lnTo>
                  <a:lnTo>
                    <a:pt x="449" y="265"/>
                  </a:lnTo>
                  <a:lnTo>
                    <a:pt x="359" y="344"/>
                  </a:lnTo>
                  <a:lnTo>
                    <a:pt x="279" y="431"/>
                  </a:lnTo>
                  <a:lnTo>
                    <a:pt x="209" y="524"/>
                  </a:lnTo>
                  <a:lnTo>
                    <a:pt x="148" y="623"/>
                  </a:lnTo>
                  <a:lnTo>
                    <a:pt x="97" y="726"/>
                  </a:lnTo>
                  <a:lnTo>
                    <a:pt x="57" y="834"/>
                  </a:lnTo>
                  <a:lnTo>
                    <a:pt x="27" y="945"/>
                  </a:lnTo>
                  <a:lnTo>
                    <a:pt x="8" y="1058"/>
                  </a:lnTo>
                  <a:lnTo>
                    <a:pt x="0" y="1173"/>
                  </a:lnTo>
                  <a:lnTo>
                    <a:pt x="3" y="1290"/>
                  </a:lnTo>
                  <a:lnTo>
                    <a:pt x="18" y="1405"/>
                  </a:lnTo>
                  <a:lnTo>
                    <a:pt x="44" y="1521"/>
                  </a:lnTo>
                  <a:lnTo>
                    <a:pt x="82" y="1634"/>
                  </a:lnTo>
                  <a:lnTo>
                    <a:pt x="131" y="1744"/>
                  </a:lnTo>
                  <a:lnTo>
                    <a:pt x="161" y="1798"/>
                  </a:lnTo>
                  <a:lnTo>
                    <a:pt x="193" y="1851"/>
                  </a:lnTo>
                  <a:lnTo>
                    <a:pt x="265" y="1950"/>
                  </a:lnTo>
                  <a:lnTo>
                    <a:pt x="344" y="2039"/>
                  </a:lnTo>
                  <a:lnTo>
                    <a:pt x="430" y="2120"/>
                  </a:lnTo>
                  <a:lnTo>
                    <a:pt x="522" y="2190"/>
                  </a:lnTo>
                  <a:lnTo>
                    <a:pt x="622" y="2250"/>
                  </a:lnTo>
                  <a:lnTo>
                    <a:pt x="726" y="2301"/>
                  </a:lnTo>
                  <a:lnTo>
                    <a:pt x="834" y="2341"/>
                  </a:lnTo>
                  <a:lnTo>
                    <a:pt x="945" y="2371"/>
                  </a:lnTo>
                  <a:lnTo>
                    <a:pt x="1058" y="2389"/>
                  </a:lnTo>
                  <a:lnTo>
                    <a:pt x="1173" y="2398"/>
                  </a:lnTo>
                  <a:lnTo>
                    <a:pt x="1288" y="2394"/>
                  </a:lnTo>
                  <a:lnTo>
                    <a:pt x="1405" y="2380"/>
                  </a:lnTo>
                  <a:lnTo>
                    <a:pt x="1519" y="2354"/>
                  </a:lnTo>
                  <a:lnTo>
                    <a:pt x="1633" y="2317"/>
                  </a:lnTo>
                  <a:lnTo>
                    <a:pt x="1743" y="2267"/>
                  </a:lnTo>
                  <a:lnTo>
                    <a:pt x="1798" y="2236"/>
                  </a:lnTo>
                  <a:lnTo>
                    <a:pt x="1851" y="2205"/>
                  </a:lnTo>
                  <a:lnTo>
                    <a:pt x="1950" y="2134"/>
                  </a:lnTo>
                  <a:lnTo>
                    <a:pt x="2039" y="2055"/>
                  </a:lnTo>
                  <a:lnTo>
                    <a:pt x="2118" y="1968"/>
                  </a:lnTo>
                  <a:lnTo>
                    <a:pt x="2189" y="1875"/>
                  </a:lnTo>
                  <a:lnTo>
                    <a:pt x="2249" y="1776"/>
                  </a:lnTo>
                  <a:lnTo>
                    <a:pt x="2299" y="1672"/>
                  </a:lnTo>
                  <a:lnTo>
                    <a:pt x="2340" y="1565"/>
                  </a:lnTo>
                  <a:lnTo>
                    <a:pt x="2369" y="1453"/>
                  </a:lnTo>
                  <a:lnTo>
                    <a:pt x="2389" y="1341"/>
                  </a:lnTo>
                  <a:lnTo>
                    <a:pt x="2397" y="1225"/>
                  </a:lnTo>
                  <a:lnTo>
                    <a:pt x="2394" y="1109"/>
                  </a:lnTo>
                  <a:lnTo>
                    <a:pt x="2380" y="993"/>
                  </a:lnTo>
                  <a:lnTo>
                    <a:pt x="2354" y="878"/>
                  </a:lnTo>
                  <a:lnTo>
                    <a:pt x="2316" y="765"/>
                  </a:lnTo>
                  <a:lnTo>
                    <a:pt x="2266" y="655"/>
                  </a:lnTo>
                  <a:lnTo>
                    <a:pt x="2236" y="601"/>
                  </a:lnTo>
                  <a:lnTo>
                    <a:pt x="2205" y="547"/>
                  </a:lnTo>
                  <a:lnTo>
                    <a:pt x="2134" y="449"/>
                  </a:lnTo>
                  <a:lnTo>
                    <a:pt x="2054" y="359"/>
                  </a:lnTo>
                  <a:lnTo>
                    <a:pt x="1968" y="279"/>
                  </a:lnTo>
                  <a:lnTo>
                    <a:pt x="1874" y="209"/>
                  </a:lnTo>
                  <a:lnTo>
                    <a:pt x="1776" y="148"/>
                  </a:lnTo>
                  <a:lnTo>
                    <a:pt x="1672" y="98"/>
                  </a:lnTo>
                  <a:lnTo>
                    <a:pt x="1565" y="57"/>
                  </a:lnTo>
                  <a:lnTo>
                    <a:pt x="1453" y="28"/>
                  </a:lnTo>
                  <a:lnTo>
                    <a:pt x="1339" y="9"/>
                  </a:lnTo>
                  <a:lnTo>
                    <a:pt x="1225" y="0"/>
                  </a:lnTo>
                  <a:lnTo>
                    <a:pt x="1108" y="4"/>
                  </a:lnTo>
                  <a:lnTo>
                    <a:pt x="993" y="19"/>
                  </a:lnTo>
                  <a:lnTo>
                    <a:pt x="878" y="44"/>
                  </a:lnTo>
                  <a:lnTo>
                    <a:pt x="765" y="82"/>
                  </a:lnTo>
                  <a:lnTo>
                    <a:pt x="653" y="131"/>
                  </a:lnTo>
                  <a:lnTo>
                    <a:pt x="600" y="162"/>
                  </a:lnTo>
                  <a:close/>
                </a:path>
              </a:pathLst>
            </a:custGeom>
            <a:grpFill/>
            <a:ln>
              <a:noFill/>
            </a:ln>
          </p:spPr>
          <p:txBody>
            <a:bodyPr lIns="51435" tIns="25718" rIns="51435" bIns="25718"/>
            <a:lstStyle/>
            <a:p>
              <a:pPr defTabSz="685800" eaLnBrk="1" fontAlgn="auto" hangingPunct="1">
                <a:spcBef>
                  <a:spcPts val="0"/>
                </a:spcBef>
                <a:spcAft>
                  <a:spcPts val="0"/>
                </a:spcAft>
                <a:defRPr/>
              </a:pPr>
              <a:endParaRPr lang="en-US" sz="1013" kern="0" dirty="0">
                <a:solidFill>
                  <a:prstClr val="black"/>
                </a:solidFill>
                <a:latin typeface="Calibri" panose="020F0502020204030204"/>
              </a:endParaRPr>
            </a:p>
          </p:txBody>
        </p:sp>
        <p:sp>
          <p:nvSpPr>
            <p:cNvPr id="8" name="Freeform: Shape 82">
              <a:extLst>
                <a:ext uri="{FF2B5EF4-FFF2-40B4-BE49-F238E27FC236}">
                  <a16:creationId xmlns:a16="http://schemas.microsoft.com/office/drawing/2014/main" id="{E2161B1E-C6C7-119B-DBAD-82916F889237}"/>
                </a:ext>
              </a:extLst>
            </p:cNvPr>
            <p:cNvSpPr>
              <a:spLocks/>
            </p:cNvSpPr>
            <p:nvPr/>
          </p:nvSpPr>
          <p:spPr bwMode="auto">
            <a:xfrm rot="775623">
              <a:off x="2217193" y="2016259"/>
              <a:ext cx="1023401" cy="1529212"/>
            </a:xfrm>
            <a:custGeom>
              <a:avLst/>
              <a:gdLst>
                <a:gd name="connsiteX0" fmla="*/ 1091813 w 1364969"/>
                <a:gd name="connsiteY0" fmla="*/ 0 h 2589076"/>
                <a:gd name="connsiteX1" fmla="*/ 1251937 w 1364969"/>
                <a:gd name="connsiteY1" fmla="*/ 0 h 2589076"/>
                <a:gd name="connsiteX2" fmla="*/ 1238657 w 1364969"/>
                <a:gd name="connsiteY2" fmla="*/ 30830 h 2589076"/>
                <a:gd name="connsiteX3" fmla="*/ 1204929 w 1364969"/>
                <a:gd name="connsiteY3" fmla="*/ 122734 h 2589076"/>
                <a:gd name="connsiteX4" fmla="*/ 1174508 w 1364969"/>
                <a:gd name="connsiteY4" fmla="*/ 215960 h 2589076"/>
                <a:gd name="connsiteX5" fmla="*/ 1148717 w 1364969"/>
                <a:gd name="connsiteY5" fmla="*/ 311169 h 2589076"/>
                <a:gd name="connsiteX6" fmla="*/ 1128216 w 1364969"/>
                <a:gd name="connsiteY6" fmla="*/ 407040 h 2589076"/>
                <a:gd name="connsiteX7" fmla="*/ 1112344 w 1364969"/>
                <a:gd name="connsiteY7" fmla="*/ 504233 h 2589076"/>
                <a:gd name="connsiteX8" fmla="*/ 1099779 w 1364969"/>
                <a:gd name="connsiteY8" fmla="*/ 601425 h 2589076"/>
                <a:gd name="connsiteX9" fmla="*/ 1093166 w 1364969"/>
                <a:gd name="connsiteY9" fmla="*/ 699941 h 2589076"/>
                <a:gd name="connsiteX10" fmla="*/ 1090520 w 1364969"/>
                <a:gd name="connsiteY10" fmla="*/ 798456 h 2589076"/>
                <a:gd name="connsiteX11" fmla="*/ 1093166 w 1364969"/>
                <a:gd name="connsiteY11" fmla="*/ 896971 h 2589076"/>
                <a:gd name="connsiteX12" fmla="*/ 1101101 w 1364969"/>
                <a:gd name="connsiteY12" fmla="*/ 996809 h 2589076"/>
                <a:gd name="connsiteX13" fmla="*/ 1113005 w 1364969"/>
                <a:gd name="connsiteY13" fmla="*/ 1095324 h 2589076"/>
                <a:gd name="connsiteX14" fmla="*/ 1130200 w 1364969"/>
                <a:gd name="connsiteY14" fmla="*/ 1193839 h 2589076"/>
                <a:gd name="connsiteX15" fmla="*/ 1152685 w 1364969"/>
                <a:gd name="connsiteY15" fmla="*/ 1292355 h 2589076"/>
                <a:gd name="connsiteX16" fmla="*/ 1179137 w 1364969"/>
                <a:gd name="connsiteY16" fmla="*/ 1390209 h 2589076"/>
                <a:gd name="connsiteX17" fmla="*/ 1211542 w 1364969"/>
                <a:gd name="connsiteY17" fmla="*/ 1486079 h 2589076"/>
                <a:gd name="connsiteX18" fmla="*/ 1248576 w 1364969"/>
                <a:gd name="connsiteY18" fmla="*/ 1581950 h 2589076"/>
                <a:gd name="connsiteX19" fmla="*/ 1290901 w 1364969"/>
                <a:gd name="connsiteY19" fmla="*/ 1676498 h 2589076"/>
                <a:gd name="connsiteX20" fmla="*/ 1338516 w 1364969"/>
                <a:gd name="connsiteY20" fmla="*/ 1769724 h 2589076"/>
                <a:gd name="connsiteX21" fmla="*/ 1364969 w 1364969"/>
                <a:gd name="connsiteY21" fmla="*/ 1815345 h 2589076"/>
                <a:gd name="connsiteX22" fmla="*/ 1364969 w 1364969"/>
                <a:gd name="connsiteY22" fmla="*/ 1816006 h 2589076"/>
                <a:gd name="connsiteX23" fmla="*/ 1364718 w 1364969"/>
                <a:gd name="connsiteY23" fmla="*/ 1816152 h 2589076"/>
                <a:gd name="connsiteX24" fmla="*/ 1364969 w 1364969"/>
                <a:gd name="connsiteY24" fmla="*/ 1816581 h 2589076"/>
                <a:gd name="connsiteX25" fmla="*/ 1270200 w 1364969"/>
                <a:gd name="connsiteY25" fmla="*/ 1871195 h 2589076"/>
                <a:gd name="connsiteX26" fmla="*/ 1236673 w 1364969"/>
                <a:gd name="connsiteY26" fmla="*/ 1890719 h 2589076"/>
                <a:gd name="connsiteX27" fmla="*/ 1236673 w 1364969"/>
                <a:gd name="connsiteY27" fmla="*/ 1890516 h 2589076"/>
                <a:gd name="connsiteX28" fmla="*/ 24481 w 1364969"/>
                <a:gd name="connsiteY28" fmla="*/ 2589076 h 2589076"/>
                <a:gd name="connsiteX29" fmla="*/ 0 w 1364969"/>
                <a:gd name="connsiteY29" fmla="*/ 2546160 h 2589076"/>
                <a:gd name="connsiteX30" fmla="*/ 1212183 w 1364969"/>
                <a:gd name="connsiteY30" fmla="*/ 1847260 h 2589076"/>
                <a:gd name="connsiteX31" fmla="*/ 1208236 w 1364969"/>
                <a:gd name="connsiteY31" fmla="*/ 1840470 h 2589076"/>
                <a:gd name="connsiteX32" fmla="*/ 1156652 w 1364969"/>
                <a:gd name="connsiteY32" fmla="*/ 1740632 h 2589076"/>
                <a:gd name="connsiteX33" fmla="*/ 1111021 w 1364969"/>
                <a:gd name="connsiteY33" fmla="*/ 1639472 h 2589076"/>
                <a:gd name="connsiteX34" fmla="*/ 1072003 w 1364969"/>
                <a:gd name="connsiteY34" fmla="*/ 1536329 h 2589076"/>
                <a:gd name="connsiteX35" fmla="*/ 1036953 w 1364969"/>
                <a:gd name="connsiteY35" fmla="*/ 1433185 h 2589076"/>
                <a:gd name="connsiteX36" fmla="*/ 1008516 w 1364969"/>
                <a:gd name="connsiteY36" fmla="*/ 1328058 h 2589076"/>
                <a:gd name="connsiteX37" fmla="*/ 984047 w 1364969"/>
                <a:gd name="connsiteY37" fmla="*/ 1222931 h 2589076"/>
                <a:gd name="connsiteX38" fmla="*/ 965530 w 1364969"/>
                <a:gd name="connsiteY38" fmla="*/ 1117804 h 2589076"/>
                <a:gd name="connsiteX39" fmla="*/ 952965 w 1364969"/>
                <a:gd name="connsiteY39" fmla="*/ 1011355 h 2589076"/>
                <a:gd name="connsiteX40" fmla="*/ 945029 w 1364969"/>
                <a:gd name="connsiteY40" fmla="*/ 904905 h 2589076"/>
                <a:gd name="connsiteX41" fmla="*/ 942384 w 1364969"/>
                <a:gd name="connsiteY41" fmla="*/ 798456 h 2589076"/>
                <a:gd name="connsiteX42" fmla="*/ 945029 w 1364969"/>
                <a:gd name="connsiteY42" fmla="*/ 693329 h 2589076"/>
                <a:gd name="connsiteX43" fmla="*/ 951643 w 1364969"/>
                <a:gd name="connsiteY43" fmla="*/ 588202 h 2589076"/>
                <a:gd name="connsiteX44" fmla="*/ 964869 w 1364969"/>
                <a:gd name="connsiteY44" fmla="*/ 483075 h 2589076"/>
                <a:gd name="connsiteX45" fmla="*/ 982063 w 1364969"/>
                <a:gd name="connsiteY45" fmla="*/ 378609 h 2589076"/>
                <a:gd name="connsiteX46" fmla="*/ 1005210 w 1364969"/>
                <a:gd name="connsiteY46" fmla="*/ 276127 h 2589076"/>
                <a:gd name="connsiteX47" fmla="*/ 1031663 w 1364969"/>
                <a:gd name="connsiteY47" fmla="*/ 174306 h 2589076"/>
                <a:gd name="connsiteX48" fmla="*/ 1064067 w 1364969"/>
                <a:gd name="connsiteY48" fmla="*/ 73807 h 2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64969" h="2589076">
                  <a:moveTo>
                    <a:pt x="1091813" y="0"/>
                  </a:moveTo>
                  <a:lnTo>
                    <a:pt x="1251937" y="0"/>
                  </a:lnTo>
                  <a:lnTo>
                    <a:pt x="1238657" y="30830"/>
                  </a:lnTo>
                  <a:lnTo>
                    <a:pt x="1204929" y="122734"/>
                  </a:lnTo>
                  <a:lnTo>
                    <a:pt x="1174508" y="215960"/>
                  </a:lnTo>
                  <a:lnTo>
                    <a:pt x="1148717" y="311169"/>
                  </a:lnTo>
                  <a:lnTo>
                    <a:pt x="1128216" y="407040"/>
                  </a:lnTo>
                  <a:lnTo>
                    <a:pt x="1112344" y="504233"/>
                  </a:lnTo>
                  <a:lnTo>
                    <a:pt x="1099779" y="601425"/>
                  </a:lnTo>
                  <a:lnTo>
                    <a:pt x="1093166" y="699941"/>
                  </a:lnTo>
                  <a:lnTo>
                    <a:pt x="1090520" y="798456"/>
                  </a:lnTo>
                  <a:lnTo>
                    <a:pt x="1093166" y="896971"/>
                  </a:lnTo>
                  <a:lnTo>
                    <a:pt x="1101101" y="996809"/>
                  </a:lnTo>
                  <a:lnTo>
                    <a:pt x="1113005" y="1095324"/>
                  </a:lnTo>
                  <a:lnTo>
                    <a:pt x="1130200" y="1193839"/>
                  </a:lnTo>
                  <a:lnTo>
                    <a:pt x="1152685" y="1292355"/>
                  </a:lnTo>
                  <a:lnTo>
                    <a:pt x="1179137" y="1390209"/>
                  </a:lnTo>
                  <a:lnTo>
                    <a:pt x="1211542" y="1486079"/>
                  </a:lnTo>
                  <a:lnTo>
                    <a:pt x="1248576" y="1581950"/>
                  </a:lnTo>
                  <a:lnTo>
                    <a:pt x="1290901" y="1676498"/>
                  </a:lnTo>
                  <a:lnTo>
                    <a:pt x="1338516" y="1769724"/>
                  </a:lnTo>
                  <a:lnTo>
                    <a:pt x="1364969" y="1815345"/>
                  </a:lnTo>
                  <a:lnTo>
                    <a:pt x="1364969" y="1816006"/>
                  </a:lnTo>
                  <a:lnTo>
                    <a:pt x="1364718" y="1816152"/>
                  </a:lnTo>
                  <a:lnTo>
                    <a:pt x="1364969" y="1816581"/>
                  </a:lnTo>
                  <a:lnTo>
                    <a:pt x="1270200" y="1871195"/>
                  </a:lnTo>
                  <a:lnTo>
                    <a:pt x="1236673" y="1890719"/>
                  </a:lnTo>
                  <a:lnTo>
                    <a:pt x="1236673" y="1890516"/>
                  </a:lnTo>
                  <a:lnTo>
                    <a:pt x="24481" y="2589076"/>
                  </a:lnTo>
                  <a:lnTo>
                    <a:pt x="0" y="2546160"/>
                  </a:lnTo>
                  <a:lnTo>
                    <a:pt x="1212183" y="1847260"/>
                  </a:lnTo>
                  <a:lnTo>
                    <a:pt x="1208236" y="1840470"/>
                  </a:lnTo>
                  <a:lnTo>
                    <a:pt x="1156652" y="1740632"/>
                  </a:lnTo>
                  <a:lnTo>
                    <a:pt x="1111021" y="1639472"/>
                  </a:lnTo>
                  <a:lnTo>
                    <a:pt x="1072003" y="1536329"/>
                  </a:lnTo>
                  <a:lnTo>
                    <a:pt x="1036953" y="1433185"/>
                  </a:lnTo>
                  <a:lnTo>
                    <a:pt x="1008516" y="1328058"/>
                  </a:lnTo>
                  <a:lnTo>
                    <a:pt x="984047" y="1222931"/>
                  </a:lnTo>
                  <a:lnTo>
                    <a:pt x="965530" y="1117804"/>
                  </a:lnTo>
                  <a:lnTo>
                    <a:pt x="952965" y="1011355"/>
                  </a:lnTo>
                  <a:lnTo>
                    <a:pt x="945029" y="904905"/>
                  </a:lnTo>
                  <a:lnTo>
                    <a:pt x="942384" y="798456"/>
                  </a:lnTo>
                  <a:lnTo>
                    <a:pt x="945029" y="693329"/>
                  </a:lnTo>
                  <a:lnTo>
                    <a:pt x="951643" y="588202"/>
                  </a:lnTo>
                  <a:lnTo>
                    <a:pt x="964869" y="483075"/>
                  </a:lnTo>
                  <a:lnTo>
                    <a:pt x="982063" y="378609"/>
                  </a:lnTo>
                  <a:lnTo>
                    <a:pt x="1005210" y="276127"/>
                  </a:lnTo>
                  <a:lnTo>
                    <a:pt x="1031663" y="174306"/>
                  </a:lnTo>
                  <a:lnTo>
                    <a:pt x="1064067" y="73807"/>
                  </a:lnTo>
                  <a:close/>
                </a:path>
              </a:pathLst>
            </a:custGeom>
            <a:solidFill>
              <a:schemeClr val="tx1">
                <a:lumMod val="65000"/>
                <a:lumOff val="35000"/>
              </a:schemeClr>
            </a:solidFill>
            <a:ln>
              <a:noFill/>
            </a:ln>
          </p:spPr>
          <p:txBody>
            <a:bodyPr lIns="51435" tIns="25718" rIns="51435" bIns="25718"/>
            <a:lstStyle/>
            <a:p>
              <a:pPr defTabSz="685800" eaLnBrk="1" fontAlgn="auto" hangingPunct="1">
                <a:spcBef>
                  <a:spcPts val="0"/>
                </a:spcBef>
                <a:spcAft>
                  <a:spcPts val="0"/>
                </a:spcAft>
                <a:defRPr/>
              </a:pPr>
              <a:endParaRPr lang="en-US" sz="1013" kern="0">
                <a:solidFill>
                  <a:prstClr val="black"/>
                </a:solidFill>
                <a:latin typeface="Calibri" panose="020F0502020204030204"/>
              </a:endParaRPr>
            </a:p>
          </p:txBody>
        </p:sp>
        <p:sp>
          <p:nvSpPr>
            <p:cNvPr id="9" name="Freeform: Shape 83">
              <a:extLst>
                <a:ext uri="{FF2B5EF4-FFF2-40B4-BE49-F238E27FC236}">
                  <a16:creationId xmlns:a16="http://schemas.microsoft.com/office/drawing/2014/main" id="{FF5EB753-A8F2-98E1-EB01-E99445360C57}"/>
                </a:ext>
              </a:extLst>
            </p:cNvPr>
            <p:cNvSpPr>
              <a:spLocks/>
            </p:cNvSpPr>
            <p:nvPr/>
          </p:nvSpPr>
          <p:spPr bwMode="auto">
            <a:xfrm rot="1151459">
              <a:off x="2852371" y="2034337"/>
              <a:ext cx="822488" cy="2443761"/>
            </a:xfrm>
            <a:custGeom>
              <a:avLst/>
              <a:gdLst>
                <a:gd name="connsiteX0" fmla="*/ 161034 w 1097134"/>
                <a:gd name="connsiteY0" fmla="*/ 0 h 3775488"/>
                <a:gd name="connsiteX1" fmla="*/ 322580 w 1097134"/>
                <a:gd name="connsiteY1" fmla="*/ 0 h 3775488"/>
                <a:gd name="connsiteX2" fmla="*/ 319612 w 1097134"/>
                <a:gd name="connsiteY2" fmla="*/ 5896 h 3775488"/>
                <a:gd name="connsiteX3" fmla="*/ 271968 w 1097134"/>
                <a:gd name="connsiteY3" fmla="*/ 119616 h 3775488"/>
                <a:gd name="connsiteX4" fmla="*/ 232926 w 1097134"/>
                <a:gd name="connsiteY4" fmla="*/ 235320 h 3775488"/>
                <a:gd name="connsiteX5" fmla="*/ 201164 w 1097134"/>
                <a:gd name="connsiteY5" fmla="*/ 352347 h 3775488"/>
                <a:gd name="connsiteX6" fmla="*/ 176018 w 1097134"/>
                <a:gd name="connsiteY6" fmla="*/ 472679 h 3775488"/>
                <a:gd name="connsiteX7" fmla="*/ 158813 w 1097134"/>
                <a:gd name="connsiteY7" fmla="*/ 593011 h 3775488"/>
                <a:gd name="connsiteX8" fmla="*/ 150211 w 1097134"/>
                <a:gd name="connsiteY8" fmla="*/ 715988 h 3775488"/>
                <a:gd name="connsiteX9" fmla="*/ 148888 w 1097134"/>
                <a:gd name="connsiteY9" fmla="*/ 838304 h 3775488"/>
                <a:gd name="connsiteX10" fmla="*/ 155505 w 1097134"/>
                <a:gd name="connsiteY10" fmla="*/ 961942 h 3775488"/>
                <a:gd name="connsiteX11" fmla="*/ 170063 w 1097134"/>
                <a:gd name="connsiteY11" fmla="*/ 1084918 h 3775488"/>
                <a:gd name="connsiteX12" fmla="*/ 193223 w 1097134"/>
                <a:gd name="connsiteY12" fmla="*/ 1206573 h 3775488"/>
                <a:gd name="connsiteX13" fmla="*/ 224986 w 1097134"/>
                <a:gd name="connsiteY13" fmla="*/ 1328227 h 3775488"/>
                <a:gd name="connsiteX14" fmla="*/ 264689 w 1097134"/>
                <a:gd name="connsiteY14" fmla="*/ 1449221 h 3775488"/>
                <a:gd name="connsiteX15" fmla="*/ 313656 w 1097134"/>
                <a:gd name="connsiteY15" fmla="*/ 1567569 h 3775488"/>
                <a:gd name="connsiteX16" fmla="*/ 369902 w 1097134"/>
                <a:gd name="connsiteY16" fmla="*/ 1683935 h 3775488"/>
                <a:gd name="connsiteX17" fmla="*/ 402327 w 1097134"/>
                <a:gd name="connsiteY17" fmla="*/ 1741456 h 3775488"/>
                <a:gd name="connsiteX18" fmla="*/ 435413 w 1097134"/>
                <a:gd name="connsiteY18" fmla="*/ 1796333 h 3775488"/>
                <a:gd name="connsiteX19" fmla="*/ 506217 w 1097134"/>
                <a:gd name="connsiteY19" fmla="*/ 1902780 h 3775488"/>
                <a:gd name="connsiteX20" fmla="*/ 583638 w 1097134"/>
                <a:gd name="connsiteY20" fmla="*/ 2001955 h 3775488"/>
                <a:gd name="connsiteX21" fmla="*/ 665692 w 1097134"/>
                <a:gd name="connsiteY21" fmla="*/ 2095180 h 3775488"/>
                <a:gd name="connsiteX22" fmla="*/ 754363 w 1097134"/>
                <a:gd name="connsiteY22" fmla="*/ 2183115 h 3775488"/>
                <a:gd name="connsiteX23" fmla="*/ 847004 w 1097134"/>
                <a:gd name="connsiteY23" fmla="*/ 2263116 h 3775488"/>
                <a:gd name="connsiteX24" fmla="*/ 943615 w 1097134"/>
                <a:gd name="connsiteY24" fmla="*/ 2337166 h 3775488"/>
                <a:gd name="connsiteX25" fmla="*/ 1044858 w 1097134"/>
                <a:gd name="connsiteY25" fmla="*/ 2403944 h 3775488"/>
                <a:gd name="connsiteX26" fmla="*/ 1097134 w 1097134"/>
                <a:gd name="connsiteY26" fmla="*/ 2435019 h 3775488"/>
                <a:gd name="connsiteX27" fmla="*/ 1022360 w 1097134"/>
                <a:gd name="connsiteY27" fmla="*/ 2563285 h 3775488"/>
                <a:gd name="connsiteX28" fmla="*/ 1021767 w 1097134"/>
                <a:gd name="connsiteY28" fmla="*/ 2562933 h 3775488"/>
                <a:gd name="connsiteX29" fmla="*/ 322690 w 1097134"/>
                <a:gd name="connsiteY29" fmla="*/ 3775488 h 3775488"/>
                <a:gd name="connsiteX30" fmla="*/ 279739 w 1097134"/>
                <a:gd name="connsiteY30" fmla="*/ 3751681 h 3775488"/>
                <a:gd name="connsiteX31" fmla="*/ 979048 w 1097134"/>
                <a:gd name="connsiteY31" fmla="*/ 2537526 h 3775488"/>
                <a:gd name="connsiteX32" fmla="*/ 966775 w 1097134"/>
                <a:gd name="connsiteY32" fmla="*/ 2530227 h 3775488"/>
                <a:gd name="connsiteX33" fmla="*/ 856929 w 1097134"/>
                <a:gd name="connsiteY33" fmla="*/ 2458160 h 3775488"/>
                <a:gd name="connsiteX34" fmla="*/ 752377 w 1097134"/>
                <a:gd name="connsiteY34" fmla="*/ 2378159 h 3775488"/>
                <a:gd name="connsiteX35" fmla="*/ 653119 w 1097134"/>
                <a:gd name="connsiteY35" fmla="*/ 2291546 h 3775488"/>
                <a:gd name="connsiteX36" fmla="*/ 557831 w 1097134"/>
                <a:gd name="connsiteY36" fmla="*/ 2197660 h 3775488"/>
                <a:gd name="connsiteX37" fmla="*/ 468499 w 1097134"/>
                <a:gd name="connsiteY37" fmla="*/ 2097163 h 3775488"/>
                <a:gd name="connsiteX38" fmla="*/ 386446 w 1097134"/>
                <a:gd name="connsiteY38" fmla="*/ 1989393 h 3775488"/>
                <a:gd name="connsiteX39" fmla="*/ 309024 w 1097134"/>
                <a:gd name="connsiteY39" fmla="*/ 1875012 h 3775488"/>
                <a:gd name="connsiteX40" fmla="*/ 273953 w 1097134"/>
                <a:gd name="connsiteY40" fmla="*/ 1815507 h 3775488"/>
                <a:gd name="connsiteX41" fmla="*/ 238882 w 1097134"/>
                <a:gd name="connsiteY41" fmla="*/ 1753357 h 3775488"/>
                <a:gd name="connsiteX42" fmla="*/ 178003 w 1097134"/>
                <a:gd name="connsiteY42" fmla="*/ 1628397 h 3775488"/>
                <a:gd name="connsiteX43" fmla="*/ 125727 w 1097134"/>
                <a:gd name="connsiteY43" fmla="*/ 1500792 h 3775488"/>
                <a:gd name="connsiteX44" fmla="*/ 82715 w 1097134"/>
                <a:gd name="connsiteY44" fmla="*/ 1370542 h 3775488"/>
                <a:gd name="connsiteX45" fmla="*/ 48306 w 1097134"/>
                <a:gd name="connsiteY45" fmla="*/ 1239631 h 3775488"/>
                <a:gd name="connsiteX46" fmla="*/ 23160 w 1097134"/>
                <a:gd name="connsiteY46" fmla="*/ 1107398 h 3775488"/>
                <a:gd name="connsiteX47" fmla="*/ 7279 w 1097134"/>
                <a:gd name="connsiteY47" fmla="*/ 974504 h 3775488"/>
                <a:gd name="connsiteX48" fmla="*/ 0 w 1097134"/>
                <a:gd name="connsiteY48" fmla="*/ 842271 h 3775488"/>
                <a:gd name="connsiteX49" fmla="*/ 1324 w 1097134"/>
                <a:gd name="connsiteY49" fmla="*/ 710037 h 3775488"/>
                <a:gd name="connsiteX50" fmla="*/ 11249 w 1097134"/>
                <a:gd name="connsiteY50" fmla="*/ 577804 h 3775488"/>
                <a:gd name="connsiteX51" fmla="*/ 29778 w 1097134"/>
                <a:gd name="connsiteY51" fmla="*/ 447555 h 3775488"/>
                <a:gd name="connsiteX52" fmla="*/ 56246 w 1097134"/>
                <a:gd name="connsiteY52" fmla="*/ 317966 h 3775488"/>
                <a:gd name="connsiteX53" fmla="*/ 90656 w 1097134"/>
                <a:gd name="connsiteY53" fmla="*/ 191022 h 3775488"/>
                <a:gd name="connsiteX54" fmla="*/ 133006 w 1097134"/>
                <a:gd name="connsiteY54" fmla="*/ 66062 h 3775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97134" h="3775488">
                  <a:moveTo>
                    <a:pt x="161034" y="0"/>
                  </a:moveTo>
                  <a:lnTo>
                    <a:pt x="322580" y="0"/>
                  </a:lnTo>
                  <a:lnTo>
                    <a:pt x="319612" y="5896"/>
                  </a:lnTo>
                  <a:lnTo>
                    <a:pt x="271968" y="119616"/>
                  </a:lnTo>
                  <a:lnTo>
                    <a:pt x="232926" y="235320"/>
                  </a:lnTo>
                  <a:lnTo>
                    <a:pt x="201164" y="352347"/>
                  </a:lnTo>
                  <a:lnTo>
                    <a:pt x="176018" y="472679"/>
                  </a:lnTo>
                  <a:lnTo>
                    <a:pt x="158813" y="593011"/>
                  </a:lnTo>
                  <a:lnTo>
                    <a:pt x="150211" y="715988"/>
                  </a:lnTo>
                  <a:lnTo>
                    <a:pt x="148888" y="838304"/>
                  </a:lnTo>
                  <a:lnTo>
                    <a:pt x="155505" y="961942"/>
                  </a:lnTo>
                  <a:lnTo>
                    <a:pt x="170063" y="1084918"/>
                  </a:lnTo>
                  <a:lnTo>
                    <a:pt x="193223" y="1206573"/>
                  </a:lnTo>
                  <a:lnTo>
                    <a:pt x="224986" y="1328227"/>
                  </a:lnTo>
                  <a:lnTo>
                    <a:pt x="264689" y="1449221"/>
                  </a:lnTo>
                  <a:lnTo>
                    <a:pt x="313656" y="1567569"/>
                  </a:lnTo>
                  <a:lnTo>
                    <a:pt x="369902" y="1683935"/>
                  </a:lnTo>
                  <a:lnTo>
                    <a:pt x="402327" y="1741456"/>
                  </a:lnTo>
                  <a:lnTo>
                    <a:pt x="435413" y="1796333"/>
                  </a:lnTo>
                  <a:lnTo>
                    <a:pt x="506217" y="1902780"/>
                  </a:lnTo>
                  <a:lnTo>
                    <a:pt x="583638" y="2001955"/>
                  </a:lnTo>
                  <a:lnTo>
                    <a:pt x="665692" y="2095180"/>
                  </a:lnTo>
                  <a:lnTo>
                    <a:pt x="754363" y="2183115"/>
                  </a:lnTo>
                  <a:lnTo>
                    <a:pt x="847004" y="2263116"/>
                  </a:lnTo>
                  <a:lnTo>
                    <a:pt x="943615" y="2337166"/>
                  </a:lnTo>
                  <a:lnTo>
                    <a:pt x="1044858" y="2403944"/>
                  </a:lnTo>
                  <a:lnTo>
                    <a:pt x="1097134" y="2435019"/>
                  </a:lnTo>
                  <a:lnTo>
                    <a:pt x="1022360" y="2563285"/>
                  </a:lnTo>
                  <a:lnTo>
                    <a:pt x="1021767" y="2562933"/>
                  </a:lnTo>
                  <a:lnTo>
                    <a:pt x="322690" y="3775488"/>
                  </a:lnTo>
                  <a:lnTo>
                    <a:pt x="279739" y="3751681"/>
                  </a:lnTo>
                  <a:lnTo>
                    <a:pt x="979048" y="2537526"/>
                  </a:lnTo>
                  <a:lnTo>
                    <a:pt x="966775" y="2530227"/>
                  </a:lnTo>
                  <a:lnTo>
                    <a:pt x="856929" y="2458160"/>
                  </a:lnTo>
                  <a:lnTo>
                    <a:pt x="752377" y="2378159"/>
                  </a:lnTo>
                  <a:lnTo>
                    <a:pt x="653119" y="2291546"/>
                  </a:lnTo>
                  <a:lnTo>
                    <a:pt x="557831" y="2197660"/>
                  </a:lnTo>
                  <a:lnTo>
                    <a:pt x="468499" y="2097163"/>
                  </a:lnTo>
                  <a:lnTo>
                    <a:pt x="386446" y="1989393"/>
                  </a:lnTo>
                  <a:lnTo>
                    <a:pt x="309024" y="1875012"/>
                  </a:lnTo>
                  <a:lnTo>
                    <a:pt x="273953" y="1815507"/>
                  </a:lnTo>
                  <a:lnTo>
                    <a:pt x="238882" y="1753357"/>
                  </a:lnTo>
                  <a:lnTo>
                    <a:pt x="178003" y="1628397"/>
                  </a:lnTo>
                  <a:lnTo>
                    <a:pt x="125727" y="1500792"/>
                  </a:lnTo>
                  <a:lnTo>
                    <a:pt x="82715" y="1370542"/>
                  </a:lnTo>
                  <a:lnTo>
                    <a:pt x="48306" y="1239631"/>
                  </a:lnTo>
                  <a:lnTo>
                    <a:pt x="23160" y="1107398"/>
                  </a:lnTo>
                  <a:lnTo>
                    <a:pt x="7279" y="974504"/>
                  </a:lnTo>
                  <a:lnTo>
                    <a:pt x="0" y="842271"/>
                  </a:lnTo>
                  <a:lnTo>
                    <a:pt x="1324" y="710037"/>
                  </a:lnTo>
                  <a:lnTo>
                    <a:pt x="11249" y="577804"/>
                  </a:lnTo>
                  <a:lnTo>
                    <a:pt x="29778" y="447555"/>
                  </a:lnTo>
                  <a:lnTo>
                    <a:pt x="56246" y="317966"/>
                  </a:lnTo>
                  <a:lnTo>
                    <a:pt x="90656" y="191022"/>
                  </a:lnTo>
                  <a:lnTo>
                    <a:pt x="133006" y="66062"/>
                  </a:lnTo>
                  <a:close/>
                </a:path>
              </a:pathLst>
            </a:custGeom>
            <a:solidFill>
              <a:schemeClr val="accent6">
                <a:lumMod val="75000"/>
              </a:schemeClr>
            </a:solidFill>
            <a:ln>
              <a:noFill/>
            </a:ln>
          </p:spPr>
          <p:txBody>
            <a:bodyPr lIns="51435" tIns="25718" rIns="51435" bIns="25718"/>
            <a:lstStyle/>
            <a:p>
              <a:pPr defTabSz="685800" eaLnBrk="1" fontAlgn="auto" hangingPunct="1">
                <a:spcBef>
                  <a:spcPts val="0"/>
                </a:spcBef>
                <a:spcAft>
                  <a:spcPts val="0"/>
                </a:spcAft>
                <a:defRPr/>
              </a:pPr>
              <a:endParaRPr lang="en-US" sz="1013" kern="0">
                <a:solidFill>
                  <a:prstClr val="black"/>
                </a:solidFill>
                <a:latin typeface="Calibri" panose="020F0502020204030204"/>
              </a:endParaRPr>
            </a:p>
          </p:txBody>
        </p:sp>
        <p:sp>
          <p:nvSpPr>
            <p:cNvPr id="10" name="Freeform: Shape 84">
              <a:extLst>
                <a:ext uri="{FF2B5EF4-FFF2-40B4-BE49-F238E27FC236}">
                  <a16:creationId xmlns:a16="http://schemas.microsoft.com/office/drawing/2014/main" id="{7281FA28-51B5-7C9E-C388-00C4955B15B3}"/>
                </a:ext>
              </a:extLst>
            </p:cNvPr>
            <p:cNvSpPr>
              <a:spLocks noChangeArrowheads="1"/>
            </p:cNvSpPr>
            <p:nvPr/>
          </p:nvSpPr>
          <p:spPr bwMode="auto">
            <a:xfrm rot="1127261">
              <a:off x="2812607" y="2644746"/>
              <a:ext cx="1422088" cy="2153445"/>
            </a:xfrm>
            <a:custGeom>
              <a:avLst/>
              <a:gdLst>
                <a:gd name="connsiteX0" fmla="*/ 0 w 1896673"/>
                <a:gd name="connsiteY0" fmla="*/ 0 h 3299336"/>
                <a:gd name="connsiteX1" fmla="*/ 148136 w 1896673"/>
                <a:gd name="connsiteY1" fmla="*/ 0 h 3299336"/>
                <a:gd name="connsiteX2" fmla="*/ 148797 w 1896673"/>
                <a:gd name="connsiteY2" fmla="*/ 55551 h 3299336"/>
                <a:gd name="connsiteX3" fmla="*/ 156072 w 1896673"/>
                <a:gd name="connsiteY3" fmla="*/ 167976 h 3299336"/>
                <a:gd name="connsiteX4" fmla="*/ 169298 w 1896673"/>
                <a:gd name="connsiteY4" fmla="*/ 280400 h 3299336"/>
                <a:gd name="connsiteX5" fmla="*/ 191122 w 1896673"/>
                <a:gd name="connsiteY5" fmla="*/ 391503 h 3299336"/>
                <a:gd name="connsiteX6" fmla="*/ 220220 w 1896673"/>
                <a:gd name="connsiteY6" fmla="*/ 502605 h 3299336"/>
                <a:gd name="connsiteX7" fmla="*/ 257254 w 1896673"/>
                <a:gd name="connsiteY7" fmla="*/ 612384 h 3299336"/>
                <a:gd name="connsiteX8" fmla="*/ 300901 w 1896673"/>
                <a:gd name="connsiteY8" fmla="*/ 719518 h 3299336"/>
                <a:gd name="connsiteX9" fmla="*/ 353146 w 1896673"/>
                <a:gd name="connsiteY9" fmla="*/ 825330 h 3299336"/>
                <a:gd name="connsiteX10" fmla="*/ 382244 w 1896673"/>
                <a:gd name="connsiteY10" fmla="*/ 877574 h 3299336"/>
                <a:gd name="connsiteX11" fmla="*/ 412665 w 1896673"/>
                <a:gd name="connsiteY11" fmla="*/ 929819 h 3299336"/>
                <a:gd name="connsiteX12" fmla="*/ 480120 w 1896673"/>
                <a:gd name="connsiteY12" fmla="*/ 1028356 h 3299336"/>
                <a:gd name="connsiteX13" fmla="*/ 551542 w 1896673"/>
                <a:gd name="connsiteY13" fmla="*/ 1122264 h 3299336"/>
                <a:gd name="connsiteX14" fmla="*/ 628917 w 1896673"/>
                <a:gd name="connsiteY14" fmla="*/ 1208897 h 3299336"/>
                <a:gd name="connsiteX15" fmla="*/ 712244 w 1896673"/>
                <a:gd name="connsiteY15" fmla="*/ 1290239 h 3299336"/>
                <a:gd name="connsiteX16" fmla="*/ 798877 w 1896673"/>
                <a:gd name="connsiteY16" fmla="*/ 1364969 h 3299336"/>
                <a:gd name="connsiteX17" fmla="*/ 890139 w 1896673"/>
                <a:gd name="connsiteY17" fmla="*/ 1433085 h 3299336"/>
                <a:gd name="connsiteX18" fmla="*/ 985370 w 1896673"/>
                <a:gd name="connsiteY18" fmla="*/ 1495911 h 3299336"/>
                <a:gd name="connsiteX19" fmla="*/ 1083246 w 1896673"/>
                <a:gd name="connsiteY19" fmla="*/ 1551462 h 3299336"/>
                <a:gd name="connsiteX20" fmla="*/ 1185089 w 1896673"/>
                <a:gd name="connsiteY20" fmla="*/ 1600400 h 3299336"/>
                <a:gd name="connsiteX21" fmla="*/ 1289578 w 1896673"/>
                <a:gd name="connsiteY21" fmla="*/ 1642724 h 3299336"/>
                <a:gd name="connsiteX22" fmla="*/ 1396051 w 1896673"/>
                <a:gd name="connsiteY22" fmla="*/ 1678436 h 3299336"/>
                <a:gd name="connsiteX23" fmla="*/ 1505169 w 1896673"/>
                <a:gd name="connsiteY23" fmla="*/ 1706872 h 3299336"/>
                <a:gd name="connsiteX24" fmla="*/ 1615610 w 1896673"/>
                <a:gd name="connsiteY24" fmla="*/ 1728696 h 3299336"/>
                <a:gd name="connsiteX25" fmla="*/ 1726712 w 1896673"/>
                <a:gd name="connsiteY25" fmla="*/ 1743245 h 3299336"/>
                <a:gd name="connsiteX26" fmla="*/ 1840459 w 1896673"/>
                <a:gd name="connsiteY26" fmla="*/ 1751181 h 3299336"/>
                <a:gd name="connsiteX27" fmla="*/ 1847073 w 1896673"/>
                <a:gd name="connsiteY27" fmla="*/ 1751181 h 3299336"/>
                <a:gd name="connsiteX28" fmla="*/ 1847073 w 1896673"/>
                <a:gd name="connsiteY28" fmla="*/ 1749858 h 3299336"/>
                <a:gd name="connsiteX29" fmla="*/ 1896673 w 1896673"/>
                <a:gd name="connsiteY29" fmla="*/ 1749858 h 3299336"/>
                <a:gd name="connsiteX30" fmla="*/ 1896673 w 1896673"/>
                <a:gd name="connsiteY30" fmla="*/ 3299336 h 3299336"/>
                <a:gd name="connsiteX31" fmla="*/ 1847073 w 1896673"/>
                <a:gd name="connsiteY31" fmla="*/ 3299336 h 3299336"/>
                <a:gd name="connsiteX32" fmla="*/ 1847073 w 1896673"/>
                <a:gd name="connsiteY32" fmla="*/ 1899574 h 3299336"/>
                <a:gd name="connsiteX33" fmla="*/ 1835169 w 1896673"/>
                <a:gd name="connsiteY33" fmla="*/ 1899318 h 3299336"/>
                <a:gd name="connsiteX34" fmla="*/ 1713486 w 1896673"/>
                <a:gd name="connsiteY34" fmla="*/ 1890720 h 3299336"/>
                <a:gd name="connsiteX35" fmla="*/ 1591802 w 1896673"/>
                <a:gd name="connsiteY35" fmla="*/ 1875510 h 3299336"/>
                <a:gd name="connsiteX36" fmla="*/ 1471442 w 1896673"/>
                <a:gd name="connsiteY36" fmla="*/ 1851702 h 3299336"/>
                <a:gd name="connsiteX37" fmla="*/ 1354388 w 1896673"/>
                <a:gd name="connsiteY37" fmla="*/ 1820620 h 3299336"/>
                <a:gd name="connsiteX38" fmla="*/ 1238656 w 1896673"/>
                <a:gd name="connsiteY38" fmla="*/ 1782264 h 3299336"/>
                <a:gd name="connsiteX39" fmla="*/ 1125570 w 1896673"/>
                <a:gd name="connsiteY39" fmla="*/ 1735971 h 3299336"/>
                <a:gd name="connsiteX40" fmla="*/ 1014468 w 1896673"/>
                <a:gd name="connsiteY40" fmla="*/ 1682403 h 3299336"/>
                <a:gd name="connsiteX41" fmla="*/ 907334 w 1896673"/>
                <a:gd name="connsiteY41" fmla="*/ 1622884 h 3299336"/>
                <a:gd name="connsiteX42" fmla="*/ 804829 w 1896673"/>
                <a:gd name="connsiteY42" fmla="*/ 1554768 h 3299336"/>
                <a:gd name="connsiteX43" fmla="*/ 704969 w 1896673"/>
                <a:gd name="connsiteY43" fmla="*/ 1480700 h 3299336"/>
                <a:gd name="connsiteX44" fmla="*/ 611061 w 1896673"/>
                <a:gd name="connsiteY44" fmla="*/ 1400019 h 3299336"/>
                <a:gd name="connsiteX45" fmla="*/ 521783 w 1896673"/>
                <a:gd name="connsiteY45" fmla="*/ 1311402 h 3299336"/>
                <a:gd name="connsiteX46" fmla="*/ 437795 w 1896673"/>
                <a:gd name="connsiteY46" fmla="*/ 1217494 h 3299336"/>
                <a:gd name="connsiteX47" fmla="*/ 359098 w 1896673"/>
                <a:gd name="connsiteY47" fmla="*/ 1116312 h 3299336"/>
                <a:gd name="connsiteX48" fmla="*/ 287014 w 1896673"/>
                <a:gd name="connsiteY48" fmla="*/ 1007855 h 3299336"/>
                <a:gd name="connsiteX49" fmla="*/ 253286 w 1896673"/>
                <a:gd name="connsiteY49" fmla="*/ 952304 h 3299336"/>
                <a:gd name="connsiteX50" fmla="*/ 221543 w 1896673"/>
                <a:gd name="connsiteY50" fmla="*/ 896091 h 3299336"/>
                <a:gd name="connsiteX51" fmla="*/ 165330 w 1896673"/>
                <a:gd name="connsiteY51" fmla="*/ 781021 h 3299336"/>
                <a:gd name="connsiteX52" fmla="*/ 117054 w 1896673"/>
                <a:gd name="connsiteY52" fmla="*/ 663306 h 3299336"/>
                <a:gd name="connsiteX53" fmla="*/ 78036 w 1896673"/>
                <a:gd name="connsiteY53" fmla="*/ 544929 h 3299336"/>
                <a:gd name="connsiteX54" fmla="*/ 46292 w 1896673"/>
                <a:gd name="connsiteY54" fmla="*/ 425230 h 3299336"/>
                <a:gd name="connsiteX55" fmla="*/ 23146 w 1896673"/>
                <a:gd name="connsiteY55" fmla="*/ 303547 h 3299336"/>
                <a:gd name="connsiteX56" fmla="*/ 7274 w 1896673"/>
                <a:gd name="connsiteY56" fmla="*/ 182525 h 3299336"/>
                <a:gd name="connsiteX57" fmla="*/ 661 w 1896673"/>
                <a:gd name="connsiteY57" fmla="*/ 60842 h 329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896673" h="3299336">
                  <a:moveTo>
                    <a:pt x="0" y="0"/>
                  </a:moveTo>
                  <a:lnTo>
                    <a:pt x="148136" y="0"/>
                  </a:lnTo>
                  <a:lnTo>
                    <a:pt x="148797" y="55551"/>
                  </a:lnTo>
                  <a:lnTo>
                    <a:pt x="156072" y="167976"/>
                  </a:lnTo>
                  <a:lnTo>
                    <a:pt x="169298" y="280400"/>
                  </a:lnTo>
                  <a:lnTo>
                    <a:pt x="191122" y="391503"/>
                  </a:lnTo>
                  <a:lnTo>
                    <a:pt x="220220" y="502605"/>
                  </a:lnTo>
                  <a:lnTo>
                    <a:pt x="257254" y="612384"/>
                  </a:lnTo>
                  <a:lnTo>
                    <a:pt x="300901" y="719518"/>
                  </a:lnTo>
                  <a:lnTo>
                    <a:pt x="353146" y="825330"/>
                  </a:lnTo>
                  <a:lnTo>
                    <a:pt x="382244" y="877574"/>
                  </a:lnTo>
                  <a:lnTo>
                    <a:pt x="412665" y="929819"/>
                  </a:lnTo>
                  <a:lnTo>
                    <a:pt x="480120" y="1028356"/>
                  </a:lnTo>
                  <a:lnTo>
                    <a:pt x="551542" y="1122264"/>
                  </a:lnTo>
                  <a:lnTo>
                    <a:pt x="628917" y="1208897"/>
                  </a:lnTo>
                  <a:lnTo>
                    <a:pt x="712244" y="1290239"/>
                  </a:lnTo>
                  <a:lnTo>
                    <a:pt x="798877" y="1364969"/>
                  </a:lnTo>
                  <a:lnTo>
                    <a:pt x="890139" y="1433085"/>
                  </a:lnTo>
                  <a:lnTo>
                    <a:pt x="985370" y="1495911"/>
                  </a:lnTo>
                  <a:lnTo>
                    <a:pt x="1083246" y="1551462"/>
                  </a:lnTo>
                  <a:lnTo>
                    <a:pt x="1185089" y="1600400"/>
                  </a:lnTo>
                  <a:lnTo>
                    <a:pt x="1289578" y="1642724"/>
                  </a:lnTo>
                  <a:lnTo>
                    <a:pt x="1396051" y="1678436"/>
                  </a:lnTo>
                  <a:lnTo>
                    <a:pt x="1505169" y="1706872"/>
                  </a:lnTo>
                  <a:lnTo>
                    <a:pt x="1615610" y="1728696"/>
                  </a:lnTo>
                  <a:lnTo>
                    <a:pt x="1726712" y="1743245"/>
                  </a:lnTo>
                  <a:lnTo>
                    <a:pt x="1840459" y="1751181"/>
                  </a:lnTo>
                  <a:lnTo>
                    <a:pt x="1847073" y="1751181"/>
                  </a:lnTo>
                  <a:lnTo>
                    <a:pt x="1847073" y="1749858"/>
                  </a:lnTo>
                  <a:lnTo>
                    <a:pt x="1896673" y="1749858"/>
                  </a:lnTo>
                  <a:lnTo>
                    <a:pt x="1896673" y="3299336"/>
                  </a:lnTo>
                  <a:lnTo>
                    <a:pt x="1847073" y="3299336"/>
                  </a:lnTo>
                  <a:lnTo>
                    <a:pt x="1847073" y="1899574"/>
                  </a:lnTo>
                  <a:lnTo>
                    <a:pt x="1835169" y="1899318"/>
                  </a:lnTo>
                  <a:lnTo>
                    <a:pt x="1713486" y="1890720"/>
                  </a:lnTo>
                  <a:lnTo>
                    <a:pt x="1591802" y="1875510"/>
                  </a:lnTo>
                  <a:lnTo>
                    <a:pt x="1471442" y="1851702"/>
                  </a:lnTo>
                  <a:lnTo>
                    <a:pt x="1354388" y="1820620"/>
                  </a:lnTo>
                  <a:lnTo>
                    <a:pt x="1238656" y="1782264"/>
                  </a:lnTo>
                  <a:lnTo>
                    <a:pt x="1125570" y="1735971"/>
                  </a:lnTo>
                  <a:lnTo>
                    <a:pt x="1014468" y="1682403"/>
                  </a:lnTo>
                  <a:lnTo>
                    <a:pt x="907334" y="1622884"/>
                  </a:lnTo>
                  <a:lnTo>
                    <a:pt x="804829" y="1554768"/>
                  </a:lnTo>
                  <a:lnTo>
                    <a:pt x="704969" y="1480700"/>
                  </a:lnTo>
                  <a:lnTo>
                    <a:pt x="611061" y="1400019"/>
                  </a:lnTo>
                  <a:lnTo>
                    <a:pt x="521783" y="1311402"/>
                  </a:lnTo>
                  <a:lnTo>
                    <a:pt x="437795" y="1217494"/>
                  </a:lnTo>
                  <a:lnTo>
                    <a:pt x="359098" y="1116312"/>
                  </a:lnTo>
                  <a:lnTo>
                    <a:pt x="287014" y="1007855"/>
                  </a:lnTo>
                  <a:lnTo>
                    <a:pt x="253286" y="952304"/>
                  </a:lnTo>
                  <a:lnTo>
                    <a:pt x="221543" y="896091"/>
                  </a:lnTo>
                  <a:lnTo>
                    <a:pt x="165330" y="781021"/>
                  </a:lnTo>
                  <a:lnTo>
                    <a:pt x="117054" y="663306"/>
                  </a:lnTo>
                  <a:lnTo>
                    <a:pt x="78036" y="544929"/>
                  </a:lnTo>
                  <a:lnTo>
                    <a:pt x="46292" y="425230"/>
                  </a:lnTo>
                  <a:lnTo>
                    <a:pt x="23146" y="303547"/>
                  </a:lnTo>
                  <a:lnTo>
                    <a:pt x="7274" y="182525"/>
                  </a:lnTo>
                  <a:lnTo>
                    <a:pt x="661" y="60842"/>
                  </a:lnTo>
                  <a:close/>
                </a:path>
              </a:pathLst>
            </a:custGeom>
            <a:solidFill>
              <a:schemeClr val="accent4"/>
            </a:solidFill>
            <a:ln>
              <a:noFill/>
            </a:ln>
          </p:spPr>
          <p:txBody>
            <a:bodyPr lIns="51435" tIns="25718" rIns="51435" bIns="25718"/>
            <a:lstStyle/>
            <a:p>
              <a:pPr defTabSz="685800" eaLnBrk="1" fontAlgn="auto" hangingPunct="1">
                <a:spcBef>
                  <a:spcPts val="0"/>
                </a:spcBef>
                <a:spcAft>
                  <a:spcPts val="0"/>
                </a:spcAft>
                <a:defRPr/>
              </a:pPr>
              <a:endParaRPr lang="en-US" sz="1013" kern="0">
                <a:solidFill>
                  <a:prstClr val="black"/>
                </a:solidFill>
                <a:latin typeface="Calibri" panose="020F0502020204030204"/>
              </a:endParaRPr>
            </a:p>
          </p:txBody>
        </p:sp>
        <p:sp>
          <p:nvSpPr>
            <p:cNvPr id="11" name="Freeform: Shape 85">
              <a:extLst>
                <a:ext uri="{FF2B5EF4-FFF2-40B4-BE49-F238E27FC236}">
                  <a16:creationId xmlns:a16="http://schemas.microsoft.com/office/drawing/2014/main" id="{5E57C296-C23D-70B7-2ACB-ECF7D1CF12AB}"/>
                </a:ext>
              </a:extLst>
            </p:cNvPr>
            <p:cNvSpPr>
              <a:spLocks/>
            </p:cNvSpPr>
            <p:nvPr/>
          </p:nvSpPr>
          <p:spPr bwMode="auto">
            <a:xfrm rot="1080676">
              <a:off x="3026077" y="3439128"/>
              <a:ext cx="2420375" cy="1387775"/>
            </a:xfrm>
            <a:custGeom>
              <a:avLst/>
              <a:gdLst>
                <a:gd name="connsiteX0" fmla="*/ 128296 w 3227913"/>
                <a:gd name="connsiteY0" fmla="*/ 0 h 2192282"/>
                <a:gd name="connsiteX1" fmla="*/ 171282 w 3227913"/>
                <a:gd name="connsiteY1" fmla="*/ 70761 h 2192282"/>
                <a:gd name="connsiteX2" fmla="*/ 265851 w 3227913"/>
                <a:gd name="connsiteY2" fmla="*/ 201703 h 2192282"/>
                <a:gd name="connsiteX3" fmla="*/ 371663 w 3227913"/>
                <a:gd name="connsiteY3" fmla="*/ 321402 h 2192282"/>
                <a:gd name="connsiteX4" fmla="*/ 487394 w 3227913"/>
                <a:gd name="connsiteY4" fmla="*/ 427214 h 2192282"/>
                <a:gd name="connsiteX5" fmla="*/ 611723 w 3227913"/>
                <a:gd name="connsiteY5" fmla="*/ 521783 h 2192282"/>
                <a:gd name="connsiteX6" fmla="*/ 743987 w 3227913"/>
                <a:gd name="connsiteY6" fmla="*/ 602465 h 2192282"/>
                <a:gd name="connsiteX7" fmla="*/ 882865 w 3227913"/>
                <a:gd name="connsiteY7" fmla="*/ 669920 h 2192282"/>
                <a:gd name="connsiteX8" fmla="*/ 1027033 w 3227913"/>
                <a:gd name="connsiteY8" fmla="*/ 723487 h 2192282"/>
                <a:gd name="connsiteX9" fmla="*/ 1175169 w 3227913"/>
                <a:gd name="connsiteY9" fmla="*/ 763166 h 2192282"/>
                <a:gd name="connsiteX10" fmla="*/ 1326612 w 3227913"/>
                <a:gd name="connsiteY10" fmla="*/ 788958 h 2192282"/>
                <a:gd name="connsiteX11" fmla="*/ 1480038 w 3227913"/>
                <a:gd name="connsiteY11" fmla="*/ 799539 h 2192282"/>
                <a:gd name="connsiteX12" fmla="*/ 1635449 w 3227913"/>
                <a:gd name="connsiteY12" fmla="*/ 796232 h 2192282"/>
                <a:gd name="connsiteX13" fmla="*/ 1789537 w 3227913"/>
                <a:gd name="connsiteY13" fmla="*/ 776392 h 2192282"/>
                <a:gd name="connsiteX14" fmla="*/ 1942964 w 3227913"/>
                <a:gd name="connsiteY14" fmla="*/ 742004 h 2192282"/>
                <a:gd name="connsiteX15" fmla="*/ 2093745 w 3227913"/>
                <a:gd name="connsiteY15" fmla="*/ 691743 h 2192282"/>
                <a:gd name="connsiteX16" fmla="*/ 2241881 w 3227913"/>
                <a:gd name="connsiteY16" fmla="*/ 625611 h 2192282"/>
                <a:gd name="connsiteX17" fmla="*/ 2313911 w 3227913"/>
                <a:gd name="connsiteY17" fmla="*/ 585301 h 2192282"/>
                <a:gd name="connsiteX18" fmla="*/ 2313966 w 3227913"/>
                <a:gd name="connsiteY18" fmla="*/ 585269 h 2192282"/>
                <a:gd name="connsiteX19" fmla="*/ 2314034 w 3227913"/>
                <a:gd name="connsiteY19" fmla="*/ 585388 h 2192282"/>
                <a:gd name="connsiteX20" fmla="*/ 2388695 w 3227913"/>
                <a:gd name="connsiteY20" fmla="*/ 713567 h 2192282"/>
                <a:gd name="connsiteX21" fmla="*/ 2388695 w 3227913"/>
                <a:gd name="connsiteY21" fmla="*/ 714667 h 2192282"/>
                <a:gd name="connsiteX22" fmla="*/ 3227913 w 3227913"/>
                <a:gd name="connsiteY22" fmla="*/ 2167813 h 2192282"/>
                <a:gd name="connsiteX23" fmla="*/ 3184927 w 3227913"/>
                <a:gd name="connsiteY23" fmla="*/ 2192282 h 2192282"/>
                <a:gd name="connsiteX24" fmla="*/ 2345566 w 3227913"/>
                <a:gd name="connsiteY24" fmla="*/ 737834 h 2192282"/>
                <a:gd name="connsiteX25" fmla="*/ 2269657 w 3227913"/>
                <a:gd name="connsiteY25" fmla="*/ 777054 h 2192282"/>
                <a:gd name="connsiteX26" fmla="*/ 2188976 w 3227913"/>
                <a:gd name="connsiteY26" fmla="*/ 813426 h 2192282"/>
                <a:gd name="connsiteX27" fmla="*/ 2106972 w 3227913"/>
                <a:gd name="connsiteY27" fmla="*/ 845170 h 2192282"/>
                <a:gd name="connsiteX28" fmla="*/ 2024306 w 3227913"/>
                <a:gd name="connsiteY28" fmla="*/ 872284 h 2192282"/>
                <a:gd name="connsiteX29" fmla="*/ 1941641 w 3227913"/>
                <a:gd name="connsiteY29" fmla="*/ 896092 h 2192282"/>
                <a:gd name="connsiteX30" fmla="*/ 1815329 w 3227913"/>
                <a:gd name="connsiteY30" fmla="*/ 923206 h 2192282"/>
                <a:gd name="connsiteX31" fmla="*/ 1646692 w 3227913"/>
                <a:gd name="connsiteY31" fmla="*/ 944368 h 2192282"/>
                <a:gd name="connsiteX32" fmla="*/ 1476732 w 3227913"/>
                <a:gd name="connsiteY32" fmla="*/ 948336 h 2192282"/>
                <a:gd name="connsiteX33" fmla="*/ 1308756 w 3227913"/>
                <a:gd name="connsiteY33" fmla="*/ 936432 h 2192282"/>
                <a:gd name="connsiteX34" fmla="*/ 1143426 w 3227913"/>
                <a:gd name="connsiteY34" fmla="*/ 908657 h 2192282"/>
                <a:gd name="connsiteX35" fmla="*/ 981402 w 3227913"/>
                <a:gd name="connsiteY35" fmla="*/ 865671 h 2192282"/>
                <a:gd name="connsiteX36" fmla="*/ 823346 w 3227913"/>
                <a:gd name="connsiteY36" fmla="*/ 806152 h 2192282"/>
                <a:gd name="connsiteX37" fmla="*/ 671903 w 3227913"/>
                <a:gd name="connsiteY37" fmla="*/ 732745 h 2192282"/>
                <a:gd name="connsiteX38" fmla="*/ 527735 w 3227913"/>
                <a:gd name="connsiteY38" fmla="*/ 644128 h 2192282"/>
                <a:gd name="connsiteX39" fmla="*/ 391502 w 3227913"/>
                <a:gd name="connsiteY39" fmla="*/ 541623 h 2192282"/>
                <a:gd name="connsiteX40" fmla="*/ 296272 w 3227913"/>
                <a:gd name="connsiteY40" fmla="*/ 454990 h 2192282"/>
                <a:gd name="connsiteX41" fmla="*/ 235430 w 3227913"/>
                <a:gd name="connsiteY41" fmla="*/ 393487 h 2192282"/>
                <a:gd name="connsiteX42" fmla="*/ 177895 w 3227913"/>
                <a:gd name="connsiteY42" fmla="*/ 328016 h 2192282"/>
                <a:gd name="connsiteX43" fmla="*/ 123006 w 3227913"/>
                <a:gd name="connsiteY43" fmla="*/ 260561 h 2192282"/>
                <a:gd name="connsiteX44" fmla="*/ 72084 w 3227913"/>
                <a:gd name="connsiteY44" fmla="*/ 188477 h 2192282"/>
                <a:gd name="connsiteX45" fmla="*/ 23146 w 3227913"/>
                <a:gd name="connsiteY45" fmla="*/ 113086 h 2192282"/>
                <a:gd name="connsiteX46" fmla="*/ 0 w 3227913"/>
                <a:gd name="connsiteY46" fmla="*/ 74068 h 219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227913" h="2192282">
                  <a:moveTo>
                    <a:pt x="128296" y="0"/>
                  </a:moveTo>
                  <a:lnTo>
                    <a:pt x="171282" y="70761"/>
                  </a:lnTo>
                  <a:lnTo>
                    <a:pt x="265851" y="201703"/>
                  </a:lnTo>
                  <a:lnTo>
                    <a:pt x="371663" y="321402"/>
                  </a:lnTo>
                  <a:lnTo>
                    <a:pt x="487394" y="427214"/>
                  </a:lnTo>
                  <a:lnTo>
                    <a:pt x="611723" y="521783"/>
                  </a:lnTo>
                  <a:lnTo>
                    <a:pt x="743987" y="602465"/>
                  </a:lnTo>
                  <a:lnTo>
                    <a:pt x="882865" y="669920"/>
                  </a:lnTo>
                  <a:lnTo>
                    <a:pt x="1027033" y="723487"/>
                  </a:lnTo>
                  <a:lnTo>
                    <a:pt x="1175169" y="763166"/>
                  </a:lnTo>
                  <a:lnTo>
                    <a:pt x="1326612" y="788958"/>
                  </a:lnTo>
                  <a:lnTo>
                    <a:pt x="1480038" y="799539"/>
                  </a:lnTo>
                  <a:lnTo>
                    <a:pt x="1635449" y="796232"/>
                  </a:lnTo>
                  <a:lnTo>
                    <a:pt x="1789537" y="776392"/>
                  </a:lnTo>
                  <a:lnTo>
                    <a:pt x="1942964" y="742004"/>
                  </a:lnTo>
                  <a:lnTo>
                    <a:pt x="2093745" y="691743"/>
                  </a:lnTo>
                  <a:lnTo>
                    <a:pt x="2241881" y="625611"/>
                  </a:lnTo>
                  <a:lnTo>
                    <a:pt x="2313911" y="585301"/>
                  </a:lnTo>
                  <a:lnTo>
                    <a:pt x="2313966" y="585269"/>
                  </a:lnTo>
                  <a:lnTo>
                    <a:pt x="2314034" y="585388"/>
                  </a:lnTo>
                  <a:lnTo>
                    <a:pt x="2388695" y="713567"/>
                  </a:lnTo>
                  <a:lnTo>
                    <a:pt x="2388695" y="714667"/>
                  </a:lnTo>
                  <a:lnTo>
                    <a:pt x="3227913" y="2167813"/>
                  </a:lnTo>
                  <a:lnTo>
                    <a:pt x="3184927" y="2192282"/>
                  </a:lnTo>
                  <a:lnTo>
                    <a:pt x="2345566" y="737834"/>
                  </a:lnTo>
                  <a:lnTo>
                    <a:pt x="2269657" y="777054"/>
                  </a:lnTo>
                  <a:lnTo>
                    <a:pt x="2188976" y="813426"/>
                  </a:lnTo>
                  <a:lnTo>
                    <a:pt x="2106972" y="845170"/>
                  </a:lnTo>
                  <a:lnTo>
                    <a:pt x="2024306" y="872284"/>
                  </a:lnTo>
                  <a:lnTo>
                    <a:pt x="1941641" y="896092"/>
                  </a:lnTo>
                  <a:lnTo>
                    <a:pt x="1815329" y="923206"/>
                  </a:lnTo>
                  <a:lnTo>
                    <a:pt x="1646692" y="944368"/>
                  </a:lnTo>
                  <a:lnTo>
                    <a:pt x="1476732" y="948336"/>
                  </a:lnTo>
                  <a:lnTo>
                    <a:pt x="1308756" y="936432"/>
                  </a:lnTo>
                  <a:lnTo>
                    <a:pt x="1143426" y="908657"/>
                  </a:lnTo>
                  <a:lnTo>
                    <a:pt x="981402" y="865671"/>
                  </a:lnTo>
                  <a:lnTo>
                    <a:pt x="823346" y="806152"/>
                  </a:lnTo>
                  <a:lnTo>
                    <a:pt x="671903" y="732745"/>
                  </a:lnTo>
                  <a:lnTo>
                    <a:pt x="527735" y="644128"/>
                  </a:lnTo>
                  <a:lnTo>
                    <a:pt x="391502" y="541623"/>
                  </a:lnTo>
                  <a:lnTo>
                    <a:pt x="296272" y="454990"/>
                  </a:lnTo>
                  <a:lnTo>
                    <a:pt x="235430" y="393487"/>
                  </a:lnTo>
                  <a:lnTo>
                    <a:pt x="177895" y="328016"/>
                  </a:lnTo>
                  <a:lnTo>
                    <a:pt x="123006" y="260561"/>
                  </a:lnTo>
                  <a:lnTo>
                    <a:pt x="72084" y="188477"/>
                  </a:lnTo>
                  <a:lnTo>
                    <a:pt x="23146" y="113086"/>
                  </a:lnTo>
                  <a:lnTo>
                    <a:pt x="0" y="74068"/>
                  </a:lnTo>
                  <a:close/>
                </a:path>
              </a:pathLst>
            </a:custGeom>
            <a:solidFill>
              <a:schemeClr val="bg1">
                <a:lumMod val="50000"/>
              </a:schemeClr>
            </a:solidFill>
            <a:ln>
              <a:noFill/>
            </a:ln>
          </p:spPr>
          <p:txBody>
            <a:bodyPr lIns="51435" tIns="25718" rIns="51435" bIns="25718"/>
            <a:lstStyle/>
            <a:p>
              <a:pPr defTabSz="685800" eaLnBrk="1" fontAlgn="auto" hangingPunct="1">
                <a:spcBef>
                  <a:spcPts val="0"/>
                </a:spcBef>
                <a:spcAft>
                  <a:spcPts val="0"/>
                </a:spcAft>
                <a:defRPr/>
              </a:pPr>
              <a:endParaRPr lang="en-US" sz="1013" kern="0">
                <a:solidFill>
                  <a:prstClr val="black"/>
                </a:solidFill>
                <a:latin typeface="Calibri" panose="020F0502020204030204"/>
              </a:endParaRPr>
            </a:p>
          </p:txBody>
        </p:sp>
        <p:sp>
          <p:nvSpPr>
            <p:cNvPr id="12" name="Freeform: Shape 86">
              <a:extLst>
                <a:ext uri="{FF2B5EF4-FFF2-40B4-BE49-F238E27FC236}">
                  <a16:creationId xmlns:a16="http://schemas.microsoft.com/office/drawing/2014/main" id="{98E9B55F-B6A1-192A-ECD8-84A7BB89AFA4}"/>
                </a:ext>
              </a:extLst>
            </p:cNvPr>
            <p:cNvSpPr>
              <a:spLocks/>
            </p:cNvSpPr>
            <p:nvPr/>
          </p:nvSpPr>
          <p:spPr bwMode="auto">
            <a:xfrm rot="20924325">
              <a:off x="4198069" y="3006312"/>
              <a:ext cx="2896496" cy="909233"/>
            </a:xfrm>
            <a:custGeom>
              <a:avLst/>
              <a:gdLst>
                <a:gd name="connsiteX0" fmla="*/ 2011759 w 3831039"/>
                <a:gd name="connsiteY0" fmla="*/ 0 h 1093166"/>
                <a:gd name="connsiteX1" fmla="*/ 2011806 w 3831039"/>
                <a:gd name="connsiteY1" fmla="*/ 28 h 1093166"/>
                <a:gd name="connsiteX2" fmla="*/ 2011822 w 3831039"/>
                <a:gd name="connsiteY2" fmla="*/ 0 h 1093166"/>
                <a:gd name="connsiteX3" fmla="*/ 2025402 w 3831039"/>
                <a:gd name="connsiteY3" fmla="*/ 7881 h 1093166"/>
                <a:gd name="connsiteX4" fmla="*/ 3831039 w 3831039"/>
                <a:gd name="connsiteY4" fmla="*/ 1050790 h 1093166"/>
                <a:gd name="connsiteX5" fmla="*/ 3806552 w 3831039"/>
                <a:gd name="connsiteY5" fmla="*/ 1093166 h 1093166"/>
                <a:gd name="connsiteX6" fmla="*/ 2115849 w 3831039"/>
                <a:gd name="connsiteY6" fmla="*/ 116900 h 1093166"/>
                <a:gd name="connsiteX7" fmla="*/ 2114924 w 3831039"/>
                <a:gd name="connsiteY7" fmla="*/ 118466 h 1093166"/>
                <a:gd name="connsiteX8" fmla="*/ 2058086 w 3831039"/>
                <a:gd name="connsiteY8" fmla="*/ 203842 h 1093166"/>
                <a:gd name="connsiteX9" fmla="*/ 1995960 w 3831039"/>
                <a:gd name="connsiteY9" fmla="*/ 285246 h 1093166"/>
                <a:gd name="connsiteX10" fmla="*/ 1927886 w 3831039"/>
                <a:gd name="connsiteY10" fmla="*/ 363341 h 1093166"/>
                <a:gd name="connsiteX11" fmla="*/ 1854524 w 3831039"/>
                <a:gd name="connsiteY11" fmla="*/ 438127 h 1093166"/>
                <a:gd name="connsiteX12" fmla="*/ 1775214 w 3831039"/>
                <a:gd name="connsiteY12" fmla="*/ 507618 h 1093166"/>
                <a:gd name="connsiteX13" fmla="*/ 1691278 w 3831039"/>
                <a:gd name="connsiteY13" fmla="*/ 573139 h 1093166"/>
                <a:gd name="connsiteX14" fmla="*/ 1602716 w 3831039"/>
                <a:gd name="connsiteY14" fmla="*/ 632703 h 1093166"/>
                <a:gd name="connsiteX15" fmla="*/ 1555130 w 3831039"/>
                <a:gd name="connsiteY15" fmla="*/ 660500 h 1093166"/>
                <a:gd name="connsiteX16" fmla="*/ 1508205 w 3831039"/>
                <a:gd name="connsiteY16" fmla="*/ 686972 h 1093166"/>
                <a:gd name="connsiteX17" fmla="*/ 1413034 w 3831039"/>
                <a:gd name="connsiteY17" fmla="*/ 733962 h 1093166"/>
                <a:gd name="connsiteX18" fmla="*/ 1317201 w 3831039"/>
                <a:gd name="connsiteY18" fmla="*/ 773671 h 1093166"/>
                <a:gd name="connsiteX19" fmla="*/ 1218725 w 3831039"/>
                <a:gd name="connsiteY19" fmla="*/ 807424 h 1093166"/>
                <a:gd name="connsiteX20" fmla="*/ 1119588 w 3831039"/>
                <a:gd name="connsiteY20" fmla="*/ 833897 h 1093166"/>
                <a:gd name="connsiteX21" fmla="*/ 1019790 w 3831039"/>
                <a:gd name="connsiteY21" fmla="*/ 853090 h 1093166"/>
                <a:gd name="connsiteX22" fmla="*/ 918670 w 3831039"/>
                <a:gd name="connsiteY22" fmla="*/ 866988 h 1093166"/>
                <a:gd name="connsiteX23" fmla="*/ 818872 w 3831039"/>
                <a:gd name="connsiteY23" fmla="*/ 874268 h 1093166"/>
                <a:gd name="connsiteX24" fmla="*/ 718413 w 3831039"/>
                <a:gd name="connsiteY24" fmla="*/ 874930 h 1093166"/>
                <a:gd name="connsiteX25" fmla="*/ 617954 w 3831039"/>
                <a:gd name="connsiteY25" fmla="*/ 868974 h 1093166"/>
                <a:gd name="connsiteX26" fmla="*/ 518817 w 3831039"/>
                <a:gd name="connsiteY26" fmla="*/ 857061 h 1093166"/>
                <a:gd name="connsiteX27" fmla="*/ 421002 w 3831039"/>
                <a:gd name="connsiteY27" fmla="*/ 838530 h 1093166"/>
                <a:gd name="connsiteX28" fmla="*/ 323848 w 3831039"/>
                <a:gd name="connsiteY28" fmla="*/ 814704 h 1093166"/>
                <a:gd name="connsiteX29" fmla="*/ 228676 w 3831039"/>
                <a:gd name="connsiteY29" fmla="*/ 784922 h 1093166"/>
                <a:gd name="connsiteX30" fmla="*/ 134826 w 3831039"/>
                <a:gd name="connsiteY30" fmla="*/ 749846 h 1093166"/>
                <a:gd name="connsiteX31" fmla="*/ 44281 w 3831039"/>
                <a:gd name="connsiteY31" fmla="*/ 707489 h 1093166"/>
                <a:gd name="connsiteX32" fmla="*/ 0 w 3831039"/>
                <a:gd name="connsiteY32" fmla="*/ 684325 h 1093166"/>
                <a:gd name="connsiteX33" fmla="*/ 74022 w 3831039"/>
                <a:gd name="connsiteY33" fmla="*/ 555931 h 1093166"/>
                <a:gd name="connsiteX34" fmla="*/ 114338 w 3831039"/>
                <a:gd name="connsiteY34" fmla="*/ 577110 h 1093166"/>
                <a:gd name="connsiteX35" fmla="*/ 196952 w 3831039"/>
                <a:gd name="connsiteY35" fmla="*/ 614172 h 1093166"/>
                <a:gd name="connsiteX36" fmla="*/ 280888 w 3831039"/>
                <a:gd name="connsiteY36" fmla="*/ 646601 h 1093166"/>
                <a:gd name="connsiteX37" fmla="*/ 367468 w 3831039"/>
                <a:gd name="connsiteY37" fmla="*/ 673074 h 1093166"/>
                <a:gd name="connsiteX38" fmla="*/ 454709 w 3831039"/>
                <a:gd name="connsiteY38" fmla="*/ 694914 h 1093166"/>
                <a:gd name="connsiteX39" fmla="*/ 543932 w 3831039"/>
                <a:gd name="connsiteY39" fmla="*/ 710798 h 1093166"/>
                <a:gd name="connsiteX40" fmla="*/ 633816 w 3831039"/>
                <a:gd name="connsiteY40" fmla="*/ 721387 h 1093166"/>
                <a:gd name="connsiteX41" fmla="*/ 723700 w 3831039"/>
                <a:gd name="connsiteY41" fmla="*/ 726682 h 1093166"/>
                <a:gd name="connsiteX42" fmla="*/ 814246 w 3831039"/>
                <a:gd name="connsiteY42" fmla="*/ 725358 h 1093166"/>
                <a:gd name="connsiteX43" fmla="*/ 905452 w 3831039"/>
                <a:gd name="connsiteY43" fmla="*/ 719402 h 1093166"/>
                <a:gd name="connsiteX44" fmla="*/ 995997 w 3831039"/>
                <a:gd name="connsiteY44" fmla="*/ 706827 h 1093166"/>
                <a:gd name="connsiteX45" fmla="*/ 1086542 w 3831039"/>
                <a:gd name="connsiteY45" fmla="*/ 688958 h 1093166"/>
                <a:gd name="connsiteX46" fmla="*/ 1176426 w 3831039"/>
                <a:gd name="connsiteY46" fmla="*/ 664470 h 1093166"/>
                <a:gd name="connsiteX47" fmla="*/ 1264989 w 3831039"/>
                <a:gd name="connsiteY47" fmla="*/ 634688 h 1093166"/>
                <a:gd name="connsiteX48" fmla="*/ 1352230 w 3831039"/>
                <a:gd name="connsiteY48" fmla="*/ 597626 h 1093166"/>
                <a:gd name="connsiteX49" fmla="*/ 1438809 w 3831039"/>
                <a:gd name="connsiteY49" fmla="*/ 555931 h 1093166"/>
                <a:gd name="connsiteX50" fmla="*/ 1481108 w 3831039"/>
                <a:gd name="connsiteY50" fmla="*/ 531444 h 1093166"/>
                <a:gd name="connsiteX51" fmla="*/ 1523406 w 3831039"/>
                <a:gd name="connsiteY51" fmla="*/ 506957 h 1093166"/>
                <a:gd name="connsiteX52" fmla="*/ 1605360 w 3831039"/>
                <a:gd name="connsiteY52" fmla="*/ 452025 h 1093166"/>
                <a:gd name="connsiteX53" fmla="*/ 1681365 w 3831039"/>
                <a:gd name="connsiteY53" fmla="*/ 392461 h 1093166"/>
                <a:gd name="connsiteX54" fmla="*/ 1752082 w 3831039"/>
                <a:gd name="connsiteY54" fmla="*/ 330250 h 1093166"/>
                <a:gd name="connsiteX55" fmla="*/ 1819496 w 3831039"/>
                <a:gd name="connsiteY55" fmla="*/ 262082 h 1093166"/>
                <a:gd name="connsiteX56" fmla="*/ 1880961 w 3831039"/>
                <a:gd name="connsiteY56" fmla="*/ 191929 h 1093166"/>
                <a:gd name="connsiteX57" fmla="*/ 1937138 w 3831039"/>
                <a:gd name="connsiteY57" fmla="*/ 117143 h 1093166"/>
                <a:gd name="connsiteX58" fmla="*/ 1988690 w 3831039"/>
                <a:gd name="connsiteY58" fmla="*/ 40371 h 1093166"/>
                <a:gd name="connsiteX59" fmla="*/ 2009949 w 3831039"/>
                <a:gd name="connsiteY59" fmla="*/ 3270 h 109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31039" h="1093166">
                  <a:moveTo>
                    <a:pt x="2011759" y="0"/>
                  </a:moveTo>
                  <a:lnTo>
                    <a:pt x="2011806" y="28"/>
                  </a:lnTo>
                  <a:lnTo>
                    <a:pt x="2011822" y="0"/>
                  </a:lnTo>
                  <a:lnTo>
                    <a:pt x="2025402" y="7881"/>
                  </a:lnTo>
                  <a:lnTo>
                    <a:pt x="3831039" y="1050790"/>
                  </a:lnTo>
                  <a:lnTo>
                    <a:pt x="3806552" y="1093166"/>
                  </a:lnTo>
                  <a:lnTo>
                    <a:pt x="2115849" y="116900"/>
                  </a:lnTo>
                  <a:lnTo>
                    <a:pt x="2114924" y="118466"/>
                  </a:lnTo>
                  <a:lnTo>
                    <a:pt x="2058086" y="203842"/>
                  </a:lnTo>
                  <a:lnTo>
                    <a:pt x="1995960" y="285246"/>
                  </a:lnTo>
                  <a:lnTo>
                    <a:pt x="1927886" y="363341"/>
                  </a:lnTo>
                  <a:lnTo>
                    <a:pt x="1854524" y="438127"/>
                  </a:lnTo>
                  <a:lnTo>
                    <a:pt x="1775214" y="507618"/>
                  </a:lnTo>
                  <a:lnTo>
                    <a:pt x="1691278" y="573139"/>
                  </a:lnTo>
                  <a:lnTo>
                    <a:pt x="1602716" y="632703"/>
                  </a:lnTo>
                  <a:lnTo>
                    <a:pt x="1555130" y="660500"/>
                  </a:lnTo>
                  <a:lnTo>
                    <a:pt x="1508205" y="686972"/>
                  </a:lnTo>
                  <a:lnTo>
                    <a:pt x="1413034" y="733962"/>
                  </a:lnTo>
                  <a:lnTo>
                    <a:pt x="1317201" y="773671"/>
                  </a:lnTo>
                  <a:lnTo>
                    <a:pt x="1218725" y="807424"/>
                  </a:lnTo>
                  <a:lnTo>
                    <a:pt x="1119588" y="833897"/>
                  </a:lnTo>
                  <a:lnTo>
                    <a:pt x="1019790" y="853090"/>
                  </a:lnTo>
                  <a:lnTo>
                    <a:pt x="918670" y="866988"/>
                  </a:lnTo>
                  <a:lnTo>
                    <a:pt x="818872" y="874268"/>
                  </a:lnTo>
                  <a:lnTo>
                    <a:pt x="718413" y="874930"/>
                  </a:lnTo>
                  <a:lnTo>
                    <a:pt x="617954" y="868974"/>
                  </a:lnTo>
                  <a:lnTo>
                    <a:pt x="518817" y="857061"/>
                  </a:lnTo>
                  <a:lnTo>
                    <a:pt x="421002" y="838530"/>
                  </a:lnTo>
                  <a:lnTo>
                    <a:pt x="323848" y="814704"/>
                  </a:lnTo>
                  <a:lnTo>
                    <a:pt x="228676" y="784922"/>
                  </a:lnTo>
                  <a:lnTo>
                    <a:pt x="134826" y="749846"/>
                  </a:lnTo>
                  <a:lnTo>
                    <a:pt x="44281" y="707489"/>
                  </a:lnTo>
                  <a:lnTo>
                    <a:pt x="0" y="684325"/>
                  </a:lnTo>
                  <a:lnTo>
                    <a:pt x="74022" y="555931"/>
                  </a:lnTo>
                  <a:lnTo>
                    <a:pt x="114338" y="577110"/>
                  </a:lnTo>
                  <a:lnTo>
                    <a:pt x="196952" y="614172"/>
                  </a:lnTo>
                  <a:lnTo>
                    <a:pt x="280888" y="646601"/>
                  </a:lnTo>
                  <a:lnTo>
                    <a:pt x="367468" y="673074"/>
                  </a:lnTo>
                  <a:lnTo>
                    <a:pt x="454709" y="694914"/>
                  </a:lnTo>
                  <a:lnTo>
                    <a:pt x="543932" y="710798"/>
                  </a:lnTo>
                  <a:lnTo>
                    <a:pt x="633816" y="721387"/>
                  </a:lnTo>
                  <a:lnTo>
                    <a:pt x="723700" y="726682"/>
                  </a:lnTo>
                  <a:lnTo>
                    <a:pt x="814246" y="725358"/>
                  </a:lnTo>
                  <a:lnTo>
                    <a:pt x="905452" y="719402"/>
                  </a:lnTo>
                  <a:lnTo>
                    <a:pt x="995997" y="706827"/>
                  </a:lnTo>
                  <a:lnTo>
                    <a:pt x="1086542" y="688958"/>
                  </a:lnTo>
                  <a:lnTo>
                    <a:pt x="1176426" y="664470"/>
                  </a:lnTo>
                  <a:lnTo>
                    <a:pt x="1264989" y="634688"/>
                  </a:lnTo>
                  <a:lnTo>
                    <a:pt x="1352230" y="597626"/>
                  </a:lnTo>
                  <a:lnTo>
                    <a:pt x="1438809" y="555931"/>
                  </a:lnTo>
                  <a:lnTo>
                    <a:pt x="1481108" y="531444"/>
                  </a:lnTo>
                  <a:lnTo>
                    <a:pt x="1523406" y="506957"/>
                  </a:lnTo>
                  <a:lnTo>
                    <a:pt x="1605360" y="452025"/>
                  </a:lnTo>
                  <a:lnTo>
                    <a:pt x="1681365" y="392461"/>
                  </a:lnTo>
                  <a:lnTo>
                    <a:pt x="1752082" y="330250"/>
                  </a:lnTo>
                  <a:lnTo>
                    <a:pt x="1819496" y="262082"/>
                  </a:lnTo>
                  <a:lnTo>
                    <a:pt x="1880961" y="191929"/>
                  </a:lnTo>
                  <a:lnTo>
                    <a:pt x="1937138" y="117143"/>
                  </a:lnTo>
                  <a:lnTo>
                    <a:pt x="1988690" y="40371"/>
                  </a:lnTo>
                  <a:lnTo>
                    <a:pt x="2009949" y="3270"/>
                  </a:lnTo>
                  <a:close/>
                </a:path>
              </a:pathLst>
            </a:custGeom>
            <a:solidFill>
              <a:schemeClr val="accent1">
                <a:lumMod val="60000"/>
                <a:lumOff val="40000"/>
              </a:schemeClr>
            </a:solidFill>
            <a:ln>
              <a:noFill/>
            </a:ln>
          </p:spPr>
          <p:txBody>
            <a:bodyPr lIns="51435" tIns="25718" rIns="51435" bIns="25718"/>
            <a:lstStyle/>
            <a:p>
              <a:pPr defTabSz="685800" eaLnBrk="1" fontAlgn="auto" hangingPunct="1">
                <a:spcBef>
                  <a:spcPts val="0"/>
                </a:spcBef>
                <a:spcAft>
                  <a:spcPts val="0"/>
                </a:spcAft>
                <a:defRPr/>
              </a:pPr>
              <a:endParaRPr lang="en-US" sz="1013" kern="0">
                <a:solidFill>
                  <a:prstClr val="black"/>
                </a:solidFill>
                <a:latin typeface="Calibri" panose="020F0502020204030204"/>
              </a:endParaRPr>
            </a:p>
          </p:txBody>
        </p:sp>
        <p:sp>
          <p:nvSpPr>
            <p:cNvPr id="13" name="Freeform 71">
              <a:extLst>
                <a:ext uri="{FF2B5EF4-FFF2-40B4-BE49-F238E27FC236}">
                  <a16:creationId xmlns:a16="http://schemas.microsoft.com/office/drawing/2014/main" id="{6AE506F6-A83A-13A3-1555-75B2DD277214}"/>
                </a:ext>
              </a:extLst>
            </p:cNvPr>
            <p:cNvSpPr>
              <a:spLocks/>
            </p:cNvSpPr>
            <p:nvPr/>
          </p:nvSpPr>
          <p:spPr bwMode="auto">
            <a:xfrm>
              <a:off x="4555946" y="4455766"/>
              <a:ext cx="1020262" cy="1036844"/>
            </a:xfrm>
            <a:prstGeom prst="ellipse">
              <a:avLst/>
            </a:prstGeom>
            <a:solidFill>
              <a:schemeClr val="bg1">
                <a:lumMod val="50000"/>
              </a:schemeClr>
            </a:solidFill>
            <a:ln>
              <a:noFill/>
            </a:ln>
          </p:spPr>
          <p:txBody>
            <a:bodyPr lIns="51435" tIns="25718" rIns="51435" bIns="25718"/>
            <a:lstStyle/>
            <a:p>
              <a:pPr defTabSz="685800" eaLnBrk="1" fontAlgn="auto" hangingPunct="1">
                <a:spcBef>
                  <a:spcPts val="0"/>
                </a:spcBef>
                <a:spcAft>
                  <a:spcPts val="0"/>
                </a:spcAft>
                <a:defRPr/>
              </a:pPr>
              <a:endParaRPr lang="en-US" sz="1013" kern="0">
                <a:solidFill>
                  <a:prstClr val="black"/>
                </a:solidFill>
                <a:latin typeface="Calibri" panose="020F0502020204030204"/>
              </a:endParaRPr>
            </a:p>
          </p:txBody>
        </p:sp>
        <p:sp>
          <p:nvSpPr>
            <p:cNvPr id="14" name="Freeform 72">
              <a:extLst>
                <a:ext uri="{FF2B5EF4-FFF2-40B4-BE49-F238E27FC236}">
                  <a16:creationId xmlns:a16="http://schemas.microsoft.com/office/drawing/2014/main" id="{8EF07855-DF4A-65F4-08CC-F5EEB0D5A15B}"/>
                </a:ext>
              </a:extLst>
            </p:cNvPr>
            <p:cNvSpPr>
              <a:spLocks/>
            </p:cNvSpPr>
            <p:nvPr/>
          </p:nvSpPr>
          <p:spPr bwMode="auto">
            <a:xfrm>
              <a:off x="3297100" y="4404722"/>
              <a:ext cx="1020261" cy="1036844"/>
            </a:xfrm>
            <a:prstGeom prst="ellipse">
              <a:avLst/>
            </a:prstGeom>
            <a:solidFill>
              <a:schemeClr val="accent4">
                <a:lumMod val="60000"/>
                <a:lumOff val="40000"/>
              </a:schemeClr>
            </a:solidFill>
            <a:ln>
              <a:noFill/>
            </a:ln>
          </p:spPr>
          <p:txBody>
            <a:bodyPr lIns="51435" tIns="25718" rIns="51435" bIns="25718"/>
            <a:lstStyle/>
            <a:p>
              <a:pPr defTabSz="685800" eaLnBrk="1" fontAlgn="auto" hangingPunct="1">
                <a:spcBef>
                  <a:spcPts val="0"/>
                </a:spcBef>
                <a:spcAft>
                  <a:spcPts val="0"/>
                </a:spcAft>
                <a:defRPr/>
              </a:pPr>
              <a:endParaRPr lang="en-US" sz="1013" kern="0">
                <a:solidFill>
                  <a:prstClr val="black"/>
                </a:solidFill>
                <a:latin typeface="Calibri" panose="020F0502020204030204"/>
              </a:endParaRPr>
            </a:p>
          </p:txBody>
        </p:sp>
        <p:sp>
          <p:nvSpPr>
            <p:cNvPr id="15" name="Freeform 73">
              <a:extLst>
                <a:ext uri="{FF2B5EF4-FFF2-40B4-BE49-F238E27FC236}">
                  <a16:creationId xmlns:a16="http://schemas.microsoft.com/office/drawing/2014/main" id="{8D954698-3FB5-EE61-10BC-142C651D8B39}"/>
                </a:ext>
              </a:extLst>
            </p:cNvPr>
            <p:cNvSpPr>
              <a:spLocks/>
            </p:cNvSpPr>
            <p:nvPr/>
          </p:nvSpPr>
          <p:spPr bwMode="auto">
            <a:xfrm>
              <a:off x="2288349" y="3753903"/>
              <a:ext cx="1021308" cy="1036844"/>
            </a:xfrm>
            <a:prstGeom prst="ellipse">
              <a:avLst/>
            </a:prstGeom>
            <a:solidFill>
              <a:schemeClr val="accent2">
                <a:lumMod val="60000"/>
                <a:lumOff val="40000"/>
              </a:schemeClr>
            </a:solidFill>
            <a:ln>
              <a:noFill/>
            </a:ln>
          </p:spPr>
          <p:txBody>
            <a:bodyPr lIns="51435" tIns="25718" rIns="51435" bIns="25718"/>
            <a:lstStyle/>
            <a:p>
              <a:pPr defTabSz="685800" eaLnBrk="1" fontAlgn="auto" hangingPunct="1">
                <a:spcBef>
                  <a:spcPts val="0"/>
                </a:spcBef>
                <a:spcAft>
                  <a:spcPts val="0"/>
                </a:spcAft>
                <a:defRPr/>
              </a:pPr>
              <a:endParaRPr lang="en-US" sz="1013" kern="0">
                <a:solidFill>
                  <a:prstClr val="black"/>
                </a:solidFill>
                <a:latin typeface="Calibri" panose="020F0502020204030204"/>
              </a:endParaRPr>
            </a:p>
          </p:txBody>
        </p:sp>
        <p:sp>
          <p:nvSpPr>
            <p:cNvPr id="16" name="Freeform 74">
              <a:extLst>
                <a:ext uri="{FF2B5EF4-FFF2-40B4-BE49-F238E27FC236}">
                  <a16:creationId xmlns:a16="http://schemas.microsoft.com/office/drawing/2014/main" id="{F49B8F98-CFD1-1B31-C4AE-F555A7A210D4}"/>
                </a:ext>
              </a:extLst>
            </p:cNvPr>
            <p:cNvSpPr>
              <a:spLocks/>
            </p:cNvSpPr>
            <p:nvPr/>
          </p:nvSpPr>
          <p:spPr bwMode="auto">
            <a:xfrm>
              <a:off x="1796531" y="2797879"/>
              <a:ext cx="1020261" cy="1036844"/>
            </a:xfrm>
            <a:prstGeom prst="ellipse">
              <a:avLst/>
            </a:prstGeom>
            <a:solidFill>
              <a:schemeClr val="accent3">
                <a:lumMod val="50000"/>
              </a:schemeClr>
            </a:solidFill>
            <a:ln>
              <a:noFill/>
            </a:ln>
          </p:spPr>
          <p:txBody>
            <a:bodyPr lIns="51435" tIns="25718" rIns="51435" bIns="25718"/>
            <a:lstStyle/>
            <a:p>
              <a:pPr defTabSz="685800" eaLnBrk="1" fontAlgn="auto" hangingPunct="1">
                <a:spcBef>
                  <a:spcPts val="0"/>
                </a:spcBef>
                <a:spcAft>
                  <a:spcPts val="0"/>
                </a:spcAft>
                <a:defRPr/>
              </a:pPr>
              <a:endParaRPr lang="en-US" sz="1013" kern="0">
                <a:solidFill>
                  <a:schemeClr val="bg1"/>
                </a:solidFill>
                <a:latin typeface="Calibri" panose="020F0502020204030204"/>
              </a:endParaRPr>
            </a:p>
          </p:txBody>
        </p:sp>
        <p:sp>
          <p:nvSpPr>
            <p:cNvPr id="17" name="Freeform 75">
              <a:extLst>
                <a:ext uri="{FF2B5EF4-FFF2-40B4-BE49-F238E27FC236}">
                  <a16:creationId xmlns:a16="http://schemas.microsoft.com/office/drawing/2014/main" id="{7289C2FB-6E44-30EE-A2ED-9AA25A46FE82}"/>
                </a:ext>
              </a:extLst>
            </p:cNvPr>
            <p:cNvSpPr>
              <a:spLocks/>
            </p:cNvSpPr>
            <p:nvPr/>
          </p:nvSpPr>
          <p:spPr bwMode="auto">
            <a:xfrm>
              <a:off x="6245918" y="2964838"/>
              <a:ext cx="1020261" cy="1036844"/>
            </a:xfrm>
            <a:prstGeom prst="ellipse">
              <a:avLst/>
            </a:prstGeom>
            <a:solidFill>
              <a:schemeClr val="accent1">
                <a:lumMod val="60000"/>
                <a:lumOff val="40000"/>
              </a:schemeClr>
            </a:solidFill>
            <a:ln>
              <a:noFill/>
            </a:ln>
          </p:spPr>
          <p:txBody>
            <a:bodyPr lIns="51435" tIns="25718" rIns="51435" bIns="25718"/>
            <a:lstStyle/>
            <a:p>
              <a:pPr defTabSz="685800" eaLnBrk="1" fontAlgn="auto" hangingPunct="1">
                <a:spcBef>
                  <a:spcPts val="0"/>
                </a:spcBef>
                <a:spcAft>
                  <a:spcPts val="0"/>
                </a:spcAft>
                <a:defRPr/>
              </a:pPr>
              <a:endParaRPr lang="en-US" sz="1013" kern="0">
                <a:solidFill>
                  <a:prstClr val="black"/>
                </a:solidFill>
                <a:latin typeface="Calibri" panose="020F0502020204030204"/>
              </a:endParaRPr>
            </a:p>
          </p:txBody>
        </p:sp>
      </p:grpSp>
      <p:sp>
        <p:nvSpPr>
          <p:cNvPr id="18" name="TextBox 33">
            <a:extLst>
              <a:ext uri="{FF2B5EF4-FFF2-40B4-BE49-F238E27FC236}">
                <a16:creationId xmlns:a16="http://schemas.microsoft.com/office/drawing/2014/main" id="{8879DA62-3D52-DA93-1C8D-8310F24DD0F6}"/>
              </a:ext>
            </a:extLst>
          </p:cNvPr>
          <p:cNvSpPr txBox="1">
            <a:spLocks noChangeArrowheads="1"/>
          </p:cNvSpPr>
          <p:nvPr/>
        </p:nvSpPr>
        <p:spPr bwMode="auto">
          <a:xfrm>
            <a:off x="4992689" y="2114550"/>
            <a:ext cx="228917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lv-LV" altLang="lv-LV" sz="2200" b="1" dirty="0">
                <a:solidFill>
                  <a:schemeClr val="bg1"/>
                </a:solidFill>
                <a:latin typeface="Verdana" panose="020B0604030504040204" pitchFamily="34" charset="0"/>
              </a:rPr>
              <a:t>Sagaidāmie rezultāti</a:t>
            </a:r>
          </a:p>
        </p:txBody>
      </p:sp>
      <p:sp>
        <p:nvSpPr>
          <p:cNvPr id="19" name="TextBox 34">
            <a:extLst>
              <a:ext uri="{FF2B5EF4-FFF2-40B4-BE49-F238E27FC236}">
                <a16:creationId xmlns:a16="http://schemas.microsoft.com/office/drawing/2014/main" id="{BB060A38-3619-4EBB-DE55-767F4C0A281B}"/>
              </a:ext>
            </a:extLst>
          </p:cNvPr>
          <p:cNvSpPr txBox="1">
            <a:spLocks noChangeArrowheads="1"/>
          </p:cNvSpPr>
          <p:nvPr/>
        </p:nvSpPr>
        <p:spPr bwMode="auto">
          <a:xfrm>
            <a:off x="1909762" y="2769880"/>
            <a:ext cx="1562100" cy="954087"/>
          </a:xfrm>
          <a:prstGeom prst="rect">
            <a:avLst/>
          </a:prstGeom>
          <a:noFill/>
          <a:ln>
            <a:noFill/>
          </a:ln>
        </p:spPr>
        <p:txBody>
          <a:bodyPr>
            <a:spAutoFit/>
          </a:bodyPr>
          <a:lstStyle/>
          <a:p>
            <a:pPr algn="ctr">
              <a:defRPr/>
            </a:pPr>
            <a:r>
              <a:rPr lang="lv-LV" altLang="lv-LV" sz="1400" dirty="0" err="1">
                <a:solidFill>
                  <a:schemeClr val="bg1"/>
                </a:solidFill>
                <a:latin typeface="Verdana" panose="020B0604030504040204" pitchFamily="34" charset="0"/>
              </a:rPr>
              <a:t>stiprinā</a:t>
            </a:r>
            <a:r>
              <a:rPr lang="en-GB" altLang="lv-LV" sz="1400" dirty="0">
                <a:solidFill>
                  <a:schemeClr val="bg1"/>
                </a:solidFill>
                <a:latin typeface="Verdana" panose="020B0604030504040204" pitchFamily="34" charset="0"/>
              </a:rPr>
              <a:t>ta</a:t>
            </a:r>
            <a:r>
              <a:rPr lang="lv-LV" altLang="lv-LV" sz="1400" dirty="0">
                <a:solidFill>
                  <a:schemeClr val="bg1"/>
                </a:solidFill>
                <a:latin typeface="Verdana" panose="020B0604030504040204" pitchFamily="34" charset="0"/>
              </a:rPr>
              <a:t> </a:t>
            </a:r>
            <a:endParaRPr lang="en-GB" altLang="lv-LV" sz="1400" dirty="0">
              <a:solidFill>
                <a:schemeClr val="bg1"/>
              </a:solidFill>
              <a:latin typeface="Verdana" panose="020B0604030504040204" pitchFamily="34" charset="0"/>
            </a:endParaRPr>
          </a:p>
          <a:p>
            <a:pPr algn="ctr">
              <a:defRPr/>
            </a:pPr>
            <a:r>
              <a:rPr lang="en-GB" altLang="lv-LV" sz="1400" dirty="0">
                <a:solidFill>
                  <a:schemeClr val="bg1"/>
                </a:solidFill>
                <a:latin typeface="Verdana" panose="020B0604030504040204" pitchFamily="34" charset="0"/>
              </a:rPr>
              <a:t>AII/ZI </a:t>
            </a:r>
            <a:r>
              <a:rPr lang="lv-LV" altLang="lv-LV" sz="1400" b="1" dirty="0" err="1">
                <a:solidFill>
                  <a:schemeClr val="bg1"/>
                </a:solidFill>
                <a:latin typeface="Verdana" panose="020B0604030504040204" pitchFamily="34" charset="0"/>
              </a:rPr>
              <a:t>institucionāl</a:t>
            </a:r>
            <a:r>
              <a:rPr lang="en-GB" altLang="lv-LV" sz="1400" b="1" dirty="0">
                <a:solidFill>
                  <a:schemeClr val="bg1"/>
                </a:solidFill>
                <a:latin typeface="Verdana" panose="020B0604030504040204" pitchFamily="34" charset="0"/>
              </a:rPr>
              <a:t>ā</a:t>
            </a:r>
            <a:r>
              <a:rPr lang="lv-LV" altLang="lv-LV" sz="1400" b="1" dirty="0">
                <a:solidFill>
                  <a:schemeClr val="bg1"/>
                </a:solidFill>
                <a:latin typeface="Verdana" panose="020B0604030504040204" pitchFamily="34" charset="0"/>
              </a:rPr>
              <a:t> </a:t>
            </a:r>
            <a:r>
              <a:rPr lang="lv-LV" altLang="lv-LV" sz="1400" b="1" dirty="0" err="1">
                <a:solidFill>
                  <a:schemeClr val="bg1"/>
                </a:solidFill>
                <a:latin typeface="Verdana" panose="020B0604030504040204" pitchFamily="34" charset="0"/>
              </a:rPr>
              <a:t>kapacitāt</a:t>
            </a:r>
            <a:r>
              <a:rPr lang="en-GB" altLang="lv-LV" sz="1400" b="1" dirty="0">
                <a:solidFill>
                  <a:schemeClr val="bg1"/>
                </a:solidFill>
                <a:latin typeface="Verdana" panose="020B0604030504040204" pitchFamily="34" charset="0"/>
              </a:rPr>
              <a:t>e</a:t>
            </a:r>
            <a:endParaRPr lang="lv-LV" altLang="lv-LV" sz="1400" b="1" dirty="0">
              <a:solidFill>
                <a:schemeClr val="bg1"/>
              </a:solidFill>
              <a:latin typeface="Verdana" panose="020B0604030504040204" pitchFamily="34" charset="0"/>
            </a:endParaRPr>
          </a:p>
        </p:txBody>
      </p:sp>
      <p:sp>
        <p:nvSpPr>
          <p:cNvPr id="20" name="TextBox 35">
            <a:extLst>
              <a:ext uri="{FF2B5EF4-FFF2-40B4-BE49-F238E27FC236}">
                <a16:creationId xmlns:a16="http://schemas.microsoft.com/office/drawing/2014/main" id="{1CF55B2C-DB52-F6BC-641F-5CEDD8F97C6C}"/>
              </a:ext>
            </a:extLst>
          </p:cNvPr>
          <p:cNvSpPr txBox="1">
            <a:spLocks noChangeArrowheads="1"/>
          </p:cNvSpPr>
          <p:nvPr/>
        </p:nvSpPr>
        <p:spPr bwMode="auto">
          <a:xfrm>
            <a:off x="2706689" y="4378325"/>
            <a:ext cx="1487487" cy="738188"/>
          </a:xfrm>
          <a:prstGeom prst="rect">
            <a:avLst/>
          </a:prstGeom>
          <a:noFill/>
          <a:ln>
            <a:noFill/>
          </a:ln>
        </p:spPr>
        <p:txBody>
          <a:bodyPr>
            <a:spAutoFit/>
          </a:bodyPr>
          <a:lstStyle/>
          <a:p>
            <a:pPr algn="ctr">
              <a:defRPr/>
            </a:pPr>
            <a:r>
              <a:rPr lang="lv-LV" altLang="lv-LV" sz="1400" dirty="0" err="1">
                <a:latin typeface="Verdana" panose="020B0604030504040204" pitchFamily="34" charset="0"/>
              </a:rPr>
              <a:t>nodrošinā</a:t>
            </a:r>
            <a:r>
              <a:rPr lang="en-GB" altLang="lv-LV" sz="1400" dirty="0">
                <a:latin typeface="Verdana" panose="020B0604030504040204" pitchFamily="34" charset="0"/>
              </a:rPr>
              <a:t>ta</a:t>
            </a:r>
            <a:r>
              <a:rPr lang="lv-LV" altLang="lv-LV" sz="1400" dirty="0">
                <a:latin typeface="Verdana" panose="020B0604030504040204" pitchFamily="34" charset="0"/>
              </a:rPr>
              <a:t> </a:t>
            </a:r>
            <a:r>
              <a:rPr lang="lv-LV" altLang="lv-LV" sz="1400" b="1" dirty="0">
                <a:latin typeface="Verdana" panose="020B0604030504040204" pitchFamily="34" charset="0"/>
              </a:rPr>
              <a:t>studiju</a:t>
            </a:r>
            <a:endParaRPr lang="en-GB" altLang="lv-LV" sz="1400" b="1" dirty="0">
              <a:latin typeface="Verdana" panose="020B0604030504040204" pitchFamily="34" charset="0"/>
            </a:endParaRPr>
          </a:p>
          <a:p>
            <a:pPr algn="ctr">
              <a:defRPr/>
            </a:pPr>
            <a:r>
              <a:rPr lang="lv-LV" altLang="lv-LV" sz="1400" b="1" dirty="0" err="1">
                <a:latin typeface="Verdana" panose="020B0604030504040204" pitchFamily="34" charset="0"/>
              </a:rPr>
              <a:t>kvalitāt</a:t>
            </a:r>
            <a:r>
              <a:rPr lang="en-GB" altLang="lv-LV" sz="1400" b="1" dirty="0">
                <a:latin typeface="Verdana" panose="020B0604030504040204" pitchFamily="34" charset="0"/>
              </a:rPr>
              <a:t>e</a:t>
            </a:r>
            <a:endParaRPr lang="lv-LV" altLang="lv-LV" sz="1400" b="1" dirty="0">
              <a:latin typeface="Verdana" panose="020B0604030504040204" pitchFamily="34" charset="0"/>
            </a:endParaRPr>
          </a:p>
        </p:txBody>
      </p:sp>
      <p:sp>
        <p:nvSpPr>
          <p:cNvPr id="21" name="TextBox 36">
            <a:extLst>
              <a:ext uri="{FF2B5EF4-FFF2-40B4-BE49-F238E27FC236}">
                <a16:creationId xmlns:a16="http://schemas.microsoft.com/office/drawing/2014/main" id="{E1D273CB-9FF9-3C52-70F2-6C7BE314804C}"/>
              </a:ext>
            </a:extLst>
          </p:cNvPr>
          <p:cNvSpPr txBox="1">
            <a:spLocks noChangeArrowheads="1"/>
          </p:cNvSpPr>
          <p:nvPr/>
        </p:nvSpPr>
        <p:spPr bwMode="auto">
          <a:xfrm>
            <a:off x="4276726" y="5405439"/>
            <a:ext cx="1438275" cy="738187"/>
          </a:xfrm>
          <a:prstGeom prst="rect">
            <a:avLst/>
          </a:prstGeom>
          <a:noFill/>
          <a:ln>
            <a:noFill/>
          </a:ln>
        </p:spPr>
        <p:txBody>
          <a:bodyPr>
            <a:spAutoFit/>
          </a:bodyPr>
          <a:lstStyle/>
          <a:p>
            <a:pPr algn="ctr">
              <a:defRPr/>
            </a:pPr>
            <a:r>
              <a:rPr lang="lv-LV" altLang="lv-LV" sz="1400" dirty="0" err="1">
                <a:latin typeface="Verdana" panose="020B0604030504040204" pitchFamily="34" charset="0"/>
              </a:rPr>
              <a:t>Nodrošinā</a:t>
            </a:r>
            <a:r>
              <a:rPr lang="en-GB" altLang="lv-LV" sz="1400" dirty="0">
                <a:latin typeface="Verdana" panose="020B0604030504040204" pitchFamily="34" charset="0"/>
              </a:rPr>
              <a:t>ta </a:t>
            </a:r>
            <a:r>
              <a:rPr lang="lv-LV" altLang="lv-LV" sz="1400" b="1" dirty="0" err="1">
                <a:latin typeface="Verdana" panose="020B0604030504040204" pitchFamily="34" charset="0"/>
              </a:rPr>
              <a:t>sadarbīb</a:t>
            </a:r>
            <a:r>
              <a:rPr lang="en-GB" altLang="lv-LV" sz="1400" b="1" dirty="0">
                <a:latin typeface="Verdana" panose="020B0604030504040204" pitchFamily="34" charset="0"/>
              </a:rPr>
              <a:t>a</a:t>
            </a:r>
            <a:r>
              <a:rPr lang="lv-LV" altLang="lv-LV" sz="1400" b="1" dirty="0">
                <a:latin typeface="Verdana" panose="020B0604030504040204" pitchFamily="34" charset="0"/>
              </a:rPr>
              <a:t> ar industriju</a:t>
            </a:r>
          </a:p>
        </p:txBody>
      </p:sp>
      <p:sp>
        <p:nvSpPr>
          <p:cNvPr id="22" name="TextBox 37">
            <a:extLst>
              <a:ext uri="{FF2B5EF4-FFF2-40B4-BE49-F238E27FC236}">
                <a16:creationId xmlns:a16="http://schemas.microsoft.com/office/drawing/2014/main" id="{0DABCE6F-787B-B1BE-1268-BA8C6824ACC8}"/>
              </a:ext>
            </a:extLst>
          </p:cNvPr>
          <p:cNvSpPr txBox="1">
            <a:spLocks noChangeArrowheads="1"/>
          </p:cNvSpPr>
          <p:nvPr/>
        </p:nvSpPr>
        <p:spPr bwMode="auto">
          <a:xfrm>
            <a:off x="6215064" y="5407025"/>
            <a:ext cx="135572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lv-LV" altLang="lv-LV" sz="1400">
                <a:solidFill>
                  <a:schemeClr val="bg1"/>
                </a:solidFill>
                <a:latin typeface="Verdana" panose="020B0604030504040204" pitchFamily="34" charset="0"/>
              </a:rPr>
              <a:t>veicinā</a:t>
            </a:r>
            <a:r>
              <a:rPr lang="en-GB" altLang="lv-LV" sz="1400">
                <a:solidFill>
                  <a:schemeClr val="bg1"/>
                </a:solidFill>
                <a:latin typeface="Verdana" panose="020B0604030504040204" pitchFamily="34" charset="0"/>
              </a:rPr>
              <a:t>ta</a:t>
            </a:r>
            <a:r>
              <a:rPr lang="lv-LV" altLang="lv-LV" sz="1400">
                <a:solidFill>
                  <a:schemeClr val="bg1"/>
                </a:solidFill>
                <a:latin typeface="Verdana" panose="020B0604030504040204" pitchFamily="34" charset="0"/>
              </a:rPr>
              <a:t> </a:t>
            </a:r>
            <a:r>
              <a:rPr lang="lv-LV" altLang="lv-LV" sz="1400" b="1">
                <a:solidFill>
                  <a:schemeClr val="bg1"/>
                </a:solidFill>
                <a:latin typeface="Verdana" panose="020B0604030504040204" pitchFamily="34" charset="0"/>
              </a:rPr>
              <a:t>pārvaldības efektivitāt</a:t>
            </a:r>
            <a:r>
              <a:rPr lang="en-GB" altLang="lv-LV" sz="1400" b="1">
                <a:solidFill>
                  <a:schemeClr val="bg1"/>
                </a:solidFill>
                <a:latin typeface="Verdana" panose="020B0604030504040204" pitchFamily="34" charset="0"/>
              </a:rPr>
              <a:t>e</a:t>
            </a:r>
            <a:endParaRPr lang="lv-LV" altLang="lv-LV" sz="1400" b="1">
              <a:solidFill>
                <a:schemeClr val="bg1"/>
              </a:solidFill>
              <a:latin typeface="Verdana" panose="020B0604030504040204" pitchFamily="34" charset="0"/>
            </a:endParaRPr>
          </a:p>
        </p:txBody>
      </p:sp>
      <p:sp>
        <p:nvSpPr>
          <p:cNvPr id="23" name="Freeform: Shape 86">
            <a:extLst>
              <a:ext uri="{FF2B5EF4-FFF2-40B4-BE49-F238E27FC236}">
                <a16:creationId xmlns:a16="http://schemas.microsoft.com/office/drawing/2014/main" id="{C45EF535-1F53-F10E-A474-C2EE456D2AA1}"/>
              </a:ext>
            </a:extLst>
          </p:cNvPr>
          <p:cNvSpPr>
            <a:spLocks/>
          </p:cNvSpPr>
          <p:nvPr/>
        </p:nvSpPr>
        <p:spPr bwMode="auto">
          <a:xfrm rot="1112322">
            <a:off x="4705351" y="3756025"/>
            <a:ext cx="4691063" cy="1252538"/>
          </a:xfrm>
          <a:custGeom>
            <a:avLst/>
            <a:gdLst>
              <a:gd name="connsiteX0" fmla="*/ 2011759 w 3831039"/>
              <a:gd name="connsiteY0" fmla="*/ 0 h 1093166"/>
              <a:gd name="connsiteX1" fmla="*/ 2011806 w 3831039"/>
              <a:gd name="connsiteY1" fmla="*/ 28 h 1093166"/>
              <a:gd name="connsiteX2" fmla="*/ 2011822 w 3831039"/>
              <a:gd name="connsiteY2" fmla="*/ 0 h 1093166"/>
              <a:gd name="connsiteX3" fmla="*/ 2025402 w 3831039"/>
              <a:gd name="connsiteY3" fmla="*/ 7881 h 1093166"/>
              <a:gd name="connsiteX4" fmla="*/ 3831039 w 3831039"/>
              <a:gd name="connsiteY4" fmla="*/ 1050790 h 1093166"/>
              <a:gd name="connsiteX5" fmla="*/ 3806552 w 3831039"/>
              <a:gd name="connsiteY5" fmla="*/ 1093166 h 1093166"/>
              <a:gd name="connsiteX6" fmla="*/ 2115849 w 3831039"/>
              <a:gd name="connsiteY6" fmla="*/ 116900 h 1093166"/>
              <a:gd name="connsiteX7" fmla="*/ 2114924 w 3831039"/>
              <a:gd name="connsiteY7" fmla="*/ 118466 h 1093166"/>
              <a:gd name="connsiteX8" fmla="*/ 2058086 w 3831039"/>
              <a:gd name="connsiteY8" fmla="*/ 203842 h 1093166"/>
              <a:gd name="connsiteX9" fmla="*/ 1995960 w 3831039"/>
              <a:gd name="connsiteY9" fmla="*/ 285246 h 1093166"/>
              <a:gd name="connsiteX10" fmla="*/ 1927886 w 3831039"/>
              <a:gd name="connsiteY10" fmla="*/ 363341 h 1093166"/>
              <a:gd name="connsiteX11" fmla="*/ 1854524 w 3831039"/>
              <a:gd name="connsiteY11" fmla="*/ 438127 h 1093166"/>
              <a:gd name="connsiteX12" fmla="*/ 1775214 w 3831039"/>
              <a:gd name="connsiteY12" fmla="*/ 507618 h 1093166"/>
              <a:gd name="connsiteX13" fmla="*/ 1691278 w 3831039"/>
              <a:gd name="connsiteY13" fmla="*/ 573139 h 1093166"/>
              <a:gd name="connsiteX14" fmla="*/ 1602716 w 3831039"/>
              <a:gd name="connsiteY14" fmla="*/ 632703 h 1093166"/>
              <a:gd name="connsiteX15" fmla="*/ 1555130 w 3831039"/>
              <a:gd name="connsiteY15" fmla="*/ 660500 h 1093166"/>
              <a:gd name="connsiteX16" fmla="*/ 1508205 w 3831039"/>
              <a:gd name="connsiteY16" fmla="*/ 686972 h 1093166"/>
              <a:gd name="connsiteX17" fmla="*/ 1413034 w 3831039"/>
              <a:gd name="connsiteY17" fmla="*/ 733962 h 1093166"/>
              <a:gd name="connsiteX18" fmla="*/ 1317201 w 3831039"/>
              <a:gd name="connsiteY18" fmla="*/ 773671 h 1093166"/>
              <a:gd name="connsiteX19" fmla="*/ 1218725 w 3831039"/>
              <a:gd name="connsiteY19" fmla="*/ 807424 h 1093166"/>
              <a:gd name="connsiteX20" fmla="*/ 1119588 w 3831039"/>
              <a:gd name="connsiteY20" fmla="*/ 833897 h 1093166"/>
              <a:gd name="connsiteX21" fmla="*/ 1019790 w 3831039"/>
              <a:gd name="connsiteY21" fmla="*/ 853090 h 1093166"/>
              <a:gd name="connsiteX22" fmla="*/ 918670 w 3831039"/>
              <a:gd name="connsiteY22" fmla="*/ 866988 h 1093166"/>
              <a:gd name="connsiteX23" fmla="*/ 818872 w 3831039"/>
              <a:gd name="connsiteY23" fmla="*/ 874268 h 1093166"/>
              <a:gd name="connsiteX24" fmla="*/ 718413 w 3831039"/>
              <a:gd name="connsiteY24" fmla="*/ 874930 h 1093166"/>
              <a:gd name="connsiteX25" fmla="*/ 617954 w 3831039"/>
              <a:gd name="connsiteY25" fmla="*/ 868974 h 1093166"/>
              <a:gd name="connsiteX26" fmla="*/ 518817 w 3831039"/>
              <a:gd name="connsiteY26" fmla="*/ 857061 h 1093166"/>
              <a:gd name="connsiteX27" fmla="*/ 421002 w 3831039"/>
              <a:gd name="connsiteY27" fmla="*/ 838530 h 1093166"/>
              <a:gd name="connsiteX28" fmla="*/ 323848 w 3831039"/>
              <a:gd name="connsiteY28" fmla="*/ 814704 h 1093166"/>
              <a:gd name="connsiteX29" fmla="*/ 228676 w 3831039"/>
              <a:gd name="connsiteY29" fmla="*/ 784922 h 1093166"/>
              <a:gd name="connsiteX30" fmla="*/ 134826 w 3831039"/>
              <a:gd name="connsiteY30" fmla="*/ 749846 h 1093166"/>
              <a:gd name="connsiteX31" fmla="*/ 44281 w 3831039"/>
              <a:gd name="connsiteY31" fmla="*/ 707489 h 1093166"/>
              <a:gd name="connsiteX32" fmla="*/ 0 w 3831039"/>
              <a:gd name="connsiteY32" fmla="*/ 684325 h 1093166"/>
              <a:gd name="connsiteX33" fmla="*/ 74022 w 3831039"/>
              <a:gd name="connsiteY33" fmla="*/ 555931 h 1093166"/>
              <a:gd name="connsiteX34" fmla="*/ 114338 w 3831039"/>
              <a:gd name="connsiteY34" fmla="*/ 577110 h 1093166"/>
              <a:gd name="connsiteX35" fmla="*/ 196952 w 3831039"/>
              <a:gd name="connsiteY35" fmla="*/ 614172 h 1093166"/>
              <a:gd name="connsiteX36" fmla="*/ 280888 w 3831039"/>
              <a:gd name="connsiteY36" fmla="*/ 646601 h 1093166"/>
              <a:gd name="connsiteX37" fmla="*/ 367468 w 3831039"/>
              <a:gd name="connsiteY37" fmla="*/ 673074 h 1093166"/>
              <a:gd name="connsiteX38" fmla="*/ 454709 w 3831039"/>
              <a:gd name="connsiteY38" fmla="*/ 694914 h 1093166"/>
              <a:gd name="connsiteX39" fmla="*/ 543932 w 3831039"/>
              <a:gd name="connsiteY39" fmla="*/ 710798 h 1093166"/>
              <a:gd name="connsiteX40" fmla="*/ 633816 w 3831039"/>
              <a:gd name="connsiteY40" fmla="*/ 721387 h 1093166"/>
              <a:gd name="connsiteX41" fmla="*/ 723700 w 3831039"/>
              <a:gd name="connsiteY41" fmla="*/ 726682 h 1093166"/>
              <a:gd name="connsiteX42" fmla="*/ 814246 w 3831039"/>
              <a:gd name="connsiteY42" fmla="*/ 725358 h 1093166"/>
              <a:gd name="connsiteX43" fmla="*/ 905452 w 3831039"/>
              <a:gd name="connsiteY43" fmla="*/ 719402 h 1093166"/>
              <a:gd name="connsiteX44" fmla="*/ 995997 w 3831039"/>
              <a:gd name="connsiteY44" fmla="*/ 706827 h 1093166"/>
              <a:gd name="connsiteX45" fmla="*/ 1086542 w 3831039"/>
              <a:gd name="connsiteY45" fmla="*/ 688958 h 1093166"/>
              <a:gd name="connsiteX46" fmla="*/ 1176426 w 3831039"/>
              <a:gd name="connsiteY46" fmla="*/ 664470 h 1093166"/>
              <a:gd name="connsiteX47" fmla="*/ 1264989 w 3831039"/>
              <a:gd name="connsiteY47" fmla="*/ 634688 h 1093166"/>
              <a:gd name="connsiteX48" fmla="*/ 1352230 w 3831039"/>
              <a:gd name="connsiteY48" fmla="*/ 597626 h 1093166"/>
              <a:gd name="connsiteX49" fmla="*/ 1438809 w 3831039"/>
              <a:gd name="connsiteY49" fmla="*/ 555931 h 1093166"/>
              <a:gd name="connsiteX50" fmla="*/ 1481108 w 3831039"/>
              <a:gd name="connsiteY50" fmla="*/ 531444 h 1093166"/>
              <a:gd name="connsiteX51" fmla="*/ 1523406 w 3831039"/>
              <a:gd name="connsiteY51" fmla="*/ 506957 h 1093166"/>
              <a:gd name="connsiteX52" fmla="*/ 1605360 w 3831039"/>
              <a:gd name="connsiteY52" fmla="*/ 452025 h 1093166"/>
              <a:gd name="connsiteX53" fmla="*/ 1681365 w 3831039"/>
              <a:gd name="connsiteY53" fmla="*/ 392461 h 1093166"/>
              <a:gd name="connsiteX54" fmla="*/ 1752082 w 3831039"/>
              <a:gd name="connsiteY54" fmla="*/ 330250 h 1093166"/>
              <a:gd name="connsiteX55" fmla="*/ 1819496 w 3831039"/>
              <a:gd name="connsiteY55" fmla="*/ 262082 h 1093166"/>
              <a:gd name="connsiteX56" fmla="*/ 1880961 w 3831039"/>
              <a:gd name="connsiteY56" fmla="*/ 191929 h 1093166"/>
              <a:gd name="connsiteX57" fmla="*/ 1937138 w 3831039"/>
              <a:gd name="connsiteY57" fmla="*/ 117143 h 1093166"/>
              <a:gd name="connsiteX58" fmla="*/ 1988690 w 3831039"/>
              <a:gd name="connsiteY58" fmla="*/ 40371 h 1093166"/>
              <a:gd name="connsiteX59" fmla="*/ 2009949 w 3831039"/>
              <a:gd name="connsiteY59" fmla="*/ 3270 h 109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31039" h="1093166">
                <a:moveTo>
                  <a:pt x="2011759" y="0"/>
                </a:moveTo>
                <a:lnTo>
                  <a:pt x="2011806" y="28"/>
                </a:lnTo>
                <a:lnTo>
                  <a:pt x="2011822" y="0"/>
                </a:lnTo>
                <a:lnTo>
                  <a:pt x="2025402" y="7881"/>
                </a:lnTo>
                <a:lnTo>
                  <a:pt x="3831039" y="1050790"/>
                </a:lnTo>
                <a:lnTo>
                  <a:pt x="3806552" y="1093166"/>
                </a:lnTo>
                <a:lnTo>
                  <a:pt x="2115849" y="116900"/>
                </a:lnTo>
                <a:lnTo>
                  <a:pt x="2114924" y="118466"/>
                </a:lnTo>
                <a:lnTo>
                  <a:pt x="2058086" y="203842"/>
                </a:lnTo>
                <a:lnTo>
                  <a:pt x="1995960" y="285246"/>
                </a:lnTo>
                <a:lnTo>
                  <a:pt x="1927886" y="363341"/>
                </a:lnTo>
                <a:lnTo>
                  <a:pt x="1854524" y="438127"/>
                </a:lnTo>
                <a:lnTo>
                  <a:pt x="1775214" y="507618"/>
                </a:lnTo>
                <a:lnTo>
                  <a:pt x="1691278" y="573139"/>
                </a:lnTo>
                <a:lnTo>
                  <a:pt x="1602716" y="632703"/>
                </a:lnTo>
                <a:lnTo>
                  <a:pt x="1555130" y="660500"/>
                </a:lnTo>
                <a:lnTo>
                  <a:pt x="1508205" y="686972"/>
                </a:lnTo>
                <a:lnTo>
                  <a:pt x="1413034" y="733962"/>
                </a:lnTo>
                <a:lnTo>
                  <a:pt x="1317201" y="773671"/>
                </a:lnTo>
                <a:lnTo>
                  <a:pt x="1218725" y="807424"/>
                </a:lnTo>
                <a:lnTo>
                  <a:pt x="1119588" y="833897"/>
                </a:lnTo>
                <a:lnTo>
                  <a:pt x="1019790" y="853090"/>
                </a:lnTo>
                <a:lnTo>
                  <a:pt x="918670" y="866988"/>
                </a:lnTo>
                <a:lnTo>
                  <a:pt x="818872" y="874268"/>
                </a:lnTo>
                <a:lnTo>
                  <a:pt x="718413" y="874930"/>
                </a:lnTo>
                <a:lnTo>
                  <a:pt x="617954" y="868974"/>
                </a:lnTo>
                <a:lnTo>
                  <a:pt x="518817" y="857061"/>
                </a:lnTo>
                <a:lnTo>
                  <a:pt x="421002" y="838530"/>
                </a:lnTo>
                <a:lnTo>
                  <a:pt x="323848" y="814704"/>
                </a:lnTo>
                <a:lnTo>
                  <a:pt x="228676" y="784922"/>
                </a:lnTo>
                <a:lnTo>
                  <a:pt x="134826" y="749846"/>
                </a:lnTo>
                <a:lnTo>
                  <a:pt x="44281" y="707489"/>
                </a:lnTo>
                <a:lnTo>
                  <a:pt x="0" y="684325"/>
                </a:lnTo>
                <a:lnTo>
                  <a:pt x="74022" y="555931"/>
                </a:lnTo>
                <a:lnTo>
                  <a:pt x="114338" y="577110"/>
                </a:lnTo>
                <a:lnTo>
                  <a:pt x="196952" y="614172"/>
                </a:lnTo>
                <a:lnTo>
                  <a:pt x="280888" y="646601"/>
                </a:lnTo>
                <a:lnTo>
                  <a:pt x="367468" y="673074"/>
                </a:lnTo>
                <a:lnTo>
                  <a:pt x="454709" y="694914"/>
                </a:lnTo>
                <a:lnTo>
                  <a:pt x="543932" y="710798"/>
                </a:lnTo>
                <a:lnTo>
                  <a:pt x="633816" y="721387"/>
                </a:lnTo>
                <a:lnTo>
                  <a:pt x="723700" y="726682"/>
                </a:lnTo>
                <a:lnTo>
                  <a:pt x="814246" y="725358"/>
                </a:lnTo>
                <a:lnTo>
                  <a:pt x="905452" y="719402"/>
                </a:lnTo>
                <a:lnTo>
                  <a:pt x="995997" y="706827"/>
                </a:lnTo>
                <a:lnTo>
                  <a:pt x="1086542" y="688958"/>
                </a:lnTo>
                <a:lnTo>
                  <a:pt x="1176426" y="664470"/>
                </a:lnTo>
                <a:lnTo>
                  <a:pt x="1264989" y="634688"/>
                </a:lnTo>
                <a:lnTo>
                  <a:pt x="1352230" y="597626"/>
                </a:lnTo>
                <a:lnTo>
                  <a:pt x="1438809" y="555931"/>
                </a:lnTo>
                <a:lnTo>
                  <a:pt x="1481108" y="531444"/>
                </a:lnTo>
                <a:lnTo>
                  <a:pt x="1523406" y="506957"/>
                </a:lnTo>
                <a:lnTo>
                  <a:pt x="1605360" y="452025"/>
                </a:lnTo>
                <a:lnTo>
                  <a:pt x="1681365" y="392461"/>
                </a:lnTo>
                <a:lnTo>
                  <a:pt x="1752082" y="330250"/>
                </a:lnTo>
                <a:lnTo>
                  <a:pt x="1819496" y="262082"/>
                </a:lnTo>
                <a:lnTo>
                  <a:pt x="1880961" y="191929"/>
                </a:lnTo>
                <a:lnTo>
                  <a:pt x="1937138" y="117143"/>
                </a:lnTo>
                <a:lnTo>
                  <a:pt x="1988690" y="40371"/>
                </a:lnTo>
                <a:lnTo>
                  <a:pt x="2009949" y="3270"/>
                </a:lnTo>
                <a:close/>
              </a:path>
            </a:pathLst>
          </a:custGeom>
          <a:solidFill>
            <a:schemeClr val="accent1">
              <a:lumMod val="75000"/>
            </a:schemeClr>
          </a:solidFill>
          <a:ln>
            <a:noFill/>
          </a:ln>
        </p:spPr>
        <p:txBody>
          <a:bodyPr lIns="51435" tIns="25718" rIns="51435" bIns="25718"/>
          <a:lstStyle/>
          <a:p>
            <a:pPr defTabSz="685800" eaLnBrk="1" fontAlgn="auto" hangingPunct="1">
              <a:spcBef>
                <a:spcPts val="0"/>
              </a:spcBef>
              <a:spcAft>
                <a:spcPts val="0"/>
              </a:spcAft>
              <a:defRPr/>
            </a:pPr>
            <a:endParaRPr lang="en-US" sz="1013" kern="0">
              <a:solidFill>
                <a:prstClr val="black"/>
              </a:solidFill>
              <a:latin typeface="Calibri" panose="020F0502020204030204"/>
            </a:endParaRPr>
          </a:p>
        </p:txBody>
      </p:sp>
      <p:sp>
        <p:nvSpPr>
          <p:cNvPr id="24" name="Freeform 75">
            <a:extLst>
              <a:ext uri="{FF2B5EF4-FFF2-40B4-BE49-F238E27FC236}">
                <a16:creationId xmlns:a16="http://schemas.microsoft.com/office/drawing/2014/main" id="{25ABBE7C-AD07-37BB-ABC9-90350261544C}"/>
              </a:ext>
            </a:extLst>
          </p:cNvPr>
          <p:cNvSpPr>
            <a:spLocks/>
          </p:cNvSpPr>
          <p:nvPr/>
        </p:nvSpPr>
        <p:spPr bwMode="auto">
          <a:xfrm>
            <a:off x="7827963" y="4386263"/>
            <a:ext cx="1547812" cy="1547812"/>
          </a:xfrm>
          <a:prstGeom prst="ellipse">
            <a:avLst/>
          </a:prstGeom>
          <a:solidFill>
            <a:srgbClr val="3018A8"/>
          </a:solidFill>
          <a:ln>
            <a:noFill/>
          </a:ln>
        </p:spPr>
        <p:txBody>
          <a:bodyPr lIns="51435" tIns="25718" rIns="51435" bIns="25718"/>
          <a:lstStyle/>
          <a:p>
            <a:pPr defTabSz="685800" eaLnBrk="1" fontAlgn="auto" hangingPunct="1">
              <a:spcBef>
                <a:spcPts val="0"/>
              </a:spcBef>
              <a:spcAft>
                <a:spcPts val="0"/>
              </a:spcAft>
              <a:defRPr/>
            </a:pPr>
            <a:endParaRPr lang="en-US" sz="1013" kern="0">
              <a:solidFill>
                <a:prstClr val="black"/>
              </a:solidFill>
              <a:latin typeface="Calibri" panose="020F0502020204030204"/>
            </a:endParaRPr>
          </a:p>
        </p:txBody>
      </p:sp>
      <p:sp>
        <p:nvSpPr>
          <p:cNvPr id="25" name="TextBox 38">
            <a:extLst>
              <a:ext uri="{FF2B5EF4-FFF2-40B4-BE49-F238E27FC236}">
                <a16:creationId xmlns:a16="http://schemas.microsoft.com/office/drawing/2014/main" id="{BCD66F11-1CF5-1E64-C06B-3104F2EC0BFF}"/>
              </a:ext>
            </a:extLst>
          </p:cNvPr>
          <p:cNvSpPr txBox="1">
            <a:spLocks noChangeArrowheads="1"/>
          </p:cNvSpPr>
          <p:nvPr/>
        </p:nvSpPr>
        <p:spPr bwMode="auto">
          <a:xfrm>
            <a:off x="7837488" y="4741864"/>
            <a:ext cx="15494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lv-LV" altLang="lv-LV" sz="1400">
                <a:solidFill>
                  <a:schemeClr val="bg1"/>
                </a:solidFill>
                <a:latin typeface="Verdana" panose="020B0604030504040204" pitchFamily="34" charset="0"/>
              </a:rPr>
              <a:t>veicinā</a:t>
            </a:r>
            <a:r>
              <a:rPr lang="en-GB" altLang="lv-LV" sz="1400">
                <a:solidFill>
                  <a:schemeClr val="bg1"/>
                </a:solidFill>
                <a:latin typeface="Verdana" panose="020B0604030504040204" pitchFamily="34" charset="0"/>
              </a:rPr>
              <a:t>ta</a:t>
            </a:r>
            <a:r>
              <a:rPr lang="lv-LV" altLang="lv-LV" sz="1400">
                <a:solidFill>
                  <a:schemeClr val="bg1"/>
                </a:solidFill>
                <a:latin typeface="Verdana" panose="020B0604030504040204" pitchFamily="34" charset="0"/>
              </a:rPr>
              <a:t> </a:t>
            </a:r>
            <a:r>
              <a:rPr lang="lv-LV" altLang="lv-LV" sz="1400" b="1">
                <a:solidFill>
                  <a:schemeClr val="bg1"/>
                </a:solidFill>
                <a:latin typeface="Verdana" panose="020B0604030504040204" pitchFamily="34" charset="0"/>
              </a:rPr>
              <a:t>cilvēkresursu attīstīb</a:t>
            </a:r>
            <a:r>
              <a:rPr lang="en-GB" altLang="lv-LV" sz="1400" b="1">
                <a:solidFill>
                  <a:schemeClr val="bg1"/>
                </a:solidFill>
                <a:latin typeface="Verdana" panose="020B0604030504040204" pitchFamily="34" charset="0"/>
              </a:rPr>
              <a:t>a</a:t>
            </a:r>
            <a:endParaRPr lang="lv-LV" altLang="lv-LV" sz="1400">
              <a:solidFill>
                <a:schemeClr val="bg1"/>
              </a:solidFill>
              <a:latin typeface="Verdana" panose="020B0604030504040204" pitchFamily="34" charset="0"/>
            </a:endParaRPr>
          </a:p>
        </p:txBody>
      </p:sp>
      <p:sp>
        <p:nvSpPr>
          <p:cNvPr id="26" name="TextBox 41">
            <a:extLst>
              <a:ext uri="{FF2B5EF4-FFF2-40B4-BE49-F238E27FC236}">
                <a16:creationId xmlns:a16="http://schemas.microsoft.com/office/drawing/2014/main" id="{AD7817F0-47C3-A816-730D-A6A2DB937C91}"/>
              </a:ext>
            </a:extLst>
          </p:cNvPr>
          <p:cNvSpPr txBox="1">
            <a:spLocks noChangeArrowheads="1"/>
          </p:cNvSpPr>
          <p:nvPr/>
        </p:nvSpPr>
        <p:spPr bwMode="auto">
          <a:xfrm>
            <a:off x="8704263" y="3201989"/>
            <a:ext cx="1547812"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lv-LV" altLang="lv-LV" sz="1400">
                <a:solidFill>
                  <a:schemeClr val="bg1"/>
                </a:solidFill>
                <a:latin typeface="Verdana" panose="020B0604030504040204" pitchFamily="34" charset="0"/>
              </a:rPr>
              <a:t>veicinā</a:t>
            </a:r>
            <a:r>
              <a:rPr lang="en-GB" altLang="lv-LV" sz="1400">
                <a:solidFill>
                  <a:schemeClr val="bg1"/>
                </a:solidFill>
                <a:latin typeface="Verdana" panose="020B0604030504040204" pitchFamily="34" charset="0"/>
              </a:rPr>
              <a:t>ta</a:t>
            </a:r>
            <a:r>
              <a:rPr lang="lv-LV" altLang="lv-LV" sz="1400">
                <a:solidFill>
                  <a:schemeClr val="bg1"/>
                </a:solidFill>
                <a:latin typeface="Verdana" panose="020B0604030504040204" pitchFamily="34" charset="0"/>
              </a:rPr>
              <a:t> </a:t>
            </a:r>
            <a:r>
              <a:rPr lang="lv-LV" altLang="lv-LV" sz="1400" b="1">
                <a:solidFill>
                  <a:schemeClr val="bg1"/>
                </a:solidFill>
                <a:latin typeface="Verdana" panose="020B0604030504040204" pitchFamily="34" charset="0"/>
              </a:rPr>
              <a:t>pētniecības izcilīb</a:t>
            </a:r>
            <a:r>
              <a:rPr lang="en-GB" altLang="lv-LV" sz="1400" b="1">
                <a:solidFill>
                  <a:schemeClr val="bg1"/>
                </a:solidFill>
                <a:latin typeface="Verdana" panose="020B0604030504040204" pitchFamily="34" charset="0"/>
              </a:rPr>
              <a:t>a</a:t>
            </a:r>
            <a:endParaRPr lang="lv-LV" altLang="lv-LV" sz="1400" b="1">
              <a:solidFill>
                <a:schemeClr val="bg1"/>
              </a:solidFill>
              <a:latin typeface="Verdana" panose="020B0604030504040204" pitchFamily="34" charset="0"/>
            </a:endParaRPr>
          </a:p>
        </p:txBody>
      </p:sp>
      <p:pic>
        <p:nvPicPr>
          <p:cNvPr id="27" name="Picture 12">
            <a:extLst>
              <a:ext uri="{FF2B5EF4-FFF2-40B4-BE49-F238E27FC236}">
                <a16:creationId xmlns:a16="http://schemas.microsoft.com/office/drawing/2014/main" id="{1C207320-A01D-FBFC-0A93-97E8C47EB776}"/>
              </a:ext>
            </a:extLst>
          </p:cNvPr>
          <p:cNvPicPr>
            <a:picLocks noChangeAspect="1"/>
          </p:cNvPicPr>
          <p:nvPr/>
        </p:nvPicPr>
        <p:blipFill>
          <a:blip r:embed="rId3">
            <a:duotone>
              <a:schemeClr val="bg2">
                <a:shade val="45000"/>
                <a:satMod val="135000"/>
              </a:schemeClr>
              <a:prstClr val="white"/>
            </a:duotone>
          </a:blip>
          <a:srcRect/>
          <a:stretch>
            <a:fillRect/>
          </a:stretch>
        </p:blipFill>
        <p:spPr bwMode="auto">
          <a:xfrm>
            <a:off x="3496688" y="3358999"/>
            <a:ext cx="590056" cy="535283"/>
          </a:xfrm>
          <a:prstGeom prst="rect">
            <a:avLst/>
          </a:prstGeom>
          <a:noFill/>
          <a:ln>
            <a:noFill/>
          </a:ln>
        </p:spPr>
      </p:pic>
      <p:pic>
        <p:nvPicPr>
          <p:cNvPr id="28" name="Picture 19">
            <a:extLst>
              <a:ext uri="{FF2B5EF4-FFF2-40B4-BE49-F238E27FC236}">
                <a16:creationId xmlns:a16="http://schemas.microsoft.com/office/drawing/2014/main" id="{32DC6371-8453-9446-0E37-47032B555228}"/>
              </a:ext>
            </a:extLst>
          </p:cNvPr>
          <p:cNvPicPr>
            <a:picLocks noChangeAspect="1"/>
          </p:cNvPicPr>
          <p:nvPr/>
        </p:nvPicPr>
        <p:blipFill>
          <a:blip r:embed="rId4">
            <a:duotone>
              <a:schemeClr val="bg2">
                <a:shade val="45000"/>
                <a:satMod val="135000"/>
              </a:schemeClr>
              <a:prstClr val="white"/>
            </a:duotone>
          </a:blip>
          <a:srcRect/>
          <a:stretch>
            <a:fillRect/>
          </a:stretch>
        </p:blipFill>
        <p:spPr bwMode="auto">
          <a:xfrm>
            <a:off x="4325144" y="4215163"/>
            <a:ext cx="709612" cy="708025"/>
          </a:xfrm>
          <a:prstGeom prst="rect">
            <a:avLst/>
          </a:prstGeom>
          <a:noFill/>
          <a:ln>
            <a:noFill/>
          </a:ln>
        </p:spPr>
      </p:pic>
      <p:pic>
        <p:nvPicPr>
          <p:cNvPr id="46" name="Picture 49">
            <a:extLst>
              <a:ext uri="{FF2B5EF4-FFF2-40B4-BE49-F238E27FC236}">
                <a16:creationId xmlns:a16="http://schemas.microsoft.com/office/drawing/2014/main" id="{91AA7AEE-28C0-0781-DE18-6619B6F149D0}"/>
              </a:ext>
            </a:extLst>
          </p:cNvPr>
          <p:cNvPicPr>
            <a:picLocks noChangeAspect="1"/>
          </p:cNvPicPr>
          <p:nvPr/>
        </p:nvPicPr>
        <p:blipFill>
          <a:blip r:embed="rId5">
            <a:duotone>
              <a:schemeClr val="bg2">
                <a:shade val="45000"/>
                <a:satMod val="135000"/>
              </a:schemeClr>
              <a:prstClr val="white"/>
            </a:duotone>
          </a:blip>
          <a:srcRect/>
          <a:stretch>
            <a:fillRect/>
          </a:stretch>
        </p:blipFill>
        <p:spPr bwMode="auto">
          <a:xfrm>
            <a:off x="8316494" y="2214073"/>
            <a:ext cx="693738" cy="693738"/>
          </a:xfrm>
          <a:prstGeom prst="rect">
            <a:avLst/>
          </a:prstGeom>
          <a:noFill/>
          <a:ln>
            <a:noFill/>
          </a:ln>
        </p:spPr>
      </p:pic>
      <p:pic>
        <p:nvPicPr>
          <p:cNvPr id="47" name="Picture 20" descr="Image result for students icon">
            <a:extLst>
              <a:ext uri="{FF2B5EF4-FFF2-40B4-BE49-F238E27FC236}">
                <a16:creationId xmlns:a16="http://schemas.microsoft.com/office/drawing/2014/main" id="{F1488E51-F710-26C1-9CDF-54F91AD2D62A}"/>
              </a:ext>
            </a:extLst>
          </p:cNvPr>
          <p:cNvPicPr>
            <a:picLocks noChangeAspect="1" noChangeArrowheads="1"/>
          </p:cNvPicPr>
          <p:nvPr/>
        </p:nvPicPr>
        <p:blipFill>
          <a:blip r:embed="rId6">
            <a:duotone>
              <a:schemeClr val="bg2">
                <a:shade val="45000"/>
                <a:satMod val="135000"/>
              </a:schemeClr>
              <a:prstClr val="white"/>
            </a:duotone>
          </a:blip>
          <a:srcRect/>
          <a:stretch>
            <a:fillRect/>
          </a:stretch>
        </p:blipFill>
        <p:spPr bwMode="auto">
          <a:xfrm>
            <a:off x="7701343" y="3226189"/>
            <a:ext cx="908050" cy="908050"/>
          </a:xfrm>
          <a:prstGeom prst="rect">
            <a:avLst/>
          </a:prstGeom>
          <a:noFill/>
          <a:ln>
            <a:noFill/>
          </a:ln>
        </p:spPr>
      </p:pic>
      <p:pic>
        <p:nvPicPr>
          <p:cNvPr id="49" name="Grafika 25" descr="Production outline">
            <a:extLst>
              <a:ext uri="{FF2B5EF4-FFF2-40B4-BE49-F238E27FC236}">
                <a16:creationId xmlns:a16="http://schemas.microsoft.com/office/drawing/2014/main" id="{0057E0A4-8465-AA16-03FA-05F60C35BFA3}"/>
              </a:ext>
            </a:extLst>
          </p:cNvPr>
          <p:cNvPicPr>
            <a:picLocks noChangeAspect="1" noChangeArrowheads="1"/>
          </p:cNvPicPr>
          <p:nvPr/>
        </p:nvPicPr>
        <p:blipFill>
          <a:blip r:embed="rId7">
            <a:duotone>
              <a:schemeClr val="bg2">
                <a:shade val="45000"/>
                <a:satMod val="135000"/>
              </a:schemeClr>
              <a:prstClr val="white"/>
            </a:duotone>
          </a:blip>
          <a:srcRect/>
          <a:stretch>
            <a:fillRect/>
          </a:stretch>
        </p:blipFill>
        <p:spPr bwMode="auto">
          <a:xfrm>
            <a:off x="5535441" y="4411195"/>
            <a:ext cx="914400" cy="914400"/>
          </a:xfrm>
          <a:prstGeom prst="rect">
            <a:avLst/>
          </a:prstGeom>
          <a:noFill/>
          <a:ln>
            <a:noFill/>
          </a:ln>
        </p:spPr>
      </p:pic>
      <p:pic>
        <p:nvPicPr>
          <p:cNvPr id="50" name="Grafika 35" descr="Management with solid fill">
            <a:extLst>
              <a:ext uri="{FF2B5EF4-FFF2-40B4-BE49-F238E27FC236}">
                <a16:creationId xmlns:a16="http://schemas.microsoft.com/office/drawing/2014/main" id="{B15951DB-4057-8C70-1B53-81357B523C3D}"/>
              </a:ext>
            </a:extLst>
          </p:cNvPr>
          <p:cNvPicPr>
            <a:picLocks noChangeAspect="1"/>
          </p:cNvPicPr>
          <p:nvPr/>
        </p:nvPicPr>
        <p:blipFill>
          <a:blip r:embed="rId8">
            <a:duotone>
              <a:schemeClr val="bg2">
                <a:shade val="45000"/>
                <a:satMod val="135000"/>
              </a:schemeClr>
              <a:prstClr val="white"/>
            </a:duotone>
          </a:blip>
          <a:stretch>
            <a:fillRect/>
          </a:stretch>
        </p:blipFill>
        <p:spPr>
          <a:xfrm>
            <a:off x="6772209" y="4008439"/>
            <a:ext cx="1082806" cy="1082806"/>
          </a:xfrm>
          <a:prstGeom prst="rect">
            <a:avLst/>
          </a:prstGeom>
        </p:spPr>
      </p:pic>
      <p:pic>
        <p:nvPicPr>
          <p:cNvPr id="51" name="Picture 32">
            <a:extLst>
              <a:ext uri="{FF2B5EF4-FFF2-40B4-BE49-F238E27FC236}">
                <a16:creationId xmlns:a16="http://schemas.microsoft.com/office/drawing/2014/main" id="{44B4DC2D-D5F8-1194-4B27-61AE8301C35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7200" y="0"/>
            <a:ext cx="1106488"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9209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37BCA291-73F1-D829-42F5-BF6F87DB5D7A}"/>
              </a:ext>
            </a:extLst>
          </p:cNvPr>
          <p:cNvSpPr>
            <a:spLocks noChangeArrowheads="1"/>
          </p:cNvSpPr>
          <p:nvPr/>
        </p:nvSpPr>
        <p:spPr bwMode="auto">
          <a:xfrm>
            <a:off x="1752192" y="377450"/>
            <a:ext cx="781090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buClr>
                <a:srgbClr val="000000"/>
              </a:buClr>
              <a:buFont typeface="Arial"/>
              <a:buNone/>
            </a:pPr>
            <a:r>
              <a:rPr lang="es-ES" sz="2000" b="1" kern="0" dirty="0">
                <a:solidFill>
                  <a:srgbClr val="664690">
                    <a:lumMod val="95000"/>
                    <a:lumOff val="5000"/>
                  </a:srgbClr>
                </a:solidFill>
                <a:latin typeface="Arial" panose="020B0604020202020204" pitchFamily="34" charset="0"/>
                <a:cs typeface="Arial" panose="020B0604020202020204" pitchFamily="34" charset="0"/>
                <a:sym typeface="Arial"/>
              </a:rPr>
              <a:t>Studiju procesa digitalizācija un studiju vides modernizācija </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(59 </a:t>
            </a:r>
            <a:r>
              <a:rPr lang="en-US" sz="2000" b="1" kern="0" dirty="0" err="1">
                <a:solidFill>
                  <a:srgbClr val="664690">
                    <a:lumMod val="95000"/>
                    <a:lumOff val="5000"/>
                  </a:srgbClr>
                </a:solidFill>
                <a:latin typeface="Arial" panose="020B0604020202020204" pitchFamily="34" charset="0"/>
                <a:cs typeface="Arial" panose="020B0604020202020204" pitchFamily="34" charset="0"/>
                <a:sym typeface="Arial"/>
              </a:rPr>
              <a:t>milj</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2000" b="1" kern="0" dirty="0" err="1">
                <a:solidFill>
                  <a:srgbClr val="664690">
                    <a:lumMod val="95000"/>
                    <a:lumOff val="5000"/>
                  </a:srgbClr>
                </a:solidFill>
                <a:latin typeface="Arial" panose="020B0604020202020204" pitchFamily="34" charset="0"/>
                <a:cs typeface="Arial" panose="020B0604020202020204" pitchFamily="34" charset="0"/>
                <a:sym typeface="Arial"/>
              </a:rPr>
              <a:t>eiro</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a:t>
            </a:r>
            <a:endParaRPr lang="en-GB" sz="2000" b="1" kern="0" dirty="0">
              <a:solidFill>
                <a:srgbClr val="664690">
                  <a:lumMod val="95000"/>
                  <a:lumOff val="5000"/>
                </a:srgbClr>
              </a:solidFill>
              <a:latin typeface="Arial" panose="020B0604020202020204" pitchFamily="34" charset="0"/>
              <a:cs typeface="Arial" panose="020B0604020202020204" pitchFamily="34" charset="0"/>
              <a:sym typeface="Arial"/>
            </a:endParaRPr>
          </a:p>
          <a:p>
            <a:pPr>
              <a:buClr>
                <a:srgbClr val="000000"/>
              </a:buClr>
              <a:buFont typeface="Arial"/>
              <a:buNone/>
            </a:pPr>
            <a:endParaRPr lang="lv-LV" sz="2000" b="1" kern="0" dirty="0">
              <a:solidFill>
                <a:srgbClr val="664690">
                  <a:lumMod val="95000"/>
                  <a:lumOff val="5000"/>
                </a:srgbClr>
              </a:solidFill>
              <a:latin typeface="Arial" panose="020B0604020202020204" pitchFamily="34" charset="0"/>
              <a:cs typeface="Arial" panose="020B0604020202020204" pitchFamily="34" charset="0"/>
              <a:sym typeface="Arial"/>
            </a:endParaRPr>
          </a:p>
        </p:txBody>
      </p:sp>
      <p:pic>
        <p:nvPicPr>
          <p:cNvPr id="4" name="Picture 32">
            <a:extLst>
              <a:ext uri="{FF2B5EF4-FFF2-40B4-BE49-F238E27FC236}">
                <a16:creationId xmlns:a16="http://schemas.microsoft.com/office/drawing/2014/main" id="{139DEDE1-277D-18A7-F7A0-58EB1633E8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1106488"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rupa 28">
            <a:extLst>
              <a:ext uri="{FF2B5EF4-FFF2-40B4-BE49-F238E27FC236}">
                <a16:creationId xmlns:a16="http://schemas.microsoft.com/office/drawing/2014/main" id="{4BC77C12-A11F-024C-E43D-F576CA9F7945}"/>
              </a:ext>
            </a:extLst>
          </p:cNvPr>
          <p:cNvGrpSpPr/>
          <p:nvPr/>
        </p:nvGrpSpPr>
        <p:grpSpPr>
          <a:xfrm>
            <a:off x="266700" y="1718895"/>
            <a:ext cx="6731000" cy="4367580"/>
            <a:chOff x="4429862" y="4528770"/>
            <a:chExt cx="6731000" cy="1300530"/>
          </a:xfrm>
        </p:grpSpPr>
        <p:sp>
          <p:nvSpPr>
            <p:cNvPr id="30" name="TextBox 29">
              <a:extLst>
                <a:ext uri="{FF2B5EF4-FFF2-40B4-BE49-F238E27FC236}">
                  <a16:creationId xmlns:a16="http://schemas.microsoft.com/office/drawing/2014/main" id="{AA4870F5-950B-3517-4488-4E14261BC516}"/>
                </a:ext>
              </a:extLst>
            </p:cNvPr>
            <p:cNvSpPr txBox="1"/>
            <p:nvPr/>
          </p:nvSpPr>
          <p:spPr>
            <a:xfrm>
              <a:off x="4705749"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2023</a:t>
              </a:r>
            </a:p>
          </p:txBody>
        </p:sp>
        <p:sp>
          <p:nvSpPr>
            <p:cNvPr id="31" name="TextBox 30">
              <a:extLst>
                <a:ext uri="{FF2B5EF4-FFF2-40B4-BE49-F238E27FC236}">
                  <a16:creationId xmlns:a16="http://schemas.microsoft.com/office/drawing/2014/main" id="{CA4FFFE1-5108-F651-CE4E-FA6FAB7ECB4E}"/>
                </a:ext>
              </a:extLst>
            </p:cNvPr>
            <p:cNvSpPr txBox="1"/>
            <p:nvPr/>
          </p:nvSpPr>
          <p:spPr>
            <a:xfrm>
              <a:off x="5699829"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2024</a:t>
              </a:r>
            </a:p>
          </p:txBody>
        </p:sp>
        <p:sp>
          <p:nvSpPr>
            <p:cNvPr id="32" name="TextBox 31">
              <a:extLst>
                <a:ext uri="{FF2B5EF4-FFF2-40B4-BE49-F238E27FC236}">
                  <a16:creationId xmlns:a16="http://schemas.microsoft.com/office/drawing/2014/main" id="{8E31BD3A-F09E-E1C0-A2B6-C3F557E03468}"/>
                </a:ext>
              </a:extLst>
            </p:cNvPr>
            <p:cNvSpPr txBox="1"/>
            <p:nvPr/>
          </p:nvSpPr>
          <p:spPr>
            <a:xfrm>
              <a:off x="6668509" y="4528770"/>
              <a:ext cx="524503" cy="276999"/>
            </a:xfrm>
            <a:prstGeom prst="rect">
              <a:avLst/>
            </a:prstGeom>
            <a:noFill/>
          </p:spPr>
          <p:txBody>
            <a:bodyPr wrap="none" rtlCol="0">
              <a:spAutoFit/>
            </a:bodyPr>
            <a:lstStyle/>
            <a:p>
              <a:pPr>
                <a:buClr>
                  <a:srgbClr val="000000"/>
                </a:buClr>
                <a:buFont typeface="Arial"/>
                <a:buNone/>
              </a:pPr>
              <a:r>
                <a:rPr lang="en-US" sz="1200" kern="0">
                  <a:solidFill>
                    <a:srgbClr val="080808"/>
                  </a:solidFill>
                  <a:latin typeface="Source Sans Pro" panose="020B0503030403020204" pitchFamily="34" charset="0"/>
                  <a:ea typeface="Source Sans Pro" panose="020B0503030403020204" pitchFamily="34" charset="0"/>
                  <a:cs typeface="Source Sans Pro" charset="0"/>
                  <a:sym typeface="Arial"/>
                </a:rPr>
                <a:t>2025</a:t>
              </a:r>
            </a:p>
          </p:txBody>
        </p:sp>
        <p:sp>
          <p:nvSpPr>
            <p:cNvPr id="33" name="TextBox 32">
              <a:extLst>
                <a:ext uri="{FF2B5EF4-FFF2-40B4-BE49-F238E27FC236}">
                  <a16:creationId xmlns:a16="http://schemas.microsoft.com/office/drawing/2014/main" id="{672B3EB2-7DA2-A334-ED7B-5BA2B201BE8E}"/>
                </a:ext>
              </a:extLst>
            </p:cNvPr>
            <p:cNvSpPr txBox="1"/>
            <p:nvPr/>
          </p:nvSpPr>
          <p:spPr>
            <a:xfrm>
              <a:off x="7654122"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2026</a:t>
              </a:r>
            </a:p>
          </p:txBody>
        </p:sp>
        <p:sp>
          <p:nvSpPr>
            <p:cNvPr id="34" name="TextBox 33">
              <a:extLst>
                <a:ext uri="{FF2B5EF4-FFF2-40B4-BE49-F238E27FC236}">
                  <a16:creationId xmlns:a16="http://schemas.microsoft.com/office/drawing/2014/main" id="{AA5C26A7-9910-3986-6DCF-C101CF7D2544}"/>
                </a:ext>
              </a:extLst>
            </p:cNvPr>
            <p:cNvSpPr txBox="1"/>
            <p:nvPr/>
          </p:nvSpPr>
          <p:spPr>
            <a:xfrm>
              <a:off x="8622801"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2027</a:t>
              </a:r>
            </a:p>
          </p:txBody>
        </p:sp>
        <p:sp>
          <p:nvSpPr>
            <p:cNvPr id="35" name="TextBox 34">
              <a:extLst>
                <a:ext uri="{FF2B5EF4-FFF2-40B4-BE49-F238E27FC236}">
                  <a16:creationId xmlns:a16="http://schemas.microsoft.com/office/drawing/2014/main" id="{0589E295-0A33-419E-705D-544BD8B37E8D}"/>
                </a:ext>
              </a:extLst>
            </p:cNvPr>
            <p:cNvSpPr txBox="1"/>
            <p:nvPr/>
          </p:nvSpPr>
          <p:spPr>
            <a:xfrm>
              <a:off x="9557612"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2028</a:t>
              </a:r>
            </a:p>
          </p:txBody>
        </p:sp>
        <p:sp>
          <p:nvSpPr>
            <p:cNvPr id="36" name="TextBox 35">
              <a:extLst>
                <a:ext uri="{FF2B5EF4-FFF2-40B4-BE49-F238E27FC236}">
                  <a16:creationId xmlns:a16="http://schemas.microsoft.com/office/drawing/2014/main" id="{5339BC0D-79E0-515C-724F-9A9E4DF981C1}"/>
                </a:ext>
              </a:extLst>
            </p:cNvPr>
            <p:cNvSpPr txBox="1"/>
            <p:nvPr/>
          </p:nvSpPr>
          <p:spPr>
            <a:xfrm>
              <a:off x="10492424" y="4528770"/>
              <a:ext cx="524503" cy="276999"/>
            </a:xfrm>
            <a:prstGeom prst="rect">
              <a:avLst/>
            </a:prstGeom>
            <a:noFill/>
          </p:spPr>
          <p:txBody>
            <a:bodyPr wrap="none" rtlCol="0">
              <a:spAutoFit/>
            </a:bodyPr>
            <a:lstStyle/>
            <a:p>
              <a:pPr>
                <a:buClr>
                  <a:srgbClr val="000000"/>
                </a:buClr>
                <a:buFont typeface="Arial"/>
                <a:buNone/>
              </a:pPr>
              <a:r>
                <a:rPr lang="en-US" sz="1200" kern="0">
                  <a:solidFill>
                    <a:srgbClr val="080808"/>
                  </a:solidFill>
                  <a:latin typeface="Source Sans Pro" panose="020B0503030403020204" pitchFamily="34" charset="0"/>
                  <a:ea typeface="Source Sans Pro" panose="020B0503030403020204" pitchFamily="34" charset="0"/>
                  <a:cs typeface="Source Sans Pro" charset="0"/>
                  <a:sym typeface="Arial"/>
                </a:rPr>
                <a:t>2029</a:t>
              </a:r>
            </a:p>
          </p:txBody>
        </p:sp>
        <p:cxnSp>
          <p:nvCxnSpPr>
            <p:cNvPr id="37" name="Straight Connector 45">
              <a:extLst>
                <a:ext uri="{FF2B5EF4-FFF2-40B4-BE49-F238E27FC236}">
                  <a16:creationId xmlns:a16="http://schemas.microsoft.com/office/drawing/2014/main" id="{09FF3B00-C21D-91D4-E8E2-FBA97B8A0F4F}"/>
                </a:ext>
              </a:extLst>
            </p:cNvPr>
            <p:cNvCxnSpPr>
              <a:cxnSpLocks/>
            </p:cNvCxnSpPr>
            <p:nvPr/>
          </p:nvCxnSpPr>
          <p:spPr>
            <a:xfrm>
              <a:off x="44298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45">
              <a:extLst>
                <a:ext uri="{FF2B5EF4-FFF2-40B4-BE49-F238E27FC236}">
                  <a16:creationId xmlns:a16="http://schemas.microsoft.com/office/drawing/2014/main" id="{7C00FD62-C287-E9F7-6733-E54FD20EB227}"/>
                </a:ext>
              </a:extLst>
            </p:cNvPr>
            <p:cNvCxnSpPr>
              <a:cxnSpLocks/>
            </p:cNvCxnSpPr>
            <p:nvPr/>
          </p:nvCxnSpPr>
          <p:spPr>
            <a:xfrm>
              <a:off x="54585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45">
              <a:extLst>
                <a:ext uri="{FF2B5EF4-FFF2-40B4-BE49-F238E27FC236}">
                  <a16:creationId xmlns:a16="http://schemas.microsoft.com/office/drawing/2014/main" id="{EB15A613-2279-C157-15DB-E3DCAAA11CB2}"/>
                </a:ext>
              </a:extLst>
            </p:cNvPr>
            <p:cNvCxnSpPr>
              <a:cxnSpLocks/>
            </p:cNvCxnSpPr>
            <p:nvPr/>
          </p:nvCxnSpPr>
          <p:spPr>
            <a:xfrm>
              <a:off x="64491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45">
              <a:extLst>
                <a:ext uri="{FF2B5EF4-FFF2-40B4-BE49-F238E27FC236}">
                  <a16:creationId xmlns:a16="http://schemas.microsoft.com/office/drawing/2014/main" id="{F78290DC-27BA-4E99-561F-1FFB88A5D322}"/>
                </a:ext>
              </a:extLst>
            </p:cNvPr>
            <p:cNvCxnSpPr>
              <a:cxnSpLocks/>
            </p:cNvCxnSpPr>
            <p:nvPr/>
          </p:nvCxnSpPr>
          <p:spPr>
            <a:xfrm>
              <a:off x="73889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5">
              <a:extLst>
                <a:ext uri="{FF2B5EF4-FFF2-40B4-BE49-F238E27FC236}">
                  <a16:creationId xmlns:a16="http://schemas.microsoft.com/office/drawing/2014/main" id="{AD5AFEA0-F337-9E0A-AA3A-722052BACD6C}"/>
                </a:ext>
              </a:extLst>
            </p:cNvPr>
            <p:cNvCxnSpPr>
              <a:cxnSpLocks/>
            </p:cNvCxnSpPr>
            <p:nvPr/>
          </p:nvCxnSpPr>
          <p:spPr>
            <a:xfrm>
              <a:off x="84176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5">
              <a:extLst>
                <a:ext uri="{FF2B5EF4-FFF2-40B4-BE49-F238E27FC236}">
                  <a16:creationId xmlns:a16="http://schemas.microsoft.com/office/drawing/2014/main" id="{F37264FA-BA3F-6759-A2EB-C6E4BDCC8449}"/>
                </a:ext>
              </a:extLst>
            </p:cNvPr>
            <p:cNvCxnSpPr>
              <a:cxnSpLocks/>
            </p:cNvCxnSpPr>
            <p:nvPr/>
          </p:nvCxnSpPr>
          <p:spPr>
            <a:xfrm>
              <a:off x="94082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5">
              <a:extLst>
                <a:ext uri="{FF2B5EF4-FFF2-40B4-BE49-F238E27FC236}">
                  <a16:creationId xmlns:a16="http://schemas.microsoft.com/office/drawing/2014/main" id="{0DAB0397-1503-978D-DF54-8F58F83F477F}"/>
                </a:ext>
              </a:extLst>
            </p:cNvPr>
            <p:cNvCxnSpPr>
              <a:cxnSpLocks/>
            </p:cNvCxnSpPr>
            <p:nvPr/>
          </p:nvCxnSpPr>
          <p:spPr>
            <a:xfrm>
              <a:off x="103099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5">
              <a:extLst>
                <a:ext uri="{FF2B5EF4-FFF2-40B4-BE49-F238E27FC236}">
                  <a16:creationId xmlns:a16="http://schemas.microsoft.com/office/drawing/2014/main" id="{E6C40AC8-91CC-EEBB-3CF5-27446FF608FA}"/>
                </a:ext>
              </a:extLst>
            </p:cNvPr>
            <p:cNvCxnSpPr>
              <a:cxnSpLocks/>
            </p:cNvCxnSpPr>
            <p:nvPr/>
          </p:nvCxnSpPr>
          <p:spPr>
            <a:xfrm>
              <a:off x="111608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grpSp>
      <p:sp>
        <p:nvSpPr>
          <p:cNvPr id="45" name="Rectangle 7">
            <a:extLst>
              <a:ext uri="{FF2B5EF4-FFF2-40B4-BE49-F238E27FC236}">
                <a16:creationId xmlns:a16="http://schemas.microsoft.com/office/drawing/2014/main" id="{9B2A6E39-343B-684D-9DEB-6053CDAC4CFD}"/>
              </a:ext>
            </a:extLst>
          </p:cNvPr>
          <p:cNvSpPr>
            <a:spLocks noChangeArrowheads="1"/>
          </p:cNvSpPr>
          <p:nvPr/>
        </p:nvSpPr>
        <p:spPr bwMode="auto">
          <a:xfrm>
            <a:off x="247663" y="6335191"/>
            <a:ext cx="3872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buClr>
                <a:srgbClr val="000000"/>
              </a:buClr>
              <a:buFont typeface="Arial"/>
              <a:buNone/>
            </a:pP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Projektu</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īstenošana</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plānotais</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finansējums</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a:t>
            </a:r>
            <a:endParaRPr lang="lv-LV" sz="1200" kern="0" dirty="0">
              <a:solidFill>
                <a:srgbClr val="664690">
                  <a:lumMod val="95000"/>
                  <a:lumOff val="5000"/>
                </a:srgbClr>
              </a:solidFill>
              <a:latin typeface="Arial" panose="020B0604020202020204" pitchFamily="34" charset="0"/>
              <a:cs typeface="Arial" panose="020B0604020202020204" pitchFamily="34" charset="0"/>
              <a:sym typeface="Arial"/>
            </a:endParaRPr>
          </a:p>
        </p:txBody>
      </p:sp>
      <p:sp>
        <p:nvSpPr>
          <p:cNvPr id="48" name="Rectangle 24">
            <a:extLst>
              <a:ext uri="{FF2B5EF4-FFF2-40B4-BE49-F238E27FC236}">
                <a16:creationId xmlns:a16="http://schemas.microsoft.com/office/drawing/2014/main" id="{9C669820-1024-0821-3996-3431CFA8807C}"/>
              </a:ext>
            </a:extLst>
          </p:cNvPr>
          <p:cNvSpPr/>
          <p:nvPr/>
        </p:nvSpPr>
        <p:spPr bwMode="auto">
          <a:xfrm>
            <a:off x="1801871" y="2326475"/>
            <a:ext cx="5195825" cy="773102"/>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buClr>
                <a:srgbClr val="000000"/>
              </a:buClr>
              <a:buFont typeface="Arial"/>
              <a:buNone/>
            </a:pPr>
            <a:r>
              <a:rPr lang="en-US" sz="2000" b="1" kern="0" dirty="0" err="1">
                <a:latin typeface="Source Sans Pro" charset="0"/>
                <a:ea typeface="Source Sans Pro" charset="0"/>
                <a:cs typeface="Source Sans Pro" charset="0"/>
                <a:sym typeface="Arial"/>
              </a:rPr>
              <a:t>Studiju</a:t>
            </a:r>
            <a:r>
              <a:rPr lang="en-US" sz="2000" b="1" kern="0" dirty="0">
                <a:latin typeface="Source Sans Pro" charset="0"/>
                <a:ea typeface="Source Sans Pro" charset="0"/>
                <a:cs typeface="Source Sans Pro" charset="0"/>
                <a:sym typeface="Arial"/>
              </a:rPr>
              <a:t> </a:t>
            </a:r>
            <a:r>
              <a:rPr lang="en-US" sz="2000" b="1" kern="0" dirty="0" err="1">
                <a:latin typeface="Source Sans Pro" charset="0"/>
                <a:ea typeface="Source Sans Pro" charset="0"/>
                <a:cs typeface="Source Sans Pro" charset="0"/>
                <a:sym typeface="Arial"/>
              </a:rPr>
              <a:t>procesa</a:t>
            </a:r>
            <a:r>
              <a:rPr lang="en-US" sz="2000" b="1" kern="0" dirty="0">
                <a:latin typeface="Source Sans Pro" charset="0"/>
                <a:ea typeface="Source Sans Pro" charset="0"/>
                <a:cs typeface="Source Sans Pro" charset="0"/>
                <a:sym typeface="Arial"/>
              </a:rPr>
              <a:t> </a:t>
            </a:r>
            <a:r>
              <a:rPr lang="en-US" sz="2000" b="1" kern="0" dirty="0" err="1">
                <a:latin typeface="Source Sans Pro" charset="0"/>
                <a:ea typeface="Source Sans Pro" charset="0"/>
                <a:cs typeface="Source Sans Pro" charset="0"/>
                <a:sym typeface="Arial"/>
              </a:rPr>
              <a:t>digitalizācija</a:t>
            </a:r>
            <a:r>
              <a:rPr lang="en-US" sz="2000" b="1" kern="0" dirty="0">
                <a:latin typeface="Source Sans Pro" charset="0"/>
                <a:ea typeface="Source Sans Pro" charset="0"/>
                <a:cs typeface="Source Sans Pro" charset="0"/>
                <a:sym typeface="Arial"/>
              </a:rPr>
              <a:t>, </a:t>
            </a:r>
          </a:p>
          <a:p>
            <a:pPr algn="ctr">
              <a:buClr>
                <a:srgbClr val="000000"/>
              </a:buClr>
              <a:buFont typeface="Arial"/>
              <a:buNone/>
            </a:pPr>
            <a:r>
              <a:rPr lang="en-US" sz="1600" b="1" kern="0" dirty="0">
                <a:latin typeface="Source Sans Pro"/>
                <a:ea typeface="Source Sans Pro" panose="020B0503030403020204" pitchFamily="34" charset="0"/>
                <a:sym typeface="Arial"/>
              </a:rPr>
              <a:t>26.1M  (AII)</a:t>
            </a:r>
            <a:endParaRPr lang="lv-LV" sz="1600" b="1" kern="0" dirty="0">
              <a:latin typeface="Source Sans Pro"/>
              <a:ea typeface="Source Sans Pro" panose="020B0503030403020204" pitchFamily="34" charset="0"/>
              <a:sym typeface="Arial"/>
            </a:endParaRPr>
          </a:p>
        </p:txBody>
      </p:sp>
      <p:sp>
        <p:nvSpPr>
          <p:cNvPr id="57" name="Rectangle 36">
            <a:extLst>
              <a:ext uri="{FF2B5EF4-FFF2-40B4-BE49-F238E27FC236}">
                <a16:creationId xmlns:a16="http://schemas.microsoft.com/office/drawing/2014/main" id="{FAE5E4B7-CC6D-76F2-3A8D-03C300CFE8BF}"/>
              </a:ext>
            </a:extLst>
          </p:cNvPr>
          <p:cNvSpPr/>
          <p:nvPr/>
        </p:nvSpPr>
        <p:spPr bwMode="auto">
          <a:xfrm>
            <a:off x="1801870" y="3201553"/>
            <a:ext cx="5195825" cy="793025"/>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r>
              <a:rPr lang="en-US" sz="2000" b="1" dirty="0" err="1">
                <a:latin typeface="Source Sans Pro" charset="0"/>
                <a:ea typeface="Source Sans Pro" charset="0"/>
                <a:cs typeface="Source Sans Pro" charset="0"/>
                <a:sym typeface="Arial"/>
              </a:rPr>
              <a:t>Augstskolu</a:t>
            </a:r>
            <a:r>
              <a:rPr lang="en-US" sz="2000" b="1" dirty="0">
                <a:latin typeface="Source Sans Pro" charset="0"/>
                <a:ea typeface="Source Sans Pro" charset="0"/>
                <a:cs typeface="Source Sans Pro" charset="0"/>
                <a:sym typeface="Arial"/>
              </a:rPr>
              <a:t> </a:t>
            </a:r>
            <a:r>
              <a:rPr lang="en-US" sz="2000" b="1" dirty="0" err="1">
                <a:latin typeface="Source Sans Pro" charset="0"/>
                <a:ea typeface="Source Sans Pro" charset="0"/>
                <a:cs typeface="Source Sans Pro" charset="0"/>
                <a:sym typeface="Arial"/>
              </a:rPr>
              <a:t>studiju</a:t>
            </a:r>
            <a:r>
              <a:rPr lang="en-US" sz="2000" b="1" dirty="0">
                <a:latin typeface="Source Sans Pro" charset="0"/>
                <a:ea typeface="Source Sans Pro" charset="0"/>
                <a:cs typeface="Source Sans Pro" charset="0"/>
                <a:sym typeface="Arial"/>
              </a:rPr>
              <a:t> vides </a:t>
            </a:r>
            <a:r>
              <a:rPr lang="en-US" sz="2000" b="1" dirty="0" err="1">
                <a:latin typeface="Source Sans Pro" charset="0"/>
                <a:ea typeface="Source Sans Pro" charset="0"/>
                <a:cs typeface="Source Sans Pro" charset="0"/>
                <a:sym typeface="Arial"/>
              </a:rPr>
              <a:t>modernizācija</a:t>
            </a:r>
            <a:endParaRPr lang="en-US" sz="2000" b="1" dirty="0">
              <a:latin typeface="Source Sans Pro" charset="0"/>
              <a:ea typeface="Source Sans Pro" charset="0"/>
              <a:cs typeface="Source Sans Pro" charset="0"/>
              <a:sym typeface="Arial"/>
            </a:endParaRPr>
          </a:p>
          <a:p>
            <a:pPr algn="ctr"/>
            <a:r>
              <a:rPr lang="en-US" sz="1600" b="1" kern="0" dirty="0">
                <a:latin typeface="Source Sans Pro" charset="0"/>
                <a:ea typeface="Source Sans Pro" charset="0"/>
                <a:cs typeface="Source Sans Pro" charset="0"/>
                <a:sym typeface="Arial"/>
              </a:rPr>
              <a:t>33.1</a:t>
            </a:r>
            <a:r>
              <a:rPr lang="en-US" sz="1600" b="1" kern="0" dirty="0">
                <a:latin typeface="Source Sans Pro"/>
                <a:ea typeface="Source Sans Pro" panose="020B0503030403020204" pitchFamily="34" charset="0"/>
                <a:cs typeface="Source Sans Pro" charset="0"/>
                <a:sym typeface="Arial"/>
              </a:rPr>
              <a:t>M</a:t>
            </a:r>
            <a:r>
              <a:rPr lang="en-US" sz="1600" b="1" dirty="0">
                <a:latin typeface="Source Sans Pro" charset="0"/>
                <a:ea typeface="Source Sans Pro" charset="0"/>
                <a:cs typeface="Source Sans Pro" charset="0"/>
                <a:sym typeface="Arial"/>
              </a:rPr>
              <a:t> (AII)</a:t>
            </a:r>
            <a:endParaRPr lang="lv-LV" sz="1600" b="1" dirty="0">
              <a:latin typeface="Source Sans Pro" charset="0"/>
              <a:ea typeface="Source Sans Pro" charset="0"/>
              <a:cs typeface="Source Sans Pro" charset="0"/>
              <a:sym typeface="Arial"/>
            </a:endParaRPr>
          </a:p>
        </p:txBody>
      </p:sp>
      <p:graphicFrame>
        <p:nvGraphicFramePr>
          <p:cNvPr id="64" name="Shēma 63">
            <a:extLst>
              <a:ext uri="{FF2B5EF4-FFF2-40B4-BE49-F238E27FC236}">
                <a16:creationId xmlns:a16="http://schemas.microsoft.com/office/drawing/2014/main" id="{F951ABFA-47EA-B364-25A2-B9C654DEEFB0}"/>
              </a:ext>
            </a:extLst>
          </p:cNvPr>
          <p:cNvGraphicFramePr/>
          <p:nvPr/>
        </p:nvGraphicFramePr>
        <p:xfrm>
          <a:off x="5655409" y="130738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5" name="Grupa 64">
            <a:extLst>
              <a:ext uri="{FF2B5EF4-FFF2-40B4-BE49-F238E27FC236}">
                <a16:creationId xmlns:a16="http://schemas.microsoft.com/office/drawing/2014/main" id="{F35C49F4-F20F-9482-8303-36A7DD5B9346}"/>
              </a:ext>
            </a:extLst>
          </p:cNvPr>
          <p:cNvGrpSpPr/>
          <p:nvPr/>
        </p:nvGrpSpPr>
        <p:grpSpPr>
          <a:xfrm>
            <a:off x="7401476" y="1771007"/>
            <a:ext cx="7074865" cy="4193447"/>
            <a:chOff x="-3534749" y="-2519819"/>
            <a:chExt cx="7074865" cy="4193447"/>
          </a:xfrm>
        </p:grpSpPr>
        <p:sp>
          <p:nvSpPr>
            <p:cNvPr id="66" name="Taisnstūris 65">
              <a:extLst>
                <a:ext uri="{FF2B5EF4-FFF2-40B4-BE49-F238E27FC236}">
                  <a16:creationId xmlns:a16="http://schemas.microsoft.com/office/drawing/2014/main" id="{1AB91047-FC19-BDAB-2B0A-0BD8CBD59C53}"/>
                </a:ext>
              </a:extLst>
            </p:cNvPr>
            <p:cNvSpPr/>
            <p:nvPr/>
          </p:nvSpPr>
          <p:spPr>
            <a:xfrm>
              <a:off x="1754984" y="468451"/>
              <a:ext cx="1785132" cy="120517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67" name="TextBox 66">
              <a:extLst>
                <a:ext uri="{FF2B5EF4-FFF2-40B4-BE49-F238E27FC236}">
                  <a16:creationId xmlns:a16="http://schemas.microsoft.com/office/drawing/2014/main" id="{A7D8EFD2-132B-419B-8F9A-6B0335ADA66F}"/>
                </a:ext>
              </a:extLst>
            </p:cNvPr>
            <p:cNvSpPr txBox="1"/>
            <p:nvPr/>
          </p:nvSpPr>
          <p:spPr>
            <a:xfrm>
              <a:off x="-2590003" y="-949719"/>
              <a:ext cx="1830388"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lv-LV" dirty="0">
                  <a:solidFill>
                    <a:prstClr val="white"/>
                  </a:solidFill>
                  <a:latin typeface="Calibri" panose="020F0502020204030204"/>
                </a:rPr>
                <a:t>Jaunās vai modernizētās izglītības iestādes lieto </a:t>
              </a:r>
              <a:r>
                <a:rPr lang="lv-LV" b="1" dirty="0">
                  <a:solidFill>
                    <a:prstClr val="white"/>
                  </a:solidFill>
                  <a:latin typeface="Calibri" panose="020F0502020204030204"/>
                </a:rPr>
                <a:t>9 000 </a:t>
              </a:r>
              <a:r>
                <a:rPr lang="lv-LV" dirty="0">
                  <a:solidFill>
                    <a:prstClr val="white"/>
                  </a:solidFill>
                  <a:latin typeface="Calibri" panose="020F0502020204030204"/>
                </a:rPr>
                <a:t>studējošie gadā</a:t>
              </a:r>
            </a:p>
          </p:txBody>
        </p:sp>
        <p:sp>
          <p:nvSpPr>
            <p:cNvPr id="68" name="TextBox 67">
              <a:extLst>
                <a:ext uri="{FF2B5EF4-FFF2-40B4-BE49-F238E27FC236}">
                  <a16:creationId xmlns:a16="http://schemas.microsoft.com/office/drawing/2014/main" id="{63B8A310-AAF0-53FC-E62D-5091643883CC}"/>
                </a:ext>
              </a:extLst>
            </p:cNvPr>
            <p:cNvSpPr txBox="1"/>
            <p:nvPr/>
          </p:nvSpPr>
          <p:spPr>
            <a:xfrm>
              <a:off x="-784608" y="-937019"/>
              <a:ext cx="1875283"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lv-LV" sz="1700" dirty="0">
                  <a:solidFill>
                    <a:prstClr val="white"/>
                  </a:solidFill>
                  <a:latin typeface="Calibri" panose="020F0502020204030204"/>
                </a:rPr>
                <a:t>industrijai 4.0 atbilstošo tehnoloģiju ieviešana studiju procesā</a:t>
              </a:r>
            </a:p>
          </p:txBody>
        </p:sp>
        <p:sp>
          <p:nvSpPr>
            <p:cNvPr id="69" name="TextBox 68">
              <a:extLst>
                <a:ext uri="{FF2B5EF4-FFF2-40B4-BE49-F238E27FC236}">
                  <a16:creationId xmlns:a16="http://schemas.microsoft.com/office/drawing/2014/main" id="{A36B4081-D874-9792-EAE4-9C54E04661EF}"/>
                </a:ext>
              </a:extLst>
            </p:cNvPr>
            <p:cNvSpPr txBox="1"/>
            <p:nvPr/>
          </p:nvSpPr>
          <p:spPr>
            <a:xfrm>
              <a:off x="-3534749" y="-2519819"/>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lvl="0" algn="ctr"/>
              <a:r>
                <a:rPr lang="en-US" dirty="0">
                  <a:solidFill>
                    <a:prstClr val="white"/>
                  </a:solidFill>
                  <a:latin typeface="Calibri" panose="020F0502020204030204"/>
                </a:rPr>
                <a:t>text</a:t>
              </a:r>
            </a:p>
          </p:txBody>
        </p:sp>
      </p:grpSp>
      <p:sp>
        <p:nvSpPr>
          <p:cNvPr id="70" name="TextBox 69">
            <a:extLst>
              <a:ext uri="{FF2B5EF4-FFF2-40B4-BE49-F238E27FC236}">
                <a16:creationId xmlns:a16="http://schemas.microsoft.com/office/drawing/2014/main" id="{C410606E-E23D-989D-F398-DFB605A926A9}"/>
              </a:ext>
            </a:extLst>
          </p:cNvPr>
          <p:cNvSpPr txBox="1"/>
          <p:nvPr/>
        </p:nvSpPr>
        <p:spPr>
          <a:xfrm>
            <a:off x="9336822" y="1748367"/>
            <a:ext cx="165384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pt-BR" dirty="0">
                <a:solidFill>
                  <a:prstClr val="white"/>
                </a:solidFill>
                <a:latin typeface="Calibri" panose="020F0502020204030204"/>
              </a:rPr>
              <a:t>Jaunas vai modernizētas auditorijas ar ietilpību </a:t>
            </a:r>
            <a:r>
              <a:rPr lang="pt-BR" b="1" dirty="0">
                <a:solidFill>
                  <a:prstClr val="white"/>
                </a:solidFill>
                <a:latin typeface="Calibri" panose="020F0502020204030204"/>
              </a:rPr>
              <a:t>6589</a:t>
            </a:r>
            <a:r>
              <a:rPr lang="pt-BR" dirty="0">
                <a:solidFill>
                  <a:prstClr val="white"/>
                </a:solidFill>
                <a:latin typeface="Calibri" panose="020F0502020204030204"/>
              </a:rPr>
              <a:t>  studējošie</a:t>
            </a:r>
            <a:endParaRPr lang="lv-LV" dirty="0">
              <a:solidFill>
                <a:prstClr val="white"/>
              </a:solidFill>
              <a:latin typeface="Calibri" panose="020F0502020204030204"/>
            </a:endParaRPr>
          </a:p>
        </p:txBody>
      </p:sp>
      <p:sp>
        <p:nvSpPr>
          <p:cNvPr id="71" name="TextBox 70">
            <a:extLst>
              <a:ext uri="{FF2B5EF4-FFF2-40B4-BE49-F238E27FC236}">
                <a16:creationId xmlns:a16="http://schemas.microsoft.com/office/drawing/2014/main" id="{803CD2AB-0F0E-3114-0950-C1FD1468C486}"/>
              </a:ext>
            </a:extLst>
          </p:cNvPr>
          <p:cNvSpPr txBox="1"/>
          <p:nvPr/>
        </p:nvSpPr>
        <p:spPr>
          <a:xfrm>
            <a:off x="9284043" y="5125790"/>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lv-LV" sz="1600" dirty="0">
                <a:solidFill>
                  <a:prstClr val="white"/>
                </a:solidFill>
                <a:latin typeface="Calibri" panose="020F0502020204030204"/>
              </a:rPr>
              <a:t>Mācīšanās procesa </a:t>
            </a:r>
            <a:r>
              <a:rPr lang="lv-LV" sz="1600" dirty="0" err="1">
                <a:solidFill>
                  <a:prstClr val="white"/>
                </a:solidFill>
                <a:latin typeface="Calibri" panose="020F0502020204030204"/>
              </a:rPr>
              <a:t>digitalizācijā</a:t>
            </a:r>
            <a:r>
              <a:rPr lang="lv-LV" sz="1600" dirty="0">
                <a:solidFill>
                  <a:prstClr val="white"/>
                </a:solidFill>
                <a:latin typeface="Calibri" panose="020F0502020204030204"/>
              </a:rPr>
              <a:t>; student-centrēta mācību procesa nodrošināšanā</a:t>
            </a:r>
          </a:p>
        </p:txBody>
      </p:sp>
      <p:pic>
        <p:nvPicPr>
          <p:cNvPr id="1034" name="Picture 10" descr="Packages - Get an estimate/quote tailored for your needs">
            <a:extLst>
              <a:ext uri="{FF2B5EF4-FFF2-40B4-BE49-F238E27FC236}">
                <a16:creationId xmlns:a16="http://schemas.microsoft.com/office/drawing/2014/main" id="{827C9BCB-A54C-AEF1-8FBD-9C5D76D8A4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18169" y="1650549"/>
            <a:ext cx="1361015" cy="13450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CDF3DA4-6353-7EA1-DCA4-90B64AF0FAD4}"/>
              </a:ext>
            </a:extLst>
          </p:cNvPr>
          <p:cNvSpPr txBox="1"/>
          <p:nvPr/>
        </p:nvSpPr>
        <p:spPr>
          <a:xfrm>
            <a:off x="7465315" y="5201990"/>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en-US" sz="1700" dirty="0">
                <a:solidFill>
                  <a:prstClr val="white"/>
                </a:solidFill>
                <a:latin typeface="Calibri" panose="020F0502020204030204"/>
              </a:rPr>
              <a:t>K</a:t>
            </a:r>
            <a:r>
              <a:rPr lang="lv-LV" sz="1700" dirty="0" err="1">
                <a:solidFill>
                  <a:prstClr val="white"/>
                </a:solidFill>
                <a:latin typeface="Calibri" panose="020F0502020204030204"/>
              </a:rPr>
              <a:t>oplietošanas</a:t>
            </a:r>
            <a:r>
              <a:rPr lang="lv-LV" sz="1700" dirty="0">
                <a:solidFill>
                  <a:prstClr val="white"/>
                </a:solidFill>
                <a:latin typeface="Calibri" panose="020F0502020204030204"/>
              </a:rPr>
              <a:t> risinājumu ieviešana</a:t>
            </a:r>
          </a:p>
        </p:txBody>
      </p:sp>
    </p:spTree>
    <p:extLst>
      <p:ext uri="{BB962C8B-B14F-4D97-AF65-F5344CB8AC3E}">
        <p14:creationId xmlns:p14="http://schemas.microsoft.com/office/powerpoint/2010/main" val="248717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37BCA291-73F1-D829-42F5-BF6F87DB5D7A}"/>
              </a:ext>
            </a:extLst>
          </p:cNvPr>
          <p:cNvSpPr>
            <a:spLocks noChangeArrowheads="1"/>
          </p:cNvSpPr>
          <p:nvPr/>
        </p:nvSpPr>
        <p:spPr bwMode="auto">
          <a:xfrm>
            <a:off x="1752192" y="377450"/>
            <a:ext cx="781090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buClr>
                <a:srgbClr val="000000"/>
              </a:buClr>
              <a:buFont typeface="Arial"/>
              <a:buNone/>
            </a:pPr>
            <a:r>
              <a:rPr lang="es-ES" sz="2000" b="1" kern="0" dirty="0">
                <a:solidFill>
                  <a:srgbClr val="664690">
                    <a:lumMod val="95000"/>
                    <a:lumOff val="5000"/>
                  </a:srgbClr>
                </a:solidFill>
                <a:latin typeface="Arial" panose="020B0604020202020204" pitchFamily="34" charset="0"/>
                <a:cs typeface="Arial" panose="020B0604020202020204" pitchFamily="34" charset="0"/>
                <a:sym typeface="Arial"/>
              </a:rPr>
              <a:t>Pētījumi ekonomikas transformācijai </a:t>
            </a:r>
          </a:p>
          <a:p>
            <a:pPr>
              <a:buClr>
                <a:srgbClr val="000000"/>
              </a:buClr>
              <a:buFont typeface="Arial"/>
              <a:buNone/>
            </a:pP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(48 </a:t>
            </a:r>
            <a:r>
              <a:rPr lang="en-US" sz="2000" b="1" kern="0" dirty="0" err="1">
                <a:solidFill>
                  <a:srgbClr val="664690">
                    <a:lumMod val="95000"/>
                    <a:lumOff val="5000"/>
                  </a:srgbClr>
                </a:solidFill>
                <a:latin typeface="Arial" panose="020B0604020202020204" pitchFamily="34" charset="0"/>
                <a:cs typeface="Arial" panose="020B0604020202020204" pitchFamily="34" charset="0"/>
                <a:sym typeface="Arial"/>
              </a:rPr>
              <a:t>milj</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2000" b="1" kern="0" dirty="0" err="1">
                <a:solidFill>
                  <a:srgbClr val="664690">
                    <a:lumMod val="95000"/>
                    <a:lumOff val="5000"/>
                  </a:srgbClr>
                </a:solidFill>
                <a:latin typeface="Arial" panose="020B0604020202020204" pitchFamily="34" charset="0"/>
                <a:cs typeface="Arial" panose="020B0604020202020204" pitchFamily="34" charset="0"/>
                <a:sym typeface="Arial"/>
              </a:rPr>
              <a:t>eiro</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a:t>
            </a:r>
            <a:endParaRPr lang="en-GB" sz="2000" b="1" kern="0" dirty="0">
              <a:solidFill>
                <a:srgbClr val="664690">
                  <a:lumMod val="95000"/>
                  <a:lumOff val="5000"/>
                </a:srgbClr>
              </a:solidFill>
              <a:latin typeface="Arial" panose="020B0604020202020204" pitchFamily="34" charset="0"/>
              <a:cs typeface="Arial" panose="020B0604020202020204" pitchFamily="34" charset="0"/>
              <a:sym typeface="Arial"/>
            </a:endParaRPr>
          </a:p>
          <a:p>
            <a:pPr>
              <a:buClr>
                <a:srgbClr val="000000"/>
              </a:buClr>
              <a:buFont typeface="Arial"/>
              <a:buNone/>
            </a:pPr>
            <a:endParaRPr lang="lv-LV" sz="2000" b="1" kern="0" dirty="0">
              <a:solidFill>
                <a:srgbClr val="664690">
                  <a:lumMod val="95000"/>
                  <a:lumOff val="5000"/>
                </a:srgbClr>
              </a:solidFill>
              <a:latin typeface="Arial" panose="020B0604020202020204" pitchFamily="34" charset="0"/>
              <a:cs typeface="Arial" panose="020B0604020202020204" pitchFamily="34" charset="0"/>
              <a:sym typeface="Arial"/>
            </a:endParaRPr>
          </a:p>
        </p:txBody>
      </p:sp>
      <p:pic>
        <p:nvPicPr>
          <p:cNvPr id="4" name="Picture 32">
            <a:extLst>
              <a:ext uri="{FF2B5EF4-FFF2-40B4-BE49-F238E27FC236}">
                <a16:creationId xmlns:a16="http://schemas.microsoft.com/office/drawing/2014/main" id="{139DEDE1-277D-18A7-F7A0-58EB1633E8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1106488"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rupa 28">
            <a:extLst>
              <a:ext uri="{FF2B5EF4-FFF2-40B4-BE49-F238E27FC236}">
                <a16:creationId xmlns:a16="http://schemas.microsoft.com/office/drawing/2014/main" id="{4BC77C12-A11F-024C-E43D-F576CA9F7945}"/>
              </a:ext>
            </a:extLst>
          </p:cNvPr>
          <p:cNvGrpSpPr/>
          <p:nvPr/>
        </p:nvGrpSpPr>
        <p:grpSpPr>
          <a:xfrm>
            <a:off x="266700" y="1718895"/>
            <a:ext cx="6731000" cy="4367580"/>
            <a:chOff x="4429862" y="4528770"/>
            <a:chExt cx="6731000" cy="1300530"/>
          </a:xfrm>
        </p:grpSpPr>
        <p:sp>
          <p:nvSpPr>
            <p:cNvPr id="30" name="TextBox 29">
              <a:extLst>
                <a:ext uri="{FF2B5EF4-FFF2-40B4-BE49-F238E27FC236}">
                  <a16:creationId xmlns:a16="http://schemas.microsoft.com/office/drawing/2014/main" id="{AA4870F5-950B-3517-4488-4E14261BC516}"/>
                </a:ext>
              </a:extLst>
            </p:cNvPr>
            <p:cNvSpPr txBox="1"/>
            <p:nvPr/>
          </p:nvSpPr>
          <p:spPr>
            <a:xfrm>
              <a:off x="4705749"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2023</a:t>
              </a:r>
            </a:p>
          </p:txBody>
        </p:sp>
        <p:sp>
          <p:nvSpPr>
            <p:cNvPr id="31" name="TextBox 30">
              <a:extLst>
                <a:ext uri="{FF2B5EF4-FFF2-40B4-BE49-F238E27FC236}">
                  <a16:creationId xmlns:a16="http://schemas.microsoft.com/office/drawing/2014/main" id="{CA4FFFE1-5108-F651-CE4E-FA6FAB7ECB4E}"/>
                </a:ext>
              </a:extLst>
            </p:cNvPr>
            <p:cNvSpPr txBox="1"/>
            <p:nvPr/>
          </p:nvSpPr>
          <p:spPr>
            <a:xfrm>
              <a:off x="5699829"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2024</a:t>
              </a:r>
            </a:p>
          </p:txBody>
        </p:sp>
        <p:sp>
          <p:nvSpPr>
            <p:cNvPr id="32" name="TextBox 31">
              <a:extLst>
                <a:ext uri="{FF2B5EF4-FFF2-40B4-BE49-F238E27FC236}">
                  <a16:creationId xmlns:a16="http://schemas.microsoft.com/office/drawing/2014/main" id="{8E31BD3A-F09E-E1C0-A2B6-C3F557E03468}"/>
                </a:ext>
              </a:extLst>
            </p:cNvPr>
            <p:cNvSpPr txBox="1"/>
            <p:nvPr/>
          </p:nvSpPr>
          <p:spPr>
            <a:xfrm>
              <a:off x="6668509" y="4528770"/>
              <a:ext cx="524503" cy="276999"/>
            </a:xfrm>
            <a:prstGeom prst="rect">
              <a:avLst/>
            </a:prstGeom>
            <a:noFill/>
          </p:spPr>
          <p:txBody>
            <a:bodyPr wrap="none" rtlCol="0">
              <a:spAutoFit/>
            </a:bodyPr>
            <a:lstStyle/>
            <a:p>
              <a:pPr>
                <a:buClr>
                  <a:srgbClr val="000000"/>
                </a:buClr>
                <a:buFont typeface="Arial"/>
                <a:buNone/>
              </a:pPr>
              <a:r>
                <a:rPr lang="en-US" sz="1200" kern="0">
                  <a:solidFill>
                    <a:srgbClr val="080808"/>
                  </a:solidFill>
                  <a:latin typeface="Source Sans Pro" panose="020B0503030403020204" pitchFamily="34" charset="0"/>
                  <a:ea typeface="Source Sans Pro" panose="020B0503030403020204" pitchFamily="34" charset="0"/>
                  <a:cs typeface="Source Sans Pro" charset="0"/>
                  <a:sym typeface="Arial"/>
                </a:rPr>
                <a:t>2025</a:t>
              </a:r>
            </a:p>
          </p:txBody>
        </p:sp>
        <p:sp>
          <p:nvSpPr>
            <p:cNvPr id="33" name="TextBox 32">
              <a:extLst>
                <a:ext uri="{FF2B5EF4-FFF2-40B4-BE49-F238E27FC236}">
                  <a16:creationId xmlns:a16="http://schemas.microsoft.com/office/drawing/2014/main" id="{672B3EB2-7DA2-A334-ED7B-5BA2B201BE8E}"/>
                </a:ext>
              </a:extLst>
            </p:cNvPr>
            <p:cNvSpPr txBox="1"/>
            <p:nvPr/>
          </p:nvSpPr>
          <p:spPr>
            <a:xfrm>
              <a:off x="7654122"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2026</a:t>
              </a:r>
            </a:p>
          </p:txBody>
        </p:sp>
        <p:sp>
          <p:nvSpPr>
            <p:cNvPr id="34" name="TextBox 33">
              <a:extLst>
                <a:ext uri="{FF2B5EF4-FFF2-40B4-BE49-F238E27FC236}">
                  <a16:creationId xmlns:a16="http://schemas.microsoft.com/office/drawing/2014/main" id="{AA5C26A7-9910-3986-6DCF-C101CF7D2544}"/>
                </a:ext>
              </a:extLst>
            </p:cNvPr>
            <p:cNvSpPr txBox="1"/>
            <p:nvPr/>
          </p:nvSpPr>
          <p:spPr>
            <a:xfrm>
              <a:off x="8622801"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2027</a:t>
              </a:r>
            </a:p>
          </p:txBody>
        </p:sp>
        <p:sp>
          <p:nvSpPr>
            <p:cNvPr id="35" name="TextBox 34">
              <a:extLst>
                <a:ext uri="{FF2B5EF4-FFF2-40B4-BE49-F238E27FC236}">
                  <a16:creationId xmlns:a16="http://schemas.microsoft.com/office/drawing/2014/main" id="{0589E295-0A33-419E-705D-544BD8B37E8D}"/>
                </a:ext>
              </a:extLst>
            </p:cNvPr>
            <p:cNvSpPr txBox="1"/>
            <p:nvPr/>
          </p:nvSpPr>
          <p:spPr>
            <a:xfrm>
              <a:off x="9557612"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2028</a:t>
              </a:r>
            </a:p>
          </p:txBody>
        </p:sp>
        <p:sp>
          <p:nvSpPr>
            <p:cNvPr id="36" name="TextBox 35">
              <a:extLst>
                <a:ext uri="{FF2B5EF4-FFF2-40B4-BE49-F238E27FC236}">
                  <a16:creationId xmlns:a16="http://schemas.microsoft.com/office/drawing/2014/main" id="{5339BC0D-79E0-515C-724F-9A9E4DF981C1}"/>
                </a:ext>
              </a:extLst>
            </p:cNvPr>
            <p:cNvSpPr txBox="1"/>
            <p:nvPr/>
          </p:nvSpPr>
          <p:spPr>
            <a:xfrm>
              <a:off x="10492424" y="4528770"/>
              <a:ext cx="524503" cy="276999"/>
            </a:xfrm>
            <a:prstGeom prst="rect">
              <a:avLst/>
            </a:prstGeom>
            <a:noFill/>
          </p:spPr>
          <p:txBody>
            <a:bodyPr wrap="none" rtlCol="0">
              <a:spAutoFit/>
            </a:bodyPr>
            <a:lstStyle/>
            <a:p>
              <a:pPr>
                <a:buClr>
                  <a:srgbClr val="000000"/>
                </a:buClr>
                <a:buFont typeface="Arial"/>
                <a:buNone/>
              </a:pPr>
              <a:r>
                <a:rPr lang="en-US" sz="1200" kern="0">
                  <a:solidFill>
                    <a:srgbClr val="080808"/>
                  </a:solidFill>
                  <a:latin typeface="Source Sans Pro" panose="020B0503030403020204" pitchFamily="34" charset="0"/>
                  <a:ea typeface="Source Sans Pro" panose="020B0503030403020204" pitchFamily="34" charset="0"/>
                  <a:cs typeface="Source Sans Pro" charset="0"/>
                  <a:sym typeface="Arial"/>
                </a:rPr>
                <a:t>2029</a:t>
              </a:r>
            </a:p>
          </p:txBody>
        </p:sp>
        <p:cxnSp>
          <p:nvCxnSpPr>
            <p:cNvPr id="37" name="Straight Connector 45">
              <a:extLst>
                <a:ext uri="{FF2B5EF4-FFF2-40B4-BE49-F238E27FC236}">
                  <a16:creationId xmlns:a16="http://schemas.microsoft.com/office/drawing/2014/main" id="{09FF3B00-C21D-91D4-E8E2-FBA97B8A0F4F}"/>
                </a:ext>
              </a:extLst>
            </p:cNvPr>
            <p:cNvCxnSpPr>
              <a:cxnSpLocks/>
            </p:cNvCxnSpPr>
            <p:nvPr/>
          </p:nvCxnSpPr>
          <p:spPr>
            <a:xfrm>
              <a:off x="44298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45">
              <a:extLst>
                <a:ext uri="{FF2B5EF4-FFF2-40B4-BE49-F238E27FC236}">
                  <a16:creationId xmlns:a16="http://schemas.microsoft.com/office/drawing/2014/main" id="{7C00FD62-C287-E9F7-6733-E54FD20EB227}"/>
                </a:ext>
              </a:extLst>
            </p:cNvPr>
            <p:cNvCxnSpPr>
              <a:cxnSpLocks/>
            </p:cNvCxnSpPr>
            <p:nvPr/>
          </p:nvCxnSpPr>
          <p:spPr>
            <a:xfrm>
              <a:off x="54585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45">
              <a:extLst>
                <a:ext uri="{FF2B5EF4-FFF2-40B4-BE49-F238E27FC236}">
                  <a16:creationId xmlns:a16="http://schemas.microsoft.com/office/drawing/2014/main" id="{EB15A613-2279-C157-15DB-E3DCAAA11CB2}"/>
                </a:ext>
              </a:extLst>
            </p:cNvPr>
            <p:cNvCxnSpPr>
              <a:cxnSpLocks/>
            </p:cNvCxnSpPr>
            <p:nvPr/>
          </p:nvCxnSpPr>
          <p:spPr>
            <a:xfrm>
              <a:off x="64491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45">
              <a:extLst>
                <a:ext uri="{FF2B5EF4-FFF2-40B4-BE49-F238E27FC236}">
                  <a16:creationId xmlns:a16="http://schemas.microsoft.com/office/drawing/2014/main" id="{F78290DC-27BA-4E99-561F-1FFB88A5D322}"/>
                </a:ext>
              </a:extLst>
            </p:cNvPr>
            <p:cNvCxnSpPr>
              <a:cxnSpLocks/>
            </p:cNvCxnSpPr>
            <p:nvPr/>
          </p:nvCxnSpPr>
          <p:spPr>
            <a:xfrm>
              <a:off x="73889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5">
              <a:extLst>
                <a:ext uri="{FF2B5EF4-FFF2-40B4-BE49-F238E27FC236}">
                  <a16:creationId xmlns:a16="http://schemas.microsoft.com/office/drawing/2014/main" id="{AD5AFEA0-F337-9E0A-AA3A-722052BACD6C}"/>
                </a:ext>
              </a:extLst>
            </p:cNvPr>
            <p:cNvCxnSpPr>
              <a:cxnSpLocks/>
            </p:cNvCxnSpPr>
            <p:nvPr/>
          </p:nvCxnSpPr>
          <p:spPr>
            <a:xfrm>
              <a:off x="84176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5">
              <a:extLst>
                <a:ext uri="{FF2B5EF4-FFF2-40B4-BE49-F238E27FC236}">
                  <a16:creationId xmlns:a16="http://schemas.microsoft.com/office/drawing/2014/main" id="{F37264FA-BA3F-6759-A2EB-C6E4BDCC8449}"/>
                </a:ext>
              </a:extLst>
            </p:cNvPr>
            <p:cNvCxnSpPr>
              <a:cxnSpLocks/>
            </p:cNvCxnSpPr>
            <p:nvPr/>
          </p:nvCxnSpPr>
          <p:spPr>
            <a:xfrm>
              <a:off x="94082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5">
              <a:extLst>
                <a:ext uri="{FF2B5EF4-FFF2-40B4-BE49-F238E27FC236}">
                  <a16:creationId xmlns:a16="http://schemas.microsoft.com/office/drawing/2014/main" id="{0DAB0397-1503-978D-DF54-8F58F83F477F}"/>
                </a:ext>
              </a:extLst>
            </p:cNvPr>
            <p:cNvCxnSpPr>
              <a:cxnSpLocks/>
            </p:cNvCxnSpPr>
            <p:nvPr/>
          </p:nvCxnSpPr>
          <p:spPr>
            <a:xfrm>
              <a:off x="103099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5">
              <a:extLst>
                <a:ext uri="{FF2B5EF4-FFF2-40B4-BE49-F238E27FC236}">
                  <a16:creationId xmlns:a16="http://schemas.microsoft.com/office/drawing/2014/main" id="{E6C40AC8-91CC-EEBB-3CF5-27446FF608FA}"/>
                </a:ext>
              </a:extLst>
            </p:cNvPr>
            <p:cNvCxnSpPr>
              <a:cxnSpLocks/>
            </p:cNvCxnSpPr>
            <p:nvPr/>
          </p:nvCxnSpPr>
          <p:spPr>
            <a:xfrm>
              <a:off x="111608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grpSp>
      <p:sp>
        <p:nvSpPr>
          <p:cNvPr id="45" name="Rectangle 7">
            <a:extLst>
              <a:ext uri="{FF2B5EF4-FFF2-40B4-BE49-F238E27FC236}">
                <a16:creationId xmlns:a16="http://schemas.microsoft.com/office/drawing/2014/main" id="{9B2A6E39-343B-684D-9DEB-6053CDAC4CFD}"/>
              </a:ext>
            </a:extLst>
          </p:cNvPr>
          <p:cNvSpPr>
            <a:spLocks noChangeArrowheads="1"/>
          </p:cNvSpPr>
          <p:nvPr/>
        </p:nvSpPr>
        <p:spPr bwMode="auto">
          <a:xfrm>
            <a:off x="247663" y="6335191"/>
            <a:ext cx="3872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buClr>
                <a:srgbClr val="000000"/>
              </a:buClr>
              <a:buFont typeface="Arial"/>
              <a:buNone/>
            </a:pP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Projektu</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īstenošana</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plānotais</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finansējums</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a:t>
            </a:r>
            <a:endParaRPr lang="lv-LV" sz="1200" kern="0" dirty="0">
              <a:solidFill>
                <a:srgbClr val="664690">
                  <a:lumMod val="95000"/>
                  <a:lumOff val="5000"/>
                </a:srgbClr>
              </a:solidFill>
              <a:latin typeface="Arial" panose="020B0604020202020204" pitchFamily="34" charset="0"/>
              <a:cs typeface="Arial" panose="020B0604020202020204" pitchFamily="34" charset="0"/>
              <a:sym typeface="Arial"/>
            </a:endParaRPr>
          </a:p>
        </p:txBody>
      </p:sp>
      <p:sp>
        <p:nvSpPr>
          <p:cNvPr id="48" name="Rectangle 24">
            <a:extLst>
              <a:ext uri="{FF2B5EF4-FFF2-40B4-BE49-F238E27FC236}">
                <a16:creationId xmlns:a16="http://schemas.microsoft.com/office/drawing/2014/main" id="{9C669820-1024-0821-3996-3431CFA8807C}"/>
              </a:ext>
            </a:extLst>
          </p:cNvPr>
          <p:cNvSpPr/>
          <p:nvPr/>
        </p:nvSpPr>
        <p:spPr bwMode="auto">
          <a:xfrm>
            <a:off x="1614801" y="2326475"/>
            <a:ext cx="5382896" cy="773102"/>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buClr>
                <a:srgbClr val="000000"/>
              </a:buClr>
              <a:buFont typeface="Arial"/>
              <a:buNone/>
            </a:pPr>
            <a:r>
              <a:rPr lang="en-US" sz="2000" b="1" kern="0" dirty="0" err="1">
                <a:latin typeface="Source Sans Pro" charset="0"/>
                <a:ea typeface="Source Sans Pro" charset="0"/>
                <a:cs typeface="Source Sans Pro" charset="0"/>
                <a:sym typeface="Arial"/>
              </a:rPr>
              <a:t>Praktiskas</a:t>
            </a:r>
            <a:r>
              <a:rPr lang="en-US" sz="2000" b="1" kern="0" dirty="0">
                <a:latin typeface="Source Sans Pro" charset="0"/>
                <a:ea typeface="Source Sans Pro" charset="0"/>
                <a:cs typeface="Source Sans Pro" charset="0"/>
                <a:sym typeface="Arial"/>
              </a:rPr>
              <a:t> </a:t>
            </a:r>
            <a:r>
              <a:rPr lang="en-US" sz="2000" b="1" kern="0" dirty="0" err="1">
                <a:latin typeface="Source Sans Pro" charset="0"/>
                <a:ea typeface="Source Sans Pro" charset="0"/>
                <a:cs typeface="Source Sans Pro" charset="0"/>
                <a:sym typeface="Arial"/>
              </a:rPr>
              <a:t>ievirzes</a:t>
            </a:r>
            <a:r>
              <a:rPr lang="en-US" sz="2000" b="1" kern="0" dirty="0">
                <a:latin typeface="Source Sans Pro" charset="0"/>
                <a:ea typeface="Source Sans Pro" charset="0"/>
                <a:cs typeface="Source Sans Pro" charset="0"/>
                <a:sym typeface="Arial"/>
              </a:rPr>
              <a:t> </a:t>
            </a:r>
            <a:r>
              <a:rPr lang="en-US" sz="2000" b="1" kern="0" dirty="0" err="1">
                <a:latin typeface="Source Sans Pro" charset="0"/>
                <a:ea typeface="Source Sans Pro" charset="0"/>
                <a:cs typeface="Source Sans Pro" charset="0"/>
                <a:sym typeface="Arial"/>
              </a:rPr>
              <a:t>pētījumi</a:t>
            </a:r>
            <a:r>
              <a:rPr lang="en-US" sz="2000" b="1" kern="0" dirty="0">
                <a:latin typeface="Source Sans Pro" charset="0"/>
                <a:ea typeface="Source Sans Pro" charset="0"/>
                <a:cs typeface="Source Sans Pro" charset="0"/>
                <a:sym typeface="Arial"/>
              </a:rPr>
              <a:t>, </a:t>
            </a:r>
          </a:p>
          <a:p>
            <a:pPr algn="ctr">
              <a:buClr>
                <a:srgbClr val="000000"/>
              </a:buClr>
              <a:buFont typeface="Arial"/>
              <a:buNone/>
            </a:pPr>
            <a:r>
              <a:rPr lang="en-US" sz="1600" b="1" kern="0" dirty="0">
                <a:latin typeface="Source Sans Pro"/>
                <a:ea typeface="Source Sans Pro" panose="020B0503030403020204" pitchFamily="34" charset="0"/>
                <a:sym typeface="Arial"/>
              </a:rPr>
              <a:t>41.8M  (ZI, K)</a:t>
            </a:r>
            <a:endParaRPr lang="lv-LV" sz="1600" b="1" kern="0" dirty="0">
              <a:latin typeface="Source Sans Pro"/>
              <a:ea typeface="Source Sans Pro" panose="020B0503030403020204" pitchFamily="34" charset="0"/>
              <a:sym typeface="Arial"/>
            </a:endParaRPr>
          </a:p>
        </p:txBody>
      </p:sp>
      <p:sp>
        <p:nvSpPr>
          <p:cNvPr id="57" name="Rectangle 36">
            <a:extLst>
              <a:ext uri="{FF2B5EF4-FFF2-40B4-BE49-F238E27FC236}">
                <a16:creationId xmlns:a16="http://schemas.microsoft.com/office/drawing/2014/main" id="{FAE5E4B7-CC6D-76F2-3A8D-03C300CFE8BF}"/>
              </a:ext>
            </a:extLst>
          </p:cNvPr>
          <p:cNvSpPr/>
          <p:nvPr/>
        </p:nvSpPr>
        <p:spPr bwMode="auto">
          <a:xfrm>
            <a:off x="1854200" y="3201553"/>
            <a:ext cx="5143495" cy="793025"/>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r>
              <a:rPr lang="en-US" sz="2000" b="1" dirty="0" err="1">
                <a:latin typeface="Source Sans Pro" charset="0"/>
                <a:ea typeface="Source Sans Pro" charset="0"/>
                <a:cs typeface="Source Sans Pro" charset="0"/>
                <a:sym typeface="Arial"/>
              </a:rPr>
              <a:t>Kūdras</a:t>
            </a:r>
            <a:r>
              <a:rPr lang="en-US" sz="2000" b="1" dirty="0">
                <a:latin typeface="Source Sans Pro" charset="0"/>
                <a:ea typeface="Source Sans Pro" charset="0"/>
                <a:cs typeface="Source Sans Pro" charset="0"/>
                <a:sym typeface="Arial"/>
              </a:rPr>
              <a:t> </a:t>
            </a:r>
            <a:r>
              <a:rPr lang="en-US" sz="2000" b="1" dirty="0" err="1">
                <a:latin typeface="Source Sans Pro" charset="0"/>
                <a:ea typeface="Source Sans Pro" charset="0"/>
                <a:cs typeface="Source Sans Pro" charset="0"/>
                <a:sym typeface="Arial"/>
              </a:rPr>
              <a:t>pētniecība</a:t>
            </a:r>
            <a:r>
              <a:rPr lang="en-US" sz="2000" b="1" dirty="0">
                <a:latin typeface="Source Sans Pro" charset="0"/>
                <a:ea typeface="Source Sans Pro" charset="0"/>
                <a:cs typeface="Source Sans Pro" charset="0"/>
                <a:sym typeface="Arial"/>
              </a:rPr>
              <a:t> (TPF)</a:t>
            </a:r>
          </a:p>
          <a:p>
            <a:pPr algn="ctr"/>
            <a:r>
              <a:rPr lang="en-US" sz="1600" b="1" kern="0" dirty="0">
                <a:latin typeface="Source Sans Pro"/>
                <a:ea typeface="Source Sans Pro" panose="020B0503030403020204" pitchFamily="34" charset="0"/>
                <a:cs typeface="Source Sans Pro" charset="0"/>
                <a:sym typeface="Arial"/>
              </a:rPr>
              <a:t>6M</a:t>
            </a:r>
            <a:r>
              <a:rPr lang="en-US" sz="1600" b="1" dirty="0">
                <a:latin typeface="Source Sans Pro" charset="0"/>
                <a:ea typeface="Source Sans Pro" charset="0"/>
                <a:cs typeface="Source Sans Pro" charset="0"/>
                <a:sym typeface="Arial"/>
              </a:rPr>
              <a:t> (ZI, K)</a:t>
            </a:r>
            <a:endParaRPr lang="lv-LV" sz="1600" b="1" dirty="0">
              <a:latin typeface="Source Sans Pro" charset="0"/>
              <a:ea typeface="Source Sans Pro" charset="0"/>
              <a:cs typeface="Source Sans Pro" charset="0"/>
              <a:sym typeface="Arial"/>
            </a:endParaRPr>
          </a:p>
        </p:txBody>
      </p:sp>
      <p:graphicFrame>
        <p:nvGraphicFramePr>
          <p:cNvPr id="64" name="Shēma 63">
            <a:extLst>
              <a:ext uri="{FF2B5EF4-FFF2-40B4-BE49-F238E27FC236}">
                <a16:creationId xmlns:a16="http://schemas.microsoft.com/office/drawing/2014/main" id="{F951ABFA-47EA-B364-25A2-B9C654DEEFB0}"/>
              </a:ext>
            </a:extLst>
          </p:cNvPr>
          <p:cNvGraphicFramePr/>
          <p:nvPr/>
        </p:nvGraphicFramePr>
        <p:xfrm>
          <a:off x="5655409" y="130738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5" name="Grupa 64">
            <a:extLst>
              <a:ext uri="{FF2B5EF4-FFF2-40B4-BE49-F238E27FC236}">
                <a16:creationId xmlns:a16="http://schemas.microsoft.com/office/drawing/2014/main" id="{F35C49F4-F20F-9482-8303-36A7DD5B9346}"/>
              </a:ext>
            </a:extLst>
          </p:cNvPr>
          <p:cNvGrpSpPr/>
          <p:nvPr/>
        </p:nvGrpSpPr>
        <p:grpSpPr>
          <a:xfrm>
            <a:off x="7401476" y="1771007"/>
            <a:ext cx="7074865" cy="4193447"/>
            <a:chOff x="-3534749" y="-2519819"/>
            <a:chExt cx="7074865" cy="4193447"/>
          </a:xfrm>
        </p:grpSpPr>
        <p:sp>
          <p:nvSpPr>
            <p:cNvPr id="66" name="Taisnstūris 65">
              <a:extLst>
                <a:ext uri="{FF2B5EF4-FFF2-40B4-BE49-F238E27FC236}">
                  <a16:creationId xmlns:a16="http://schemas.microsoft.com/office/drawing/2014/main" id="{1AB91047-FC19-BDAB-2B0A-0BD8CBD59C53}"/>
                </a:ext>
              </a:extLst>
            </p:cNvPr>
            <p:cNvSpPr/>
            <p:nvPr/>
          </p:nvSpPr>
          <p:spPr>
            <a:xfrm>
              <a:off x="1754984" y="468451"/>
              <a:ext cx="1785132" cy="120517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67" name="TextBox 66">
              <a:extLst>
                <a:ext uri="{FF2B5EF4-FFF2-40B4-BE49-F238E27FC236}">
                  <a16:creationId xmlns:a16="http://schemas.microsoft.com/office/drawing/2014/main" id="{A7D8EFD2-132B-419B-8F9A-6B0335ADA66F}"/>
                </a:ext>
              </a:extLst>
            </p:cNvPr>
            <p:cNvSpPr txBox="1"/>
            <p:nvPr/>
          </p:nvSpPr>
          <p:spPr>
            <a:xfrm>
              <a:off x="-2590003" y="-924319"/>
              <a:ext cx="1830388"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en-US" sz="2000" dirty="0" err="1">
                  <a:solidFill>
                    <a:prstClr val="white"/>
                  </a:solidFill>
                  <a:latin typeface="Calibri" panose="020F0502020204030204"/>
                </a:rPr>
                <a:t>Zinātnisko</a:t>
              </a:r>
              <a:r>
                <a:rPr lang="en-US" sz="2000" dirty="0">
                  <a:solidFill>
                    <a:prstClr val="white"/>
                  </a:solidFill>
                  <a:latin typeface="Calibri" panose="020F0502020204030204"/>
                </a:rPr>
                <a:t> </a:t>
              </a:r>
              <a:r>
                <a:rPr lang="en-US" sz="2000" dirty="0" err="1">
                  <a:solidFill>
                    <a:prstClr val="white"/>
                  </a:solidFill>
                  <a:latin typeface="Calibri" panose="020F0502020204030204"/>
                </a:rPr>
                <a:t>institūciju</a:t>
              </a:r>
              <a:r>
                <a:rPr lang="en-US" sz="2000" dirty="0">
                  <a:solidFill>
                    <a:prstClr val="white"/>
                  </a:solidFill>
                  <a:latin typeface="Calibri" panose="020F0502020204030204"/>
                </a:rPr>
                <a:t> un </a:t>
              </a:r>
              <a:r>
                <a:rPr lang="en-US" sz="2000" dirty="0" err="1">
                  <a:solidFill>
                    <a:prstClr val="white"/>
                  </a:solidFill>
                  <a:latin typeface="Calibri" panose="020F0502020204030204"/>
                </a:rPr>
                <a:t>komersantu</a:t>
              </a:r>
              <a:r>
                <a:rPr lang="en-US" sz="2000" dirty="0">
                  <a:solidFill>
                    <a:prstClr val="white"/>
                  </a:solidFill>
                  <a:latin typeface="Calibri" panose="020F0502020204030204"/>
                </a:rPr>
                <a:t> </a:t>
              </a:r>
              <a:r>
                <a:rPr lang="en-US" sz="2000" dirty="0" err="1">
                  <a:solidFill>
                    <a:prstClr val="white"/>
                  </a:solidFill>
                  <a:latin typeface="Calibri" panose="020F0502020204030204"/>
                </a:rPr>
                <a:t>sadarbība</a:t>
              </a:r>
              <a:endParaRPr lang="lv-LV" sz="2000" dirty="0">
                <a:solidFill>
                  <a:prstClr val="white"/>
                </a:solidFill>
                <a:latin typeface="Calibri" panose="020F0502020204030204"/>
              </a:endParaRPr>
            </a:p>
          </p:txBody>
        </p:sp>
        <p:sp>
          <p:nvSpPr>
            <p:cNvPr id="68" name="TextBox 67">
              <a:extLst>
                <a:ext uri="{FF2B5EF4-FFF2-40B4-BE49-F238E27FC236}">
                  <a16:creationId xmlns:a16="http://schemas.microsoft.com/office/drawing/2014/main" id="{63B8A310-AAF0-53FC-E62D-5091643883CC}"/>
                </a:ext>
              </a:extLst>
            </p:cNvPr>
            <p:cNvSpPr txBox="1"/>
            <p:nvPr/>
          </p:nvSpPr>
          <p:spPr>
            <a:xfrm>
              <a:off x="-739713" y="-860819"/>
              <a:ext cx="1830388"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en-US" sz="2000" dirty="0" err="1">
                  <a:solidFill>
                    <a:prstClr val="white"/>
                  </a:solidFill>
                  <a:latin typeface="Calibri" panose="020F0502020204030204"/>
                </a:rPr>
                <a:t>Piesaistītas</a:t>
              </a:r>
              <a:r>
                <a:rPr lang="en-US" sz="2000" dirty="0">
                  <a:solidFill>
                    <a:prstClr val="white"/>
                  </a:solidFill>
                  <a:latin typeface="Calibri" panose="020F0502020204030204"/>
                </a:rPr>
                <a:t> </a:t>
              </a:r>
              <a:r>
                <a:rPr lang="en-US" sz="2000" dirty="0" err="1">
                  <a:solidFill>
                    <a:prstClr val="white"/>
                  </a:solidFill>
                  <a:latin typeface="Calibri" panose="020F0502020204030204"/>
                </a:rPr>
                <a:t>privātās</a:t>
              </a:r>
              <a:r>
                <a:rPr lang="en-US" sz="2000" dirty="0">
                  <a:solidFill>
                    <a:prstClr val="white"/>
                  </a:solidFill>
                  <a:latin typeface="Calibri" panose="020F0502020204030204"/>
                </a:rPr>
                <a:t> </a:t>
              </a:r>
              <a:r>
                <a:rPr lang="en-US" sz="2000" dirty="0" err="1">
                  <a:solidFill>
                    <a:prstClr val="white"/>
                  </a:solidFill>
                  <a:latin typeface="Calibri" panose="020F0502020204030204"/>
                </a:rPr>
                <a:t>investīcijas</a:t>
              </a:r>
              <a:r>
                <a:rPr lang="en-US" sz="2000" dirty="0">
                  <a:solidFill>
                    <a:prstClr val="white"/>
                  </a:solidFill>
                  <a:latin typeface="Calibri" panose="020F0502020204030204"/>
                </a:rPr>
                <a:t> 12 </a:t>
              </a:r>
              <a:r>
                <a:rPr lang="en-US" sz="2000" dirty="0" err="1">
                  <a:solidFill>
                    <a:prstClr val="white"/>
                  </a:solidFill>
                  <a:latin typeface="Calibri" panose="020F0502020204030204"/>
                </a:rPr>
                <a:t>milj</a:t>
              </a:r>
              <a:r>
                <a:rPr lang="en-US" sz="2000" dirty="0">
                  <a:solidFill>
                    <a:prstClr val="white"/>
                  </a:solidFill>
                  <a:latin typeface="Calibri" panose="020F0502020204030204"/>
                </a:rPr>
                <a:t>. </a:t>
              </a:r>
              <a:r>
                <a:rPr lang="en-US" sz="2000" dirty="0" err="1">
                  <a:solidFill>
                    <a:prstClr val="white"/>
                  </a:solidFill>
                  <a:latin typeface="Calibri" panose="020F0502020204030204"/>
                </a:rPr>
                <a:t>eiro</a:t>
              </a:r>
              <a:r>
                <a:rPr lang="en-US" sz="2000" dirty="0">
                  <a:solidFill>
                    <a:prstClr val="white"/>
                  </a:solidFill>
                  <a:latin typeface="Calibri" panose="020F0502020204030204"/>
                </a:rPr>
                <a:t> </a:t>
              </a:r>
              <a:r>
                <a:rPr lang="en-US" sz="2000" dirty="0" err="1">
                  <a:solidFill>
                    <a:prstClr val="white"/>
                  </a:solidFill>
                  <a:latin typeface="Calibri" panose="020F0502020204030204"/>
                </a:rPr>
                <a:t>apmērā</a:t>
              </a:r>
              <a:endParaRPr lang="lv-LV" sz="2000" dirty="0">
                <a:solidFill>
                  <a:prstClr val="white"/>
                </a:solidFill>
                <a:latin typeface="Calibri" panose="020F0502020204030204"/>
              </a:endParaRPr>
            </a:p>
          </p:txBody>
        </p:sp>
        <p:sp>
          <p:nvSpPr>
            <p:cNvPr id="69" name="TextBox 68">
              <a:extLst>
                <a:ext uri="{FF2B5EF4-FFF2-40B4-BE49-F238E27FC236}">
                  <a16:creationId xmlns:a16="http://schemas.microsoft.com/office/drawing/2014/main" id="{A36B4081-D874-9792-EAE4-9C54E04661EF}"/>
                </a:ext>
              </a:extLst>
            </p:cNvPr>
            <p:cNvSpPr txBox="1"/>
            <p:nvPr/>
          </p:nvSpPr>
          <p:spPr>
            <a:xfrm>
              <a:off x="-3534749" y="-2519819"/>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lvl="0" algn="ctr"/>
              <a:r>
                <a:rPr lang="en-US" dirty="0">
                  <a:solidFill>
                    <a:prstClr val="white"/>
                  </a:solidFill>
                  <a:latin typeface="Calibri" panose="020F0502020204030204"/>
                </a:rPr>
                <a:t>text</a:t>
              </a:r>
            </a:p>
          </p:txBody>
        </p:sp>
      </p:grpSp>
      <p:sp>
        <p:nvSpPr>
          <p:cNvPr id="70" name="TextBox 69">
            <a:extLst>
              <a:ext uri="{FF2B5EF4-FFF2-40B4-BE49-F238E27FC236}">
                <a16:creationId xmlns:a16="http://schemas.microsoft.com/office/drawing/2014/main" id="{C410606E-E23D-989D-F398-DFB605A926A9}"/>
              </a:ext>
            </a:extLst>
          </p:cNvPr>
          <p:cNvSpPr txBox="1"/>
          <p:nvPr/>
        </p:nvSpPr>
        <p:spPr>
          <a:xfrm>
            <a:off x="9413454" y="1697567"/>
            <a:ext cx="1577209"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en-US" sz="1900" dirty="0" err="1">
                <a:solidFill>
                  <a:prstClr val="white"/>
                </a:solidFill>
                <a:latin typeface="Calibri" panose="020F0502020204030204"/>
              </a:rPr>
              <a:t>Īstenoti</a:t>
            </a:r>
            <a:r>
              <a:rPr lang="en-US" sz="1900" dirty="0">
                <a:solidFill>
                  <a:prstClr val="white"/>
                </a:solidFill>
                <a:latin typeface="Calibri" panose="020F0502020204030204"/>
              </a:rPr>
              <a:t> </a:t>
            </a:r>
            <a:r>
              <a:rPr lang="en-US" sz="1900" dirty="0" err="1">
                <a:solidFill>
                  <a:prstClr val="white"/>
                </a:solidFill>
                <a:latin typeface="Calibri" panose="020F0502020204030204"/>
              </a:rPr>
              <a:t>pētījumi</a:t>
            </a:r>
            <a:r>
              <a:rPr lang="en-US" sz="1900" dirty="0">
                <a:solidFill>
                  <a:prstClr val="white"/>
                </a:solidFill>
                <a:latin typeface="Calibri" panose="020F0502020204030204"/>
              </a:rPr>
              <a:t> RIS3 </a:t>
            </a:r>
            <a:r>
              <a:rPr lang="en-US" sz="1900" dirty="0" err="1">
                <a:solidFill>
                  <a:prstClr val="white"/>
                </a:solidFill>
                <a:latin typeface="Calibri" panose="020F0502020204030204"/>
              </a:rPr>
              <a:t>jomās</a:t>
            </a:r>
            <a:endParaRPr lang="lv-LV" sz="1900" dirty="0">
              <a:solidFill>
                <a:prstClr val="white"/>
              </a:solidFill>
              <a:latin typeface="Calibri" panose="020F0502020204030204"/>
            </a:endParaRPr>
          </a:p>
        </p:txBody>
      </p:sp>
      <p:sp>
        <p:nvSpPr>
          <p:cNvPr id="71" name="TextBox 70">
            <a:extLst>
              <a:ext uri="{FF2B5EF4-FFF2-40B4-BE49-F238E27FC236}">
                <a16:creationId xmlns:a16="http://schemas.microsoft.com/office/drawing/2014/main" id="{803CD2AB-0F0E-3114-0950-C1FD1468C486}"/>
              </a:ext>
            </a:extLst>
          </p:cNvPr>
          <p:cNvSpPr txBox="1"/>
          <p:nvPr/>
        </p:nvSpPr>
        <p:spPr>
          <a:xfrm>
            <a:off x="9284043" y="5125790"/>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en-US" sz="1900" dirty="0" err="1">
                <a:solidFill>
                  <a:schemeClr val="bg1"/>
                </a:solidFill>
                <a:latin typeface="Calibri" panose="020F0502020204030204"/>
              </a:rPr>
              <a:t>Pētījumu</a:t>
            </a:r>
            <a:r>
              <a:rPr lang="en-US" sz="1900" dirty="0">
                <a:solidFill>
                  <a:schemeClr val="bg1"/>
                </a:solidFill>
                <a:latin typeface="Calibri" panose="020F0502020204030204"/>
              </a:rPr>
              <a:t> </a:t>
            </a:r>
            <a:r>
              <a:rPr lang="en-US" sz="1900" dirty="0" err="1">
                <a:solidFill>
                  <a:schemeClr val="bg1"/>
                </a:solidFill>
                <a:latin typeface="Calibri" panose="020F0502020204030204"/>
              </a:rPr>
              <a:t>platformu</a:t>
            </a:r>
            <a:r>
              <a:rPr lang="en-US" sz="1900" dirty="0">
                <a:solidFill>
                  <a:schemeClr val="bg1"/>
                </a:solidFill>
                <a:latin typeface="Calibri" panose="020F0502020204030204"/>
              </a:rPr>
              <a:t> un </a:t>
            </a:r>
            <a:r>
              <a:rPr lang="en-US" sz="1900" dirty="0" err="1">
                <a:solidFill>
                  <a:schemeClr val="bg1"/>
                </a:solidFill>
                <a:latin typeface="Calibri" panose="020F0502020204030204"/>
              </a:rPr>
              <a:t>izcilības</a:t>
            </a:r>
            <a:r>
              <a:rPr lang="en-US" sz="1900" dirty="0">
                <a:solidFill>
                  <a:schemeClr val="bg1"/>
                </a:solidFill>
                <a:latin typeface="Calibri" panose="020F0502020204030204"/>
              </a:rPr>
              <a:t> centra </a:t>
            </a:r>
            <a:r>
              <a:rPr lang="en-US" sz="1900" dirty="0" err="1">
                <a:solidFill>
                  <a:schemeClr val="bg1"/>
                </a:solidFill>
                <a:latin typeface="Calibri" panose="020F0502020204030204"/>
              </a:rPr>
              <a:t>izveide</a:t>
            </a:r>
            <a:endParaRPr lang="lv-LV" sz="1900" dirty="0">
              <a:solidFill>
                <a:schemeClr val="bg1"/>
              </a:solidFill>
              <a:latin typeface="Calibri" panose="020F0502020204030204"/>
            </a:endParaRPr>
          </a:p>
        </p:txBody>
      </p:sp>
      <p:pic>
        <p:nvPicPr>
          <p:cNvPr id="1034" name="Picture 10" descr="Packages - Get an estimate/quote tailored for your needs">
            <a:extLst>
              <a:ext uri="{FF2B5EF4-FFF2-40B4-BE49-F238E27FC236}">
                <a16:creationId xmlns:a16="http://schemas.microsoft.com/office/drawing/2014/main" id="{827C9BCB-A54C-AEF1-8FBD-9C5D76D8A4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74165" y="1631181"/>
            <a:ext cx="1361015" cy="13450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CDF3DA4-6353-7EA1-DCA4-90B64AF0FAD4}"/>
              </a:ext>
            </a:extLst>
          </p:cNvPr>
          <p:cNvSpPr txBox="1"/>
          <p:nvPr/>
        </p:nvSpPr>
        <p:spPr>
          <a:xfrm>
            <a:off x="7439915" y="5062290"/>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lv-LV" dirty="0">
                <a:solidFill>
                  <a:schemeClr val="bg1"/>
                </a:solidFill>
                <a:latin typeface="Calibri" panose="020F0502020204030204"/>
              </a:rPr>
              <a:t>5 lietišķo pētniecības projektu īstenošana </a:t>
            </a:r>
            <a:r>
              <a:rPr lang="en-US" dirty="0">
                <a:solidFill>
                  <a:schemeClr val="bg1"/>
                </a:solidFill>
                <a:latin typeface="Calibri" panose="020F0502020204030204"/>
              </a:rPr>
              <a:t>(</a:t>
            </a:r>
            <a:r>
              <a:rPr lang="lv-LV" dirty="0">
                <a:solidFill>
                  <a:schemeClr val="bg1"/>
                </a:solidFill>
                <a:latin typeface="Calibri" panose="020F0502020204030204"/>
              </a:rPr>
              <a:t>dabas </a:t>
            </a:r>
            <a:r>
              <a:rPr lang="lv-LV" dirty="0" err="1">
                <a:solidFill>
                  <a:schemeClr val="bg1"/>
                </a:solidFill>
                <a:latin typeface="Calibri" panose="020F0502020204030204"/>
              </a:rPr>
              <a:t>resurs</a:t>
            </a:r>
            <a:r>
              <a:rPr lang="en-US" dirty="0" err="1">
                <a:solidFill>
                  <a:schemeClr val="bg1"/>
                </a:solidFill>
                <a:latin typeface="Calibri" panose="020F0502020204030204"/>
              </a:rPr>
              <a:t>i</a:t>
            </a:r>
            <a:r>
              <a:rPr lang="en-US" dirty="0">
                <a:solidFill>
                  <a:schemeClr val="bg1"/>
                </a:solidFill>
                <a:latin typeface="Calibri" panose="020F0502020204030204"/>
              </a:rPr>
              <a:t>) </a:t>
            </a:r>
            <a:endParaRPr lang="lv-LV" dirty="0">
              <a:solidFill>
                <a:schemeClr val="bg1"/>
              </a:solidFill>
              <a:latin typeface="Calibri" panose="020F0502020204030204"/>
            </a:endParaRPr>
          </a:p>
        </p:txBody>
      </p:sp>
      <p:pic>
        <p:nvPicPr>
          <p:cNvPr id="2" name="Picture 14" descr="Beginning, commencement, initiation, product launch, startup icon ...">
            <a:extLst>
              <a:ext uri="{FF2B5EF4-FFF2-40B4-BE49-F238E27FC236}">
                <a16:creationId xmlns:a16="http://schemas.microsoft.com/office/drawing/2014/main" id="{899A33CE-9933-55DF-86BC-AF7E5EFBB60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50656" y="19344"/>
            <a:ext cx="1173626" cy="117362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6" descr="Gazette, journal, newspaper, press, publication icon - Download on ...">
            <a:extLst>
              <a:ext uri="{FF2B5EF4-FFF2-40B4-BE49-F238E27FC236}">
                <a16:creationId xmlns:a16="http://schemas.microsoft.com/office/drawing/2014/main" id="{BB520A69-6FB5-23B8-47E3-0FD0B22E87A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250279" y="204841"/>
            <a:ext cx="893666" cy="8936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2">
            <a:extLst>
              <a:ext uri="{FF2B5EF4-FFF2-40B4-BE49-F238E27FC236}">
                <a16:creationId xmlns:a16="http://schemas.microsoft.com/office/drawing/2014/main" id="{2CA204DC-59D3-03C4-A607-4BE0950DBCA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250447" y="189937"/>
            <a:ext cx="868680" cy="86868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Taisns bultveida savienotājs 7">
            <a:extLst>
              <a:ext uri="{FF2B5EF4-FFF2-40B4-BE49-F238E27FC236}">
                <a16:creationId xmlns:a16="http://schemas.microsoft.com/office/drawing/2014/main" id="{E7EF856C-8C62-B184-1680-2B2224B9E209}"/>
              </a:ext>
            </a:extLst>
          </p:cNvPr>
          <p:cNvCxnSpPr>
            <a:cxnSpLocks/>
          </p:cNvCxnSpPr>
          <p:nvPr/>
        </p:nvCxnSpPr>
        <p:spPr>
          <a:xfrm flipH="1" flipV="1">
            <a:off x="9020871" y="1087820"/>
            <a:ext cx="454494" cy="4222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Taisns bultveida savienotājs 8">
            <a:extLst>
              <a:ext uri="{FF2B5EF4-FFF2-40B4-BE49-F238E27FC236}">
                <a16:creationId xmlns:a16="http://schemas.microsoft.com/office/drawing/2014/main" id="{526A86F5-2B0F-095B-6039-703546C9863E}"/>
              </a:ext>
            </a:extLst>
          </p:cNvPr>
          <p:cNvCxnSpPr>
            <a:cxnSpLocks/>
            <a:endCxn id="6" idx="2"/>
          </p:cNvCxnSpPr>
          <p:nvPr/>
        </p:nvCxnSpPr>
        <p:spPr>
          <a:xfrm flipV="1">
            <a:off x="10574799" y="1098507"/>
            <a:ext cx="122313" cy="3232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See related image detail. scantop">
            <a:extLst>
              <a:ext uri="{FF2B5EF4-FFF2-40B4-BE49-F238E27FC236}">
                <a16:creationId xmlns:a16="http://schemas.microsoft.com/office/drawing/2014/main" id="{4FE818BA-2AC5-FEDE-1727-6CA76567658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151443" y="187610"/>
            <a:ext cx="1028345" cy="102834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Taisns bultveida savienotājs 9">
            <a:extLst>
              <a:ext uri="{FF2B5EF4-FFF2-40B4-BE49-F238E27FC236}">
                <a16:creationId xmlns:a16="http://schemas.microsoft.com/office/drawing/2014/main" id="{369564F8-7F52-1058-2D46-EC70CF895B7E}"/>
              </a:ext>
            </a:extLst>
          </p:cNvPr>
          <p:cNvCxnSpPr>
            <a:cxnSpLocks/>
          </p:cNvCxnSpPr>
          <p:nvPr/>
        </p:nvCxnSpPr>
        <p:spPr>
          <a:xfrm flipV="1">
            <a:off x="10934335" y="1129431"/>
            <a:ext cx="534530" cy="49364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Taisns bultveida savienotājs 10">
            <a:extLst>
              <a:ext uri="{FF2B5EF4-FFF2-40B4-BE49-F238E27FC236}">
                <a16:creationId xmlns:a16="http://schemas.microsoft.com/office/drawing/2014/main" id="{F8EBA6F8-E6B4-F311-5250-2DC6EE9655C1}"/>
              </a:ext>
            </a:extLst>
          </p:cNvPr>
          <p:cNvCxnSpPr>
            <a:cxnSpLocks/>
            <a:endCxn id="7" idx="2"/>
          </p:cNvCxnSpPr>
          <p:nvPr/>
        </p:nvCxnSpPr>
        <p:spPr>
          <a:xfrm flipH="1" flipV="1">
            <a:off x="9684787" y="1058617"/>
            <a:ext cx="144132" cy="3303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8472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4353D446-5A84-CC1C-4CE6-1F7ACCFF26F3}"/>
              </a:ext>
            </a:extLst>
          </p:cNvPr>
          <p:cNvSpPr/>
          <p:nvPr/>
        </p:nvSpPr>
        <p:spPr>
          <a:xfrm>
            <a:off x="0" y="0"/>
            <a:ext cx="12192000" cy="902162"/>
          </a:xfrm>
          <a:prstGeom prst="rect">
            <a:avLst/>
          </a:prstGeom>
          <a:gradFill>
            <a:gsLst>
              <a:gs pos="0">
                <a:schemeClr val="bg1">
                  <a:lumMod val="65000"/>
                </a:schemeClr>
              </a:gs>
              <a:gs pos="50000">
                <a:schemeClr val="accent3">
                  <a:satMod val="110000"/>
                  <a:lumMod val="100000"/>
                  <a:shade val="100000"/>
                </a:schemeClr>
              </a:gs>
              <a:gs pos="100000">
                <a:schemeClr val="tx1">
                  <a:lumMod val="65000"/>
                  <a:lumOff val="35000"/>
                </a:schemeClr>
              </a:gs>
            </a:gsLst>
          </a:gra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37" name="Title 4">
            <a:extLst>
              <a:ext uri="{FF2B5EF4-FFF2-40B4-BE49-F238E27FC236}">
                <a16:creationId xmlns:a16="http://schemas.microsoft.com/office/drawing/2014/main" id="{73D0A651-CA31-4A0C-9B8A-79F459909A26}"/>
              </a:ext>
            </a:extLst>
          </p:cNvPr>
          <p:cNvSpPr txBox="1">
            <a:spLocks/>
          </p:cNvSpPr>
          <p:nvPr/>
        </p:nvSpPr>
        <p:spPr>
          <a:xfrm>
            <a:off x="963136" y="1144834"/>
            <a:ext cx="10517188" cy="3479800"/>
          </a:xfrm>
          <a:prstGeom prst="rect">
            <a:avLst/>
          </a:prstGeom>
        </p:spPr>
        <p:txBody>
          <a:bodyPr vert="horz" lIns="91440" tIns="45720" rIns="91440" bIns="45720" rtlCol="0" anchor="ctr">
            <a:normAutofit fontScale="4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1600" b="1" dirty="0">
                <a:solidFill>
                  <a:schemeClr val="accent1"/>
                </a:solidFill>
                <a:latin typeface="Verdana" panose="020B0604030504040204" pitchFamily="34" charset="0"/>
                <a:ea typeface="Verdana" panose="020B0604030504040204" pitchFamily="34" charset="0"/>
              </a:rPr>
              <a:t> </a:t>
            </a:r>
            <a:br>
              <a:rPr lang="lv-LV" sz="1600" dirty="0">
                <a:solidFill>
                  <a:schemeClr val="accent1"/>
                </a:solidFill>
                <a:latin typeface="Verdana" panose="020B0604030504040204" pitchFamily="34" charset="0"/>
                <a:ea typeface="Verdana" panose="020B0604030504040204" pitchFamily="34" charset="0"/>
              </a:rPr>
            </a:br>
            <a:r>
              <a:rPr lang="lv-LV" sz="4000" b="1" dirty="0">
                <a:solidFill>
                  <a:schemeClr val="accent1"/>
                </a:solidFill>
                <a:latin typeface="Verdana" panose="020B0604030504040204" pitchFamily="34" charset="0"/>
                <a:ea typeface="Verdana" panose="020B0604030504040204" pitchFamily="34" charset="0"/>
              </a:rPr>
              <a:t>STARPTAUTISKI KONKURĒTSPĒJĪGA AUGSTĀKĀ IZGLĪTĪBA</a:t>
            </a:r>
            <a:br>
              <a:rPr lang="lv-LV" sz="4000" dirty="0">
                <a:solidFill>
                  <a:schemeClr val="accent1"/>
                </a:solidFill>
                <a:latin typeface="Verdana" panose="020B0604030504040204" pitchFamily="34" charset="0"/>
                <a:ea typeface="Verdana" panose="020B0604030504040204" pitchFamily="34" charset="0"/>
              </a:rPr>
            </a:br>
            <a:br>
              <a:rPr lang="lv-LV" sz="4000" dirty="0">
                <a:solidFill>
                  <a:schemeClr val="accent1"/>
                </a:solidFill>
                <a:latin typeface="Verdana" panose="020B0604030504040204" pitchFamily="34" charset="0"/>
                <a:ea typeface="Verdana" panose="020B0604030504040204" pitchFamily="34" charset="0"/>
              </a:rPr>
            </a:br>
            <a:br>
              <a:rPr lang="lv-LV" sz="4000" dirty="0">
                <a:solidFill>
                  <a:schemeClr val="accent1"/>
                </a:solidFill>
                <a:latin typeface="Verdana" panose="020B0604030504040204" pitchFamily="34" charset="0"/>
                <a:ea typeface="Verdana" panose="020B0604030504040204" pitchFamily="34" charset="0"/>
              </a:rPr>
            </a:br>
            <a:br>
              <a:rPr lang="lv-LV" sz="4000" dirty="0">
                <a:solidFill>
                  <a:schemeClr val="accent1"/>
                </a:solidFill>
                <a:latin typeface="Verdana" panose="020B0604030504040204" pitchFamily="34" charset="0"/>
                <a:ea typeface="Verdana" panose="020B0604030504040204" pitchFamily="34" charset="0"/>
              </a:rPr>
            </a:br>
            <a:br>
              <a:rPr lang="lv-LV" sz="4000" dirty="0">
                <a:solidFill>
                  <a:schemeClr val="accent1"/>
                </a:solidFill>
                <a:latin typeface="Verdana" panose="020B0604030504040204" pitchFamily="34" charset="0"/>
                <a:ea typeface="Verdana" panose="020B0604030504040204" pitchFamily="34" charset="0"/>
              </a:rPr>
            </a:br>
            <a:br>
              <a:rPr lang="lv-LV" sz="4000" dirty="0">
                <a:solidFill>
                  <a:schemeClr val="accent1"/>
                </a:solidFill>
                <a:latin typeface="Verdana" panose="020B0604030504040204" pitchFamily="34" charset="0"/>
                <a:ea typeface="Verdana" panose="020B0604030504040204" pitchFamily="34" charset="0"/>
              </a:rPr>
            </a:br>
            <a:br>
              <a:rPr lang="lv-LV" sz="4000" dirty="0">
                <a:solidFill>
                  <a:schemeClr val="accent1"/>
                </a:solidFill>
                <a:latin typeface="Verdana" panose="020B0604030504040204" pitchFamily="34" charset="0"/>
                <a:ea typeface="Verdana" panose="020B0604030504040204" pitchFamily="34" charset="0"/>
              </a:rPr>
            </a:br>
            <a:br>
              <a:rPr lang="lv-LV" sz="4000" dirty="0">
                <a:solidFill>
                  <a:schemeClr val="accent1"/>
                </a:solidFill>
                <a:latin typeface="Verdana" panose="020B0604030504040204" pitchFamily="34" charset="0"/>
                <a:ea typeface="Verdana" panose="020B0604030504040204" pitchFamily="34" charset="0"/>
              </a:rPr>
            </a:br>
            <a:br>
              <a:rPr lang="lv-LV" sz="4000" dirty="0">
                <a:solidFill>
                  <a:schemeClr val="accent1"/>
                </a:solidFill>
                <a:latin typeface="Verdana" panose="020B0604030504040204" pitchFamily="34" charset="0"/>
                <a:ea typeface="Verdana" panose="020B0604030504040204" pitchFamily="34" charset="0"/>
              </a:rPr>
            </a:br>
            <a:br>
              <a:rPr lang="lv-LV" sz="4000" dirty="0">
                <a:solidFill>
                  <a:schemeClr val="accent1"/>
                </a:solidFill>
                <a:latin typeface="Verdana" panose="020B0604030504040204" pitchFamily="34" charset="0"/>
                <a:ea typeface="Verdana" panose="020B0604030504040204" pitchFamily="34" charset="0"/>
              </a:rPr>
            </a:br>
            <a:br>
              <a:rPr lang="lv-LV" sz="4000" dirty="0">
                <a:solidFill>
                  <a:schemeClr val="accent1"/>
                </a:solidFill>
                <a:latin typeface="Verdana" panose="020B0604030504040204" pitchFamily="34" charset="0"/>
                <a:ea typeface="Verdana" panose="020B0604030504040204" pitchFamily="34" charset="0"/>
              </a:rPr>
            </a:br>
            <a:br>
              <a:rPr lang="lv-LV" sz="4000" dirty="0">
                <a:solidFill>
                  <a:schemeClr val="accent1"/>
                </a:solidFill>
                <a:latin typeface="Verdana" panose="020B0604030504040204" pitchFamily="34" charset="0"/>
                <a:ea typeface="Verdana" panose="020B0604030504040204" pitchFamily="34" charset="0"/>
              </a:rPr>
            </a:br>
            <a:r>
              <a:rPr lang="lv-LV" sz="4000" b="1" dirty="0">
                <a:solidFill>
                  <a:schemeClr val="accent1"/>
                </a:solidFill>
                <a:latin typeface="Verdana" panose="020B0604030504040204" pitchFamily="34" charset="0"/>
                <a:ea typeface="Verdana" panose="020B0604030504040204" pitchFamily="34" charset="0"/>
              </a:rPr>
              <a:t>IZCILA, PASAULES LĪMEŅA ZINĀTNE UN INOVĀCIJAS</a:t>
            </a:r>
            <a:br>
              <a:rPr lang="lv-LV" sz="4000" b="1" dirty="0">
                <a:solidFill>
                  <a:schemeClr val="accent1"/>
                </a:solidFill>
                <a:latin typeface="Verdana" panose="020B0604030504040204" pitchFamily="34" charset="0"/>
                <a:ea typeface="Verdana" panose="020B0604030504040204" pitchFamily="34" charset="0"/>
              </a:rPr>
            </a:br>
            <a:br>
              <a:rPr lang="lv-LV" sz="4000" b="1" dirty="0">
                <a:solidFill>
                  <a:schemeClr val="accent1"/>
                </a:solidFill>
                <a:latin typeface="Verdana" panose="020B0604030504040204" pitchFamily="34" charset="0"/>
                <a:ea typeface="Verdana" panose="020B0604030504040204" pitchFamily="34" charset="0"/>
              </a:rPr>
            </a:br>
            <a:br>
              <a:rPr lang="lv-LV" sz="800" b="1" dirty="0">
                <a:solidFill>
                  <a:schemeClr val="accent1"/>
                </a:solidFill>
                <a:latin typeface="Verdana" panose="020B0604030504040204" pitchFamily="34" charset="0"/>
                <a:ea typeface="Verdana" panose="020B0604030504040204" pitchFamily="34" charset="0"/>
              </a:rPr>
            </a:br>
            <a:br>
              <a:rPr lang="lv-LV" sz="1800" dirty="0">
                <a:solidFill>
                  <a:schemeClr val="accent1"/>
                </a:solidFill>
                <a:latin typeface="Verdana" panose="020B0604030504040204" pitchFamily="34" charset="0"/>
                <a:ea typeface="Verdana" panose="020B0604030504040204" pitchFamily="34" charset="0"/>
              </a:rPr>
            </a:br>
            <a:r>
              <a:rPr lang="lv-LV" sz="1800" dirty="0">
                <a:solidFill>
                  <a:schemeClr val="accent1"/>
                </a:solidFill>
                <a:latin typeface="Verdana" panose="020B0604030504040204" pitchFamily="34" charset="0"/>
                <a:ea typeface="Verdana" panose="020B0604030504040204" pitchFamily="34" charset="0"/>
              </a:rPr>
              <a:t> </a:t>
            </a:r>
            <a:br>
              <a:rPr lang="lv-LV" sz="1800" dirty="0">
                <a:solidFill>
                  <a:schemeClr val="accent1"/>
                </a:solidFill>
                <a:latin typeface="Verdana" panose="020B0604030504040204" pitchFamily="34" charset="0"/>
                <a:ea typeface="Verdana" panose="020B0604030504040204" pitchFamily="34" charset="0"/>
              </a:rPr>
            </a:br>
            <a:endParaRPr lang="lv-LV" dirty="0">
              <a:solidFill>
                <a:schemeClr val="accent1"/>
              </a:solidFill>
              <a:latin typeface="Verdana" panose="020B0604030504040204" pitchFamily="34" charset="0"/>
              <a:ea typeface="Verdana" panose="020B0604030504040204" pitchFamily="34" charset="0"/>
            </a:endParaRPr>
          </a:p>
        </p:txBody>
      </p:sp>
      <p:sp>
        <p:nvSpPr>
          <p:cNvPr id="45" name="Title 1">
            <a:extLst>
              <a:ext uri="{FF2B5EF4-FFF2-40B4-BE49-F238E27FC236}">
                <a16:creationId xmlns:a16="http://schemas.microsoft.com/office/drawing/2014/main" id="{398B03F1-19A0-BD3C-723D-93C62A5BD9F4}"/>
              </a:ext>
            </a:extLst>
          </p:cNvPr>
          <p:cNvSpPr txBox="1">
            <a:spLocks/>
          </p:cNvSpPr>
          <p:nvPr/>
        </p:nvSpPr>
        <p:spPr>
          <a:xfrm>
            <a:off x="736400" y="317190"/>
            <a:ext cx="10292722" cy="5285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28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MĒRĶI - AUGSTĀKĀ IZGLĪTĪBA UN ZINĀTNE</a:t>
            </a:r>
            <a:br>
              <a:rPr kumimoji="0" lang="lv-LV" sz="28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br>
            <a:r>
              <a:rPr kumimoji="0" lang="lv-LV" sz="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 </a:t>
            </a:r>
            <a:br>
              <a:rPr kumimoji="0" lang="lv-LV" sz="28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br>
            <a:endParaRPr kumimoji="0" lang="lv-LV" sz="1400" b="0" i="1"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sp>
        <p:nvSpPr>
          <p:cNvPr id="21" name="TextBox 20">
            <a:extLst>
              <a:ext uri="{FF2B5EF4-FFF2-40B4-BE49-F238E27FC236}">
                <a16:creationId xmlns:a16="http://schemas.microsoft.com/office/drawing/2014/main" id="{8C046616-BDB0-487E-9BA8-9CE8987FFA0E}"/>
              </a:ext>
            </a:extLst>
          </p:cNvPr>
          <p:cNvSpPr txBox="1"/>
          <p:nvPr/>
        </p:nvSpPr>
        <p:spPr>
          <a:xfrm>
            <a:off x="852137" y="4519000"/>
            <a:ext cx="3920491"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br>
              <a:rPr kumimoji="0" lang="lv-LV" sz="1800" b="0" i="0" u="none" strike="noStrike" kern="1200" cap="none" spc="0" normalizeH="0" baseline="0" noProof="0" dirty="0">
                <a:ln>
                  <a:noFill/>
                </a:ln>
                <a:solidFill>
                  <a:prstClr val="black"/>
                </a:solidFill>
                <a:effectLst/>
                <a:uLnTx/>
                <a:uFillTx/>
                <a:latin typeface="Verdana"/>
                <a:ea typeface="+mn-ea"/>
                <a:cs typeface="+mn-cs"/>
                <a:sym typeface="Arial"/>
              </a:rPr>
            </a:br>
            <a:br>
              <a:rPr kumimoji="0" lang="lv-LV" sz="1800" b="0" i="0" u="none" strike="noStrike" kern="1200" cap="none" spc="0" normalizeH="0" baseline="0" noProof="0" dirty="0">
                <a:ln>
                  <a:noFill/>
                </a:ln>
                <a:solidFill>
                  <a:prstClr val="black"/>
                </a:solidFill>
                <a:effectLst/>
                <a:uLnTx/>
                <a:uFillTx/>
                <a:latin typeface="Verdana"/>
                <a:ea typeface="+mn-ea"/>
                <a:cs typeface="+mn-cs"/>
                <a:sym typeface="Arial"/>
              </a:rPr>
            </a:br>
            <a:endParaRPr kumimoji="0" lang="lv-LV" sz="1800" b="0" i="0" u="none" strike="noStrike" kern="1200" cap="none" spc="0" normalizeH="0" baseline="0" noProof="0" dirty="0">
              <a:ln>
                <a:noFill/>
              </a:ln>
              <a:solidFill>
                <a:prstClr val="black"/>
              </a:solidFill>
              <a:effectLst/>
              <a:uLnTx/>
              <a:uFillTx/>
              <a:latin typeface="Verdana"/>
              <a:ea typeface="+mn-ea"/>
              <a:cs typeface="+mn-cs"/>
              <a:sym typeface="Arial"/>
            </a:endParaRPr>
          </a:p>
        </p:txBody>
      </p:sp>
      <p:cxnSp>
        <p:nvCxnSpPr>
          <p:cNvPr id="22" name="Straight Connector 21">
            <a:extLst>
              <a:ext uri="{FF2B5EF4-FFF2-40B4-BE49-F238E27FC236}">
                <a16:creationId xmlns:a16="http://schemas.microsoft.com/office/drawing/2014/main" id="{86941F4D-C68D-403F-AB8A-94F92E255E5C}"/>
              </a:ext>
            </a:extLst>
          </p:cNvPr>
          <p:cNvCxnSpPr/>
          <p:nvPr/>
        </p:nvCxnSpPr>
        <p:spPr>
          <a:xfrm>
            <a:off x="6290404" y="2346764"/>
            <a:ext cx="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47D895DE-7B33-4573-BA66-B0E19D13FF88}"/>
              </a:ext>
            </a:extLst>
          </p:cNvPr>
          <p:cNvGrpSpPr/>
          <p:nvPr/>
        </p:nvGrpSpPr>
        <p:grpSpPr>
          <a:xfrm>
            <a:off x="679310" y="1889779"/>
            <a:ext cx="10939846" cy="1561352"/>
            <a:chOff x="1948302" y="2221884"/>
            <a:chExt cx="7315896" cy="2323731"/>
          </a:xfrm>
          <a:solidFill>
            <a:schemeClr val="accent3">
              <a:lumMod val="20000"/>
              <a:lumOff val="80000"/>
            </a:schemeClr>
          </a:solidFill>
        </p:grpSpPr>
        <p:sp>
          <p:nvSpPr>
            <p:cNvPr id="24" name="Freeform: Shape 35">
              <a:extLst>
                <a:ext uri="{FF2B5EF4-FFF2-40B4-BE49-F238E27FC236}">
                  <a16:creationId xmlns:a16="http://schemas.microsoft.com/office/drawing/2014/main" id="{932D9CB8-7E30-456E-A79D-342373BF8B6E}"/>
                </a:ext>
              </a:extLst>
            </p:cNvPr>
            <p:cNvSpPr/>
            <p:nvPr/>
          </p:nvSpPr>
          <p:spPr>
            <a:xfrm>
              <a:off x="1948302" y="2221884"/>
              <a:ext cx="3003604" cy="2308109"/>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97" tIns="123497" rIns="123497" bIns="123497" numCol="1" spcCol="1270" anchor="ctr" anchorCtr="0">
              <a:noAutofit/>
            </a:bodyPr>
            <a:lstStyle/>
            <a:p>
              <a:pPr marL="0" marR="0" lvl="0" indent="0" algn="ctr" defTabSz="711200" rtl="0" eaLnBrk="1" fontAlgn="auto" latinLnBrk="0" hangingPunct="1">
                <a:lnSpc>
                  <a:spcPct val="90000"/>
                </a:lnSpc>
                <a:spcBef>
                  <a:spcPct val="0"/>
                </a:spcBef>
                <a:spcAft>
                  <a:spcPct val="35000"/>
                </a:spcAft>
                <a:buClr>
                  <a:srgbClr val="000000"/>
                </a:buClr>
                <a:buSzTx/>
                <a:buFont typeface="Arial"/>
                <a:buNone/>
                <a:tabLst/>
                <a:defRPr/>
              </a:pPr>
              <a:r>
                <a:rPr kumimoji="0" lang="lv-LV" sz="1600" b="0" i="0" u="none" strike="noStrike" kern="120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t>Augstākās izglītības kvalitātes prasību paaugstināšana, lai sagatavotu speciālistus, kas ir spējīgi iekļauties un profesionāli pilnveidoties dinamiskā darba tirgus apstākļos</a:t>
              </a:r>
              <a:endParaRPr kumimoji="0" lang="lv-LV" sz="1600" b="0" i="0" u="none" strike="noStrike" kern="1200" cap="none" spc="0" normalizeH="0" baseline="0" noProof="0" dirty="0">
                <a:ln>
                  <a:noFill/>
                </a:ln>
                <a:solidFill>
                  <a:prstClr val="white"/>
                </a:solidFill>
                <a:effectLst/>
                <a:uLnTx/>
                <a:uFillTx/>
                <a:latin typeface="Verdana"/>
                <a:ea typeface="+mn-ea"/>
                <a:cs typeface="+mn-cs"/>
              </a:endParaRPr>
            </a:p>
          </p:txBody>
        </p:sp>
        <p:sp>
          <p:nvSpPr>
            <p:cNvPr id="25" name="Freeform: Shape 78">
              <a:extLst>
                <a:ext uri="{FF2B5EF4-FFF2-40B4-BE49-F238E27FC236}">
                  <a16:creationId xmlns:a16="http://schemas.microsoft.com/office/drawing/2014/main" id="{1AFE04D2-224F-4B74-9BCA-9F48313B2688}"/>
                </a:ext>
              </a:extLst>
            </p:cNvPr>
            <p:cNvSpPr/>
            <p:nvPr/>
          </p:nvSpPr>
          <p:spPr>
            <a:xfrm>
              <a:off x="5044748" y="2221884"/>
              <a:ext cx="2424903" cy="2308109"/>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97" tIns="123497" rIns="123497" bIns="123497"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lv-LV" sz="1600" b="0" i="0" u="none" strike="noStrike" kern="120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endParaRPr>
            </a:p>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lv-LV" sz="800" b="0" i="0" u="none" strike="noStrike" kern="120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endParaRP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sz="1600" b="0" i="0" u="none" strike="noStrike" kern="120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t>Finansēšanas modeļa fokusa maiņa: no studējošā skaita uz kvalitatīvu absolventu skaitu</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sz="1600" b="0" i="0" u="none" strike="noStrike" kern="120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t>(institucionālais finansējums)</a:t>
              </a:r>
              <a:br>
                <a:rPr kumimoji="0" lang="lv-LV" sz="1600" b="0" i="0" u="none" strike="noStrike" kern="120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br>
              <a:br>
                <a:rPr kumimoji="0" lang="lv-LV" sz="1600" b="0" i="0" u="none" strike="noStrike" kern="120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br>
              <a:endParaRPr kumimoji="0" lang="lv-LV" sz="1600" b="0" i="0" u="none" strike="noStrike" kern="1200" cap="none" spc="0" normalizeH="0" baseline="0" noProof="0" dirty="0">
                <a:ln>
                  <a:noFill/>
                </a:ln>
                <a:solidFill>
                  <a:prstClr val="white"/>
                </a:solidFill>
                <a:effectLst/>
                <a:uLnTx/>
                <a:uFillTx/>
                <a:latin typeface="Verdana"/>
                <a:ea typeface="+mn-ea"/>
                <a:cs typeface="+mn-cs"/>
              </a:endParaRPr>
            </a:p>
          </p:txBody>
        </p:sp>
        <p:sp>
          <p:nvSpPr>
            <p:cNvPr id="26" name="Freeform: Shape 80">
              <a:extLst>
                <a:ext uri="{FF2B5EF4-FFF2-40B4-BE49-F238E27FC236}">
                  <a16:creationId xmlns:a16="http://schemas.microsoft.com/office/drawing/2014/main" id="{56BF1230-4DA0-4898-B63A-28B1389AC2C0}"/>
                </a:ext>
              </a:extLst>
            </p:cNvPr>
            <p:cNvSpPr/>
            <p:nvPr/>
          </p:nvSpPr>
          <p:spPr>
            <a:xfrm>
              <a:off x="7562493" y="2237506"/>
              <a:ext cx="1701705" cy="2308109"/>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97" tIns="123497" rIns="123497" bIns="123497"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sz="1600" b="0" i="0" u="none" strike="noStrike" kern="1200" cap="none" spc="0" normalizeH="0" baseline="0" noProof="0" dirty="0" err="1">
                  <a:ln>
                    <a:noFill/>
                  </a:ln>
                  <a:solidFill>
                    <a:srgbClr val="664790"/>
                  </a:solidFill>
                  <a:effectLst/>
                  <a:uLnTx/>
                  <a:uFillTx/>
                  <a:latin typeface="Verdana" panose="020B0604030504040204" pitchFamily="34" charset="0"/>
                  <a:ea typeface="Verdana" panose="020B0604030504040204" pitchFamily="34" charset="0"/>
                  <a:cs typeface="Arial"/>
                  <a:sym typeface="Arial"/>
                </a:rPr>
                <a:t>Tenūras</a:t>
              </a:r>
              <a:r>
                <a:rPr kumimoji="0" lang="lv-LV" sz="1600" b="0" i="0" u="none" strike="noStrike" kern="1200" cap="none" spc="0" normalizeH="0" baseline="0" noProof="0" dirty="0">
                  <a:ln>
                    <a:noFill/>
                  </a:ln>
                  <a:solidFill>
                    <a:srgbClr val="664790"/>
                  </a:solidFill>
                  <a:effectLst/>
                  <a:uLnTx/>
                  <a:uFillTx/>
                  <a:latin typeface="Verdana" panose="020B0604030504040204" pitchFamily="34" charset="0"/>
                  <a:ea typeface="Verdana" panose="020B0604030504040204" pitchFamily="34" charset="0"/>
                  <a:cs typeface="Arial"/>
                  <a:sym typeface="Arial"/>
                </a:rPr>
                <a:t> profesūras sistēmas izveide izcilības veicināšanai augstskolās</a:t>
              </a:r>
              <a:endParaRPr kumimoji="0" lang="lv-LV" sz="1600" b="0" i="0" u="none" strike="noStrike" kern="1200" cap="none" spc="0" normalizeH="0" baseline="0" noProof="0" dirty="0">
                <a:ln>
                  <a:noFill/>
                </a:ln>
                <a:solidFill>
                  <a:prstClr val="white"/>
                </a:solidFill>
                <a:effectLst/>
                <a:uLnTx/>
                <a:uFillTx/>
                <a:latin typeface="Verdana"/>
                <a:ea typeface="+mn-ea"/>
                <a:cs typeface="+mn-cs"/>
              </a:endParaRPr>
            </a:p>
          </p:txBody>
        </p:sp>
      </p:grpSp>
      <p:grpSp>
        <p:nvGrpSpPr>
          <p:cNvPr id="27" name="Group 26">
            <a:extLst>
              <a:ext uri="{FF2B5EF4-FFF2-40B4-BE49-F238E27FC236}">
                <a16:creationId xmlns:a16="http://schemas.microsoft.com/office/drawing/2014/main" id="{BF0371E2-17DE-4B1E-81A3-03F67F3FB8E8}"/>
              </a:ext>
            </a:extLst>
          </p:cNvPr>
          <p:cNvGrpSpPr/>
          <p:nvPr/>
        </p:nvGrpSpPr>
        <p:grpSpPr>
          <a:xfrm>
            <a:off x="679311" y="4289176"/>
            <a:ext cx="10798332" cy="1833711"/>
            <a:chOff x="2147540" y="2221884"/>
            <a:chExt cx="7020280" cy="2325446"/>
          </a:xfrm>
          <a:solidFill>
            <a:schemeClr val="accent3">
              <a:lumMod val="20000"/>
              <a:lumOff val="80000"/>
            </a:schemeClr>
          </a:solidFill>
        </p:grpSpPr>
        <p:sp>
          <p:nvSpPr>
            <p:cNvPr id="28" name="Freeform: Shape 35">
              <a:extLst>
                <a:ext uri="{FF2B5EF4-FFF2-40B4-BE49-F238E27FC236}">
                  <a16:creationId xmlns:a16="http://schemas.microsoft.com/office/drawing/2014/main" id="{1F99096F-BDF9-4BE7-8495-9454E9DCF96C}"/>
                </a:ext>
              </a:extLst>
            </p:cNvPr>
            <p:cNvSpPr/>
            <p:nvPr/>
          </p:nvSpPr>
          <p:spPr>
            <a:xfrm>
              <a:off x="5179907" y="2221884"/>
              <a:ext cx="2361245" cy="2308109"/>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97" tIns="123497" rIns="123497" bIns="123497" numCol="1" spcCol="127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600" b="0" i="0" u="none" strike="noStrike" kern="1200" cap="none" spc="0" normalizeH="0" baseline="0" noProof="0" dirty="0">
                  <a:ln>
                    <a:noFill/>
                  </a:ln>
                  <a:solidFill>
                    <a:srgbClr val="7030A0"/>
                  </a:solidFill>
                  <a:effectLst/>
                  <a:uLnTx/>
                  <a:uFillTx/>
                  <a:latin typeface="Verdana"/>
                  <a:ea typeface="+mn-ea"/>
                  <a:cs typeface="+mn-cs"/>
                  <a:sym typeface="Arial"/>
                </a:rPr>
                <a:t>Zinātne Latvijas viedās specializācijas ietvaros rada augstākās pievienotās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600" b="0" i="0" u="none" strike="noStrike" kern="1200" cap="none" spc="0" normalizeH="0" baseline="0" noProof="0" dirty="0">
                  <a:ln>
                    <a:noFill/>
                  </a:ln>
                  <a:solidFill>
                    <a:srgbClr val="7030A0"/>
                  </a:solidFill>
                  <a:effectLst/>
                  <a:uLnTx/>
                  <a:uFillTx/>
                  <a:latin typeface="Verdana"/>
                  <a:ea typeface="+mn-ea"/>
                  <a:cs typeface="+mn-cs"/>
                  <a:sym typeface="Arial"/>
                </a:rPr>
                <a:t>vērtības produktus, tehnoloģijas un pakalpojumus</a:t>
              </a:r>
              <a:endParaRPr kumimoji="0" lang="lv-LV" sz="1600" b="0" i="0" u="none" strike="noStrike" kern="1200" cap="none" spc="0" normalizeH="0" baseline="0" noProof="0" dirty="0">
                <a:ln>
                  <a:noFill/>
                </a:ln>
                <a:solidFill>
                  <a:srgbClr val="7030A0"/>
                </a:solidFill>
                <a:effectLst/>
                <a:uLnTx/>
                <a:uFillTx/>
                <a:latin typeface="Verdana"/>
                <a:ea typeface="+mn-ea"/>
                <a:cs typeface="+mn-cs"/>
              </a:endParaRPr>
            </a:p>
          </p:txBody>
        </p:sp>
        <p:sp>
          <p:nvSpPr>
            <p:cNvPr id="29" name="Freeform: Shape 78">
              <a:extLst>
                <a:ext uri="{FF2B5EF4-FFF2-40B4-BE49-F238E27FC236}">
                  <a16:creationId xmlns:a16="http://schemas.microsoft.com/office/drawing/2014/main" id="{48DD0107-E03F-4116-9517-8D520219A65B}"/>
                </a:ext>
              </a:extLst>
            </p:cNvPr>
            <p:cNvSpPr/>
            <p:nvPr/>
          </p:nvSpPr>
          <p:spPr>
            <a:xfrm>
              <a:off x="7606389" y="2221884"/>
              <a:ext cx="1561431" cy="2308109"/>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97" tIns="123497" rIns="123497" bIns="123497"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endParaRPr kumimoji="0" lang="lv-LV" sz="1600" b="0" i="0" u="none" strike="noStrike" kern="1200" cap="none" spc="0" normalizeH="0" baseline="0" noProof="0" dirty="0">
                <a:ln>
                  <a:noFill/>
                </a:ln>
                <a:solidFill>
                  <a:srgbClr val="7030A0"/>
                </a:solidFill>
                <a:effectLst/>
                <a:uLnTx/>
                <a:uFillTx/>
                <a:latin typeface="Verdana"/>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7030A0"/>
                  </a:solidFill>
                  <a:effectLst/>
                  <a:uLnTx/>
                  <a:uFillTx/>
                  <a:latin typeface="Verdana"/>
                  <a:ea typeface="+mn-ea"/>
                  <a:cs typeface="+mn-cs"/>
                  <a:sym typeface="Arial"/>
                </a:rPr>
                <a:t>Augsto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7030A0"/>
                  </a:solidFill>
                  <a:effectLst/>
                  <a:uLnTx/>
                  <a:uFillTx/>
                  <a:latin typeface="Verdana"/>
                  <a:ea typeface="+mn-ea"/>
                  <a:cs typeface="+mn-cs"/>
                  <a:sym typeface="Arial"/>
                </a:rPr>
                <a:t>tehnoloģiju eksporta veicināšana</a:t>
              </a:r>
              <a:br>
                <a:rPr kumimoji="0" lang="lv-LV" sz="1600" b="0" i="0" u="none" strike="noStrike" kern="1200" cap="none" spc="0" normalizeH="0" baseline="0" noProof="0" dirty="0">
                  <a:ln>
                    <a:noFill/>
                  </a:ln>
                  <a:solidFill>
                    <a:srgbClr val="7030A0"/>
                  </a:solidFill>
                  <a:effectLst/>
                  <a:uLnTx/>
                  <a:uFillTx/>
                  <a:latin typeface="Verdana"/>
                  <a:ea typeface="+mn-ea"/>
                  <a:cs typeface="+mn-cs"/>
                  <a:sym typeface="Arial"/>
                </a:rPr>
              </a:br>
              <a:endParaRPr kumimoji="0" lang="lv-LV" sz="1600" b="0" i="0" u="none" strike="noStrike" kern="1200" cap="none" spc="0" normalizeH="0" baseline="0" noProof="0" dirty="0">
                <a:ln>
                  <a:noFill/>
                </a:ln>
                <a:solidFill>
                  <a:srgbClr val="7030A0"/>
                </a:solidFill>
                <a:effectLst/>
                <a:uLnTx/>
                <a:uFillTx/>
                <a:latin typeface="Verdana"/>
                <a:ea typeface="+mn-ea"/>
                <a:cs typeface="+mn-cs"/>
              </a:endParaRPr>
            </a:p>
          </p:txBody>
        </p:sp>
        <p:sp>
          <p:nvSpPr>
            <p:cNvPr id="30" name="Freeform: Shape 80">
              <a:extLst>
                <a:ext uri="{FF2B5EF4-FFF2-40B4-BE49-F238E27FC236}">
                  <a16:creationId xmlns:a16="http://schemas.microsoft.com/office/drawing/2014/main" id="{C3E59C38-34E9-42BE-8F1B-269465B664EE}"/>
                </a:ext>
              </a:extLst>
            </p:cNvPr>
            <p:cNvSpPr/>
            <p:nvPr/>
          </p:nvSpPr>
          <p:spPr>
            <a:xfrm>
              <a:off x="2147540" y="2239221"/>
              <a:ext cx="2920008" cy="2308109"/>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97" tIns="123497" rIns="123497" bIns="123497" numCol="1" spcCol="127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600" b="0" i="0" u="none" strike="noStrike" kern="1200" cap="none" spc="0" normalizeH="0" baseline="0" noProof="0" dirty="0" err="1">
                  <a:ln>
                    <a:noFill/>
                  </a:ln>
                  <a:solidFill>
                    <a:srgbClr val="7030A0"/>
                  </a:solidFill>
                  <a:effectLst/>
                  <a:uLnTx/>
                  <a:uFillTx/>
                  <a:latin typeface="Verdana"/>
                  <a:ea typeface="+mn-ea"/>
                  <a:cs typeface="+mn-cs"/>
                  <a:sym typeface="Arial"/>
                </a:rPr>
                <a:t>Cilvēkkapitāla</a:t>
              </a:r>
              <a:r>
                <a:rPr kumimoji="0" lang="lv-LV" sz="1600" b="0" i="0" u="none" strike="noStrike" kern="1200" cap="none" spc="0" normalizeH="0" baseline="0" noProof="0" dirty="0">
                  <a:ln>
                    <a:noFill/>
                  </a:ln>
                  <a:solidFill>
                    <a:srgbClr val="7030A0"/>
                  </a:solidFill>
                  <a:effectLst/>
                  <a:uLnTx/>
                  <a:uFillTx/>
                  <a:latin typeface="Verdana"/>
                  <a:ea typeface="+mn-ea"/>
                  <a:cs typeface="+mn-cs"/>
                  <a:sym typeface="Arial"/>
                </a:rPr>
                <a:t> nodrošināšana zinātnē, kas sniedz ieguldīju sabiedrības izaicinājumu risināšanā ar pilna cikla inovācijas sistēmu no fundamentālās zinātnes līdz </a:t>
              </a:r>
              <a:r>
                <a:rPr kumimoji="0" lang="lv-LV" sz="1600" b="0" i="0" u="none" strike="noStrike" kern="1200" cap="none" spc="0" normalizeH="0" baseline="0" noProof="0" dirty="0" err="1">
                  <a:ln>
                    <a:noFill/>
                  </a:ln>
                  <a:solidFill>
                    <a:srgbClr val="7030A0"/>
                  </a:solidFill>
                  <a:effectLst/>
                  <a:uLnTx/>
                  <a:uFillTx/>
                  <a:latin typeface="Verdana"/>
                  <a:ea typeface="+mn-ea"/>
                  <a:cs typeface="+mn-cs"/>
                  <a:sym typeface="Arial"/>
                </a:rPr>
                <a:t>komercializācijai</a:t>
              </a:r>
              <a:endParaRPr kumimoji="0" lang="lv-LV" sz="1600" b="0" i="0" u="none" strike="noStrike" kern="1200" cap="none" spc="0" normalizeH="0" baseline="0" noProof="0" dirty="0">
                <a:ln>
                  <a:noFill/>
                </a:ln>
                <a:solidFill>
                  <a:srgbClr val="7030A0"/>
                </a:solidFill>
                <a:effectLst/>
                <a:uLnTx/>
                <a:uFillTx/>
                <a:latin typeface="Verdana"/>
                <a:ea typeface="+mn-ea"/>
                <a:cs typeface="+mn-cs"/>
                <a:sym typeface="Arial"/>
              </a:endParaRPr>
            </a:p>
          </p:txBody>
        </p:sp>
      </p:grpSp>
      <p:sp>
        <p:nvSpPr>
          <p:cNvPr id="31" name="Oval 30">
            <a:extLst>
              <a:ext uri="{FF2B5EF4-FFF2-40B4-BE49-F238E27FC236}">
                <a16:creationId xmlns:a16="http://schemas.microsoft.com/office/drawing/2014/main" id="{64C6DC99-BD91-4B68-853F-7F7FC9582C8B}"/>
              </a:ext>
            </a:extLst>
          </p:cNvPr>
          <p:cNvSpPr/>
          <p:nvPr/>
        </p:nvSpPr>
        <p:spPr>
          <a:xfrm>
            <a:off x="493212" y="4078171"/>
            <a:ext cx="486377" cy="486377"/>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white"/>
                </a:solidFill>
                <a:effectLst/>
                <a:uLnTx/>
                <a:uFillTx/>
                <a:latin typeface="Verdana"/>
                <a:ea typeface="+mn-ea"/>
                <a:cs typeface="+mn-cs"/>
              </a:rPr>
              <a:t>1</a:t>
            </a:r>
          </a:p>
        </p:txBody>
      </p:sp>
      <p:sp>
        <p:nvSpPr>
          <p:cNvPr id="32" name="Oval 31">
            <a:extLst>
              <a:ext uri="{FF2B5EF4-FFF2-40B4-BE49-F238E27FC236}">
                <a16:creationId xmlns:a16="http://schemas.microsoft.com/office/drawing/2014/main" id="{F94F54D7-8A48-4277-B517-7BE314F84147}"/>
              </a:ext>
            </a:extLst>
          </p:cNvPr>
          <p:cNvSpPr/>
          <p:nvPr/>
        </p:nvSpPr>
        <p:spPr>
          <a:xfrm>
            <a:off x="5258940" y="4078171"/>
            <a:ext cx="486377" cy="486377"/>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white"/>
                </a:solidFill>
                <a:effectLst/>
                <a:uLnTx/>
                <a:uFillTx/>
                <a:latin typeface="Verdana"/>
                <a:ea typeface="+mn-ea"/>
                <a:cs typeface="+mn-cs"/>
              </a:rPr>
              <a:t>2</a:t>
            </a:r>
          </a:p>
        </p:txBody>
      </p:sp>
      <p:sp>
        <p:nvSpPr>
          <p:cNvPr id="33" name="Oval 32">
            <a:extLst>
              <a:ext uri="{FF2B5EF4-FFF2-40B4-BE49-F238E27FC236}">
                <a16:creationId xmlns:a16="http://schemas.microsoft.com/office/drawing/2014/main" id="{18341264-A2D3-4ACE-92FF-DF5E7E5C9714}"/>
              </a:ext>
            </a:extLst>
          </p:cNvPr>
          <p:cNvSpPr/>
          <p:nvPr/>
        </p:nvSpPr>
        <p:spPr>
          <a:xfrm>
            <a:off x="9033857" y="4144226"/>
            <a:ext cx="486377" cy="486377"/>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white"/>
                </a:solidFill>
                <a:effectLst/>
                <a:uLnTx/>
                <a:uFillTx/>
                <a:latin typeface="Verdana"/>
                <a:ea typeface="+mn-ea"/>
                <a:cs typeface="+mn-cs"/>
              </a:rPr>
              <a:t>3</a:t>
            </a:r>
          </a:p>
        </p:txBody>
      </p:sp>
      <p:sp>
        <p:nvSpPr>
          <p:cNvPr id="34" name="Oval 33">
            <a:extLst>
              <a:ext uri="{FF2B5EF4-FFF2-40B4-BE49-F238E27FC236}">
                <a16:creationId xmlns:a16="http://schemas.microsoft.com/office/drawing/2014/main" id="{420FD1FA-2D87-4873-ABC1-8F4F2BD95811}"/>
              </a:ext>
            </a:extLst>
          </p:cNvPr>
          <p:cNvSpPr/>
          <p:nvPr/>
        </p:nvSpPr>
        <p:spPr>
          <a:xfrm>
            <a:off x="434918" y="1740207"/>
            <a:ext cx="486377" cy="486377"/>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white"/>
                </a:solidFill>
                <a:effectLst/>
                <a:uLnTx/>
                <a:uFillTx/>
                <a:latin typeface="Verdana"/>
                <a:ea typeface="+mn-ea"/>
                <a:cs typeface="+mn-cs"/>
              </a:rPr>
              <a:t>1</a:t>
            </a:r>
          </a:p>
        </p:txBody>
      </p:sp>
      <p:sp>
        <p:nvSpPr>
          <p:cNvPr id="35" name="Oval 34">
            <a:extLst>
              <a:ext uri="{FF2B5EF4-FFF2-40B4-BE49-F238E27FC236}">
                <a16:creationId xmlns:a16="http://schemas.microsoft.com/office/drawing/2014/main" id="{35841013-4693-490E-96EB-C56AEB12166A}"/>
              </a:ext>
            </a:extLst>
          </p:cNvPr>
          <p:cNvSpPr/>
          <p:nvPr/>
        </p:nvSpPr>
        <p:spPr>
          <a:xfrm>
            <a:off x="5200646" y="1740207"/>
            <a:ext cx="486377" cy="486377"/>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white"/>
                </a:solidFill>
                <a:effectLst/>
                <a:uLnTx/>
                <a:uFillTx/>
                <a:latin typeface="Verdana"/>
                <a:ea typeface="+mn-ea"/>
                <a:cs typeface="+mn-cs"/>
              </a:rPr>
              <a:t>2</a:t>
            </a:r>
          </a:p>
        </p:txBody>
      </p:sp>
      <p:sp>
        <p:nvSpPr>
          <p:cNvPr id="36" name="Oval 35">
            <a:extLst>
              <a:ext uri="{FF2B5EF4-FFF2-40B4-BE49-F238E27FC236}">
                <a16:creationId xmlns:a16="http://schemas.microsoft.com/office/drawing/2014/main" id="{5C6E4270-6012-41BC-94F1-E23A83006165}"/>
              </a:ext>
            </a:extLst>
          </p:cNvPr>
          <p:cNvSpPr/>
          <p:nvPr/>
        </p:nvSpPr>
        <p:spPr>
          <a:xfrm>
            <a:off x="8975563" y="1806262"/>
            <a:ext cx="486377" cy="486377"/>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white"/>
                </a:solidFill>
                <a:effectLst/>
                <a:uLnTx/>
                <a:uFillTx/>
                <a:latin typeface="Verdana"/>
                <a:ea typeface="+mn-ea"/>
                <a:cs typeface="+mn-cs"/>
              </a:rPr>
              <a:t>3</a:t>
            </a:r>
          </a:p>
        </p:txBody>
      </p:sp>
    </p:spTree>
    <p:extLst>
      <p:ext uri="{BB962C8B-B14F-4D97-AF65-F5344CB8AC3E}">
        <p14:creationId xmlns:p14="http://schemas.microsoft.com/office/powerpoint/2010/main" val="650106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8" name="Google Shape;908;p65"/>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pPr/>
              <a:t>3</a:t>
            </a:fld>
            <a:endParaRPr/>
          </a:p>
        </p:txBody>
      </p:sp>
      <p:sp>
        <p:nvSpPr>
          <p:cNvPr id="11" name="TextBox 10">
            <a:extLst>
              <a:ext uri="{FF2B5EF4-FFF2-40B4-BE49-F238E27FC236}">
                <a16:creationId xmlns:a16="http://schemas.microsoft.com/office/drawing/2014/main" id="{CCDE5A04-216E-4739-9761-33EF8DFE5181}"/>
              </a:ext>
            </a:extLst>
          </p:cNvPr>
          <p:cNvSpPr txBox="1"/>
          <p:nvPr/>
        </p:nvSpPr>
        <p:spPr>
          <a:xfrm>
            <a:off x="562127" y="0"/>
            <a:ext cx="11067744" cy="461665"/>
          </a:xfrm>
          <a:prstGeom prst="rect">
            <a:avLst/>
          </a:prstGeom>
          <a:noFill/>
        </p:spPr>
        <p:txBody>
          <a:bodyPr wrap="square">
            <a:spAutoFit/>
          </a:bodyPr>
          <a:lstStyle>
            <a:defPPr>
              <a:defRPr lang="en-US"/>
            </a:defPPr>
            <a:lvl1pPr algn="r">
              <a:defRPr sz="2400">
                <a:solidFill>
                  <a:srgbClr val="664790"/>
                </a:solidFill>
                <a:latin typeface="Source Sans Pro Black" charset="0"/>
                <a:ea typeface="Source Sans Pro Black" charset="0"/>
              </a:defRPr>
            </a:lvl1pPr>
          </a:lstStyle>
          <a:p>
            <a:r>
              <a:rPr lang="en-US" dirty="0">
                <a:sym typeface="Verdana"/>
              </a:rPr>
              <a:t>2021-2027</a:t>
            </a:r>
            <a:r>
              <a:rPr lang="en-US" dirty="0"/>
              <a:t>: ES FONDI, </a:t>
            </a:r>
            <a:r>
              <a:rPr lang="lv-LV" dirty="0"/>
              <a:t>AUGSTĀKĀS IZGLĪTĪBAS UN ZINĀTNES ATTĪSTĪBAI</a:t>
            </a:r>
          </a:p>
        </p:txBody>
      </p:sp>
      <p:pic>
        <p:nvPicPr>
          <p:cNvPr id="4" name="Picture 3" descr="A picture containing text, screenshot, clothing, person&#10;&#10;Description automatically generated">
            <a:extLst>
              <a:ext uri="{FF2B5EF4-FFF2-40B4-BE49-F238E27FC236}">
                <a16:creationId xmlns:a16="http://schemas.microsoft.com/office/drawing/2014/main" id="{A8EC2875-D082-4E18-B3BB-690C6C57EF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8227" y="604940"/>
            <a:ext cx="8142514" cy="6106886"/>
          </a:xfrm>
          <a:prstGeom prst="rect">
            <a:avLst/>
          </a:prstGeom>
        </p:spPr>
      </p:pic>
      <p:pic>
        <p:nvPicPr>
          <p:cNvPr id="7" name="Picture 6">
            <a:extLst>
              <a:ext uri="{FF2B5EF4-FFF2-40B4-BE49-F238E27FC236}">
                <a16:creationId xmlns:a16="http://schemas.microsoft.com/office/drawing/2014/main" id="{DBC0404E-7939-44FA-A2C4-26E8CDE842D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854" r="15161" b="22179"/>
          <a:stretch/>
        </p:blipFill>
        <p:spPr bwMode="auto">
          <a:xfrm>
            <a:off x="371061" y="1"/>
            <a:ext cx="1007166" cy="1146312"/>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Lst>
        </p:spPr>
      </p:pic>
      <p:sp>
        <p:nvSpPr>
          <p:cNvPr id="5" name="TextBox 4">
            <a:extLst>
              <a:ext uri="{FF2B5EF4-FFF2-40B4-BE49-F238E27FC236}">
                <a16:creationId xmlns:a16="http://schemas.microsoft.com/office/drawing/2014/main" id="{92FAD7DE-DFF5-4C13-BBAD-F76581B42826}"/>
              </a:ext>
            </a:extLst>
          </p:cNvPr>
          <p:cNvSpPr txBox="1"/>
          <p:nvPr/>
        </p:nvSpPr>
        <p:spPr>
          <a:xfrm>
            <a:off x="9520550" y="776981"/>
            <a:ext cx="2586446" cy="4524315"/>
          </a:xfrm>
          <a:prstGeom prst="rect">
            <a:avLst/>
          </a:prstGeom>
          <a:noFill/>
        </p:spPr>
        <p:txBody>
          <a:bodyPr wrap="square" rtlCol="0">
            <a:spAutoFit/>
          </a:bodyPr>
          <a:lstStyle/>
          <a:p>
            <a:r>
              <a:rPr lang="lv-LV" dirty="0"/>
              <a:t>+ 102,9M AF (Atvērtā zinātne, P&amp;A izcilības granti, Konsolidācijas granti, Digitālās </a:t>
            </a:r>
            <a:r>
              <a:rPr lang="lv-LV" i="1" dirty="0"/>
              <a:t>hi-</a:t>
            </a:r>
            <a:r>
              <a:rPr lang="lv-LV" i="1" dirty="0" err="1"/>
              <a:t>tech</a:t>
            </a:r>
            <a:r>
              <a:rPr lang="lv-LV" dirty="0"/>
              <a:t> prasmes, Noziedzīgi iegūtu līdzekļu legalizācijas novēršana) </a:t>
            </a:r>
          </a:p>
          <a:p>
            <a:r>
              <a:rPr lang="lv-LV" dirty="0"/>
              <a:t>+ 12,35M Šveices instruments</a:t>
            </a:r>
          </a:p>
          <a:p>
            <a:r>
              <a:rPr lang="lv-LV" dirty="0"/>
              <a:t>+ </a:t>
            </a:r>
            <a:r>
              <a:rPr lang="lv-LV" dirty="0" err="1"/>
              <a:t>NordPlus</a:t>
            </a:r>
            <a:r>
              <a:rPr lang="lv-LV" dirty="0"/>
              <a:t> 2023-2028 (AI programma)</a:t>
            </a:r>
          </a:p>
          <a:p>
            <a:r>
              <a:rPr lang="lv-LV" dirty="0"/>
              <a:t>+</a:t>
            </a:r>
            <a:r>
              <a:rPr lang="lv-LV" dirty="0" err="1"/>
              <a:t>Erasmus</a:t>
            </a:r>
            <a:r>
              <a:rPr lang="lv-LV" dirty="0"/>
              <a:t>+ (mobilitāte, sadarbības projekti);</a:t>
            </a:r>
          </a:p>
          <a:p>
            <a:r>
              <a:rPr lang="lv-LV" dirty="0"/>
              <a:t>+Apvārsnis Eiropa </a:t>
            </a:r>
          </a:p>
          <a:p>
            <a:endParaRPr lang="lv-LV" dirty="0"/>
          </a:p>
        </p:txBody>
      </p:sp>
      <p:sp>
        <p:nvSpPr>
          <p:cNvPr id="3" name="TextBox 2">
            <a:extLst>
              <a:ext uri="{FF2B5EF4-FFF2-40B4-BE49-F238E27FC236}">
                <a16:creationId xmlns:a16="http://schemas.microsoft.com/office/drawing/2014/main" id="{FE627AF1-0995-A62C-17A0-0AE533D3CEF4}"/>
              </a:ext>
            </a:extLst>
          </p:cNvPr>
          <p:cNvSpPr txBox="1"/>
          <p:nvPr/>
        </p:nvSpPr>
        <p:spPr>
          <a:xfrm>
            <a:off x="1438816" y="1515543"/>
            <a:ext cx="1682473" cy="477054"/>
          </a:xfrm>
          <a:prstGeom prst="rect">
            <a:avLst/>
          </a:prstGeom>
          <a:solidFill>
            <a:schemeClr val="bg1">
              <a:lumMod val="95000"/>
            </a:schemeClr>
          </a:solidFill>
        </p:spPr>
        <p:txBody>
          <a:bodyPr wrap="square" rtlCol="0">
            <a:spAutoFit/>
          </a:bodyPr>
          <a:lstStyle/>
          <a:p>
            <a:pPr algn="ctr"/>
            <a:r>
              <a:rPr lang="en-US" sz="2500" b="1" dirty="0"/>
              <a:t>156 </a:t>
            </a:r>
            <a:r>
              <a:rPr lang="en-US" sz="2500" b="1" dirty="0" err="1"/>
              <a:t>miljoni</a:t>
            </a:r>
            <a:r>
              <a:rPr lang="en-US" sz="2500" b="1" dirty="0"/>
              <a:t> </a:t>
            </a:r>
          </a:p>
        </p:txBody>
      </p:sp>
      <p:sp>
        <p:nvSpPr>
          <p:cNvPr id="6" name="TextBox 5">
            <a:extLst>
              <a:ext uri="{FF2B5EF4-FFF2-40B4-BE49-F238E27FC236}">
                <a16:creationId xmlns:a16="http://schemas.microsoft.com/office/drawing/2014/main" id="{2FCB30D2-5D7F-4112-36E6-E8A13DB1406C}"/>
              </a:ext>
            </a:extLst>
          </p:cNvPr>
          <p:cNvSpPr txBox="1"/>
          <p:nvPr/>
        </p:nvSpPr>
        <p:spPr>
          <a:xfrm>
            <a:off x="1378227" y="3857308"/>
            <a:ext cx="1682473" cy="477054"/>
          </a:xfrm>
          <a:prstGeom prst="rect">
            <a:avLst/>
          </a:prstGeom>
          <a:solidFill>
            <a:schemeClr val="bg1">
              <a:lumMod val="95000"/>
            </a:schemeClr>
          </a:solidFill>
        </p:spPr>
        <p:txBody>
          <a:bodyPr wrap="square" rtlCol="0">
            <a:spAutoFit/>
          </a:bodyPr>
          <a:lstStyle/>
          <a:p>
            <a:r>
              <a:rPr lang="en-US" sz="2500" b="1" dirty="0"/>
              <a:t>111 </a:t>
            </a:r>
            <a:r>
              <a:rPr lang="en-US" sz="2500" b="1" dirty="0" err="1"/>
              <a:t>miljoni</a:t>
            </a:r>
            <a:r>
              <a:rPr lang="en-US" sz="2500" b="1" dirty="0"/>
              <a:t> </a:t>
            </a:r>
          </a:p>
        </p:txBody>
      </p:sp>
      <p:sp>
        <p:nvSpPr>
          <p:cNvPr id="2" name="TextBox 1">
            <a:extLst>
              <a:ext uri="{FF2B5EF4-FFF2-40B4-BE49-F238E27FC236}">
                <a16:creationId xmlns:a16="http://schemas.microsoft.com/office/drawing/2014/main" id="{AD1BEA18-602F-B7B7-62EF-8BEF5F559A3E}"/>
              </a:ext>
            </a:extLst>
          </p:cNvPr>
          <p:cNvSpPr txBox="1"/>
          <p:nvPr/>
        </p:nvSpPr>
        <p:spPr>
          <a:xfrm>
            <a:off x="7400940" y="1820343"/>
            <a:ext cx="1682473" cy="477054"/>
          </a:xfrm>
          <a:prstGeom prst="rect">
            <a:avLst/>
          </a:prstGeom>
          <a:solidFill>
            <a:schemeClr val="bg1">
              <a:lumMod val="95000"/>
            </a:schemeClr>
          </a:solidFill>
        </p:spPr>
        <p:txBody>
          <a:bodyPr wrap="square" rtlCol="0">
            <a:spAutoFit/>
          </a:bodyPr>
          <a:lstStyle/>
          <a:p>
            <a:pPr algn="ctr"/>
            <a:r>
              <a:rPr lang="en-US" sz="2500" b="1" dirty="0"/>
              <a:t>29 </a:t>
            </a:r>
            <a:r>
              <a:rPr lang="en-US" sz="2500" b="1" dirty="0" err="1"/>
              <a:t>miljoni</a:t>
            </a:r>
            <a:r>
              <a:rPr lang="en-US" sz="2500" b="1" dirty="0"/>
              <a:t> </a:t>
            </a:r>
          </a:p>
        </p:txBody>
      </p:sp>
      <p:sp>
        <p:nvSpPr>
          <p:cNvPr id="8" name="TextBox 7">
            <a:extLst>
              <a:ext uri="{FF2B5EF4-FFF2-40B4-BE49-F238E27FC236}">
                <a16:creationId xmlns:a16="http://schemas.microsoft.com/office/drawing/2014/main" id="{0B6621A8-12F3-DD0C-4F3E-BC3871080F04}"/>
              </a:ext>
            </a:extLst>
          </p:cNvPr>
          <p:cNvSpPr txBox="1"/>
          <p:nvPr/>
        </p:nvSpPr>
        <p:spPr>
          <a:xfrm>
            <a:off x="7400940" y="2951946"/>
            <a:ext cx="1682473" cy="477054"/>
          </a:xfrm>
          <a:prstGeom prst="rect">
            <a:avLst/>
          </a:prstGeom>
          <a:solidFill>
            <a:schemeClr val="bg1">
              <a:lumMod val="95000"/>
            </a:schemeClr>
          </a:solidFill>
        </p:spPr>
        <p:txBody>
          <a:bodyPr wrap="square" rtlCol="0">
            <a:spAutoFit/>
          </a:bodyPr>
          <a:lstStyle/>
          <a:p>
            <a:pPr algn="ctr"/>
            <a:r>
              <a:rPr lang="en-US" sz="2500" b="1" dirty="0"/>
              <a:t>48 </a:t>
            </a:r>
            <a:r>
              <a:rPr lang="en-US" sz="2500" b="1" dirty="0" err="1"/>
              <a:t>miljoni</a:t>
            </a:r>
            <a:r>
              <a:rPr lang="en-US" sz="2500" b="1" dirty="0"/>
              <a:t> </a:t>
            </a:r>
          </a:p>
        </p:txBody>
      </p:sp>
      <p:sp>
        <p:nvSpPr>
          <p:cNvPr id="10" name="TextBox 9">
            <a:extLst>
              <a:ext uri="{FF2B5EF4-FFF2-40B4-BE49-F238E27FC236}">
                <a16:creationId xmlns:a16="http://schemas.microsoft.com/office/drawing/2014/main" id="{53452F89-501E-E4C0-EB45-E1288A2E086A}"/>
              </a:ext>
            </a:extLst>
          </p:cNvPr>
          <p:cNvSpPr txBox="1"/>
          <p:nvPr/>
        </p:nvSpPr>
        <p:spPr>
          <a:xfrm>
            <a:off x="7045340" y="4704546"/>
            <a:ext cx="1682473" cy="477054"/>
          </a:xfrm>
          <a:prstGeom prst="rect">
            <a:avLst/>
          </a:prstGeom>
          <a:solidFill>
            <a:schemeClr val="bg1">
              <a:lumMod val="95000"/>
            </a:schemeClr>
          </a:solidFill>
        </p:spPr>
        <p:txBody>
          <a:bodyPr wrap="square" rtlCol="0">
            <a:spAutoFit/>
          </a:bodyPr>
          <a:lstStyle/>
          <a:p>
            <a:pPr algn="ctr"/>
            <a:r>
              <a:rPr lang="en-US" sz="2500" b="1" dirty="0"/>
              <a:t>59 </a:t>
            </a:r>
            <a:r>
              <a:rPr lang="en-US" sz="2500" b="1" dirty="0" err="1"/>
              <a:t>miljoni</a:t>
            </a:r>
            <a:r>
              <a:rPr lang="en-US" sz="2500" b="1" dirty="0"/>
              <a:t> </a:t>
            </a:r>
          </a:p>
        </p:txBody>
      </p:sp>
    </p:spTree>
    <p:extLst>
      <p:ext uri="{BB962C8B-B14F-4D97-AF65-F5344CB8AC3E}">
        <p14:creationId xmlns:p14="http://schemas.microsoft.com/office/powerpoint/2010/main" val="449048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37BCA291-73F1-D829-42F5-BF6F87DB5D7A}"/>
              </a:ext>
            </a:extLst>
          </p:cNvPr>
          <p:cNvSpPr>
            <a:spLocks noChangeArrowheads="1"/>
          </p:cNvSpPr>
          <p:nvPr/>
        </p:nvSpPr>
        <p:spPr bwMode="auto">
          <a:xfrm>
            <a:off x="1752193" y="377450"/>
            <a:ext cx="643738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buClr>
                <a:srgbClr val="000000"/>
              </a:buClr>
              <a:buFont typeface="Arial"/>
              <a:buNone/>
            </a:pP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I</a:t>
            </a:r>
            <a:r>
              <a:rPr lang="lv-LV" sz="2000" b="1" kern="0" dirty="0" err="1">
                <a:solidFill>
                  <a:srgbClr val="664690">
                    <a:lumMod val="95000"/>
                    <a:lumOff val="5000"/>
                  </a:srgbClr>
                </a:solidFill>
                <a:latin typeface="Arial" panose="020B0604020202020204" pitchFamily="34" charset="0"/>
                <a:cs typeface="Arial" panose="020B0604020202020204" pitchFamily="34" charset="0"/>
                <a:sym typeface="Arial"/>
              </a:rPr>
              <a:t>nvestīcijas</a:t>
            </a:r>
            <a:r>
              <a:rPr lang="lv-LV" sz="2000" b="1"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P&amp;A </a:t>
            </a:r>
            <a:r>
              <a:rPr lang="en-US" sz="2000" b="1" kern="0" dirty="0" err="1">
                <a:solidFill>
                  <a:srgbClr val="664690">
                    <a:lumMod val="95000"/>
                    <a:lumOff val="5000"/>
                  </a:srgbClr>
                </a:solidFill>
                <a:latin typeface="Arial" panose="020B0604020202020204" pitchFamily="34" charset="0"/>
                <a:cs typeface="Arial" panose="020B0604020202020204" pitchFamily="34" charset="0"/>
                <a:sym typeface="Arial"/>
              </a:rPr>
              <a:t>cilvēkkapitāla</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2000" b="1" kern="0" dirty="0" err="1">
                <a:solidFill>
                  <a:srgbClr val="664690">
                    <a:lumMod val="95000"/>
                    <a:lumOff val="5000"/>
                  </a:srgbClr>
                </a:solidFill>
                <a:latin typeface="Arial" panose="020B0604020202020204" pitchFamily="34" charset="0"/>
                <a:cs typeface="Arial" panose="020B0604020202020204" pitchFamily="34" charset="0"/>
                <a:sym typeface="Arial"/>
              </a:rPr>
              <a:t>attīstībai</a:t>
            </a:r>
            <a:endParaRPr lang="en-US" sz="2000" b="1" kern="0" dirty="0">
              <a:solidFill>
                <a:srgbClr val="664690">
                  <a:lumMod val="95000"/>
                  <a:lumOff val="5000"/>
                </a:srgbClr>
              </a:solidFill>
              <a:latin typeface="Arial" panose="020B0604020202020204" pitchFamily="34" charset="0"/>
              <a:cs typeface="Arial" panose="020B0604020202020204" pitchFamily="34" charset="0"/>
              <a:sym typeface="Arial"/>
            </a:endParaRPr>
          </a:p>
          <a:p>
            <a:pPr>
              <a:buClr>
                <a:srgbClr val="000000"/>
              </a:buClr>
              <a:buFont typeface="Arial"/>
              <a:buNone/>
            </a:pP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(111 </a:t>
            </a:r>
            <a:r>
              <a:rPr lang="en-US" sz="2000" b="1" kern="0" dirty="0" err="1">
                <a:solidFill>
                  <a:srgbClr val="664690">
                    <a:lumMod val="95000"/>
                    <a:lumOff val="5000"/>
                  </a:srgbClr>
                </a:solidFill>
                <a:latin typeface="Arial" panose="020B0604020202020204" pitchFamily="34" charset="0"/>
                <a:cs typeface="Arial" panose="020B0604020202020204" pitchFamily="34" charset="0"/>
                <a:sym typeface="Arial"/>
              </a:rPr>
              <a:t>milj</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2000" b="1" kern="0" dirty="0" err="1">
                <a:solidFill>
                  <a:srgbClr val="664690">
                    <a:lumMod val="95000"/>
                    <a:lumOff val="5000"/>
                  </a:srgbClr>
                </a:solidFill>
                <a:latin typeface="Arial" panose="020B0604020202020204" pitchFamily="34" charset="0"/>
                <a:cs typeface="Arial" panose="020B0604020202020204" pitchFamily="34" charset="0"/>
                <a:sym typeface="Arial"/>
              </a:rPr>
              <a:t>eiro</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a:t>
            </a:r>
            <a:endParaRPr lang="en-GB" sz="2000" b="1" kern="0" dirty="0">
              <a:solidFill>
                <a:srgbClr val="664690">
                  <a:lumMod val="95000"/>
                  <a:lumOff val="5000"/>
                </a:srgbClr>
              </a:solidFill>
              <a:latin typeface="Arial" panose="020B0604020202020204" pitchFamily="34" charset="0"/>
              <a:cs typeface="Arial" panose="020B0604020202020204" pitchFamily="34" charset="0"/>
              <a:sym typeface="Arial"/>
            </a:endParaRPr>
          </a:p>
          <a:p>
            <a:pPr>
              <a:buClr>
                <a:srgbClr val="000000"/>
              </a:buClr>
              <a:buFont typeface="Arial"/>
              <a:buNone/>
            </a:pPr>
            <a:endParaRPr lang="lv-LV" sz="2000" b="1" kern="0" dirty="0">
              <a:solidFill>
                <a:srgbClr val="664690">
                  <a:lumMod val="95000"/>
                  <a:lumOff val="5000"/>
                </a:srgbClr>
              </a:solidFill>
              <a:latin typeface="Arial" panose="020B0604020202020204" pitchFamily="34" charset="0"/>
              <a:cs typeface="Arial" panose="020B0604020202020204" pitchFamily="34" charset="0"/>
              <a:sym typeface="Arial"/>
            </a:endParaRPr>
          </a:p>
        </p:txBody>
      </p:sp>
      <p:pic>
        <p:nvPicPr>
          <p:cNvPr id="4" name="Picture 32">
            <a:extLst>
              <a:ext uri="{FF2B5EF4-FFF2-40B4-BE49-F238E27FC236}">
                <a16:creationId xmlns:a16="http://schemas.microsoft.com/office/drawing/2014/main" id="{139DEDE1-277D-18A7-F7A0-58EB1633E8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1106488"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rupa 28">
            <a:extLst>
              <a:ext uri="{FF2B5EF4-FFF2-40B4-BE49-F238E27FC236}">
                <a16:creationId xmlns:a16="http://schemas.microsoft.com/office/drawing/2014/main" id="{4BC77C12-A11F-024C-E43D-F576CA9F7945}"/>
              </a:ext>
            </a:extLst>
          </p:cNvPr>
          <p:cNvGrpSpPr/>
          <p:nvPr/>
        </p:nvGrpSpPr>
        <p:grpSpPr>
          <a:xfrm>
            <a:off x="266700" y="1718895"/>
            <a:ext cx="6731000" cy="4367580"/>
            <a:chOff x="4429862" y="4528770"/>
            <a:chExt cx="6731000" cy="1300530"/>
          </a:xfrm>
        </p:grpSpPr>
        <p:sp>
          <p:nvSpPr>
            <p:cNvPr id="30" name="TextBox 29">
              <a:extLst>
                <a:ext uri="{FF2B5EF4-FFF2-40B4-BE49-F238E27FC236}">
                  <a16:creationId xmlns:a16="http://schemas.microsoft.com/office/drawing/2014/main" id="{AA4870F5-950B-3517-4488-4E14261BC516}"/>
                </a:ext>
              </a:extLst>
            </p:cNvPr>
            <p:cNvSpPr txBox="1"/>
            <p:nvPr/>
          </p:nvSpPr>
          <p:spPr>
            <a:xfrm>
              <a:off x="4705749"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2023</a:t>
              </a:r>
            </a:p>
          </p:txBody>
        </p:sp>
        <p:sp>
          <p:nvSpPr>
            <p:cNvPr id="31" name="TextBox 30">
              <a:extLst>
                <a:ext uri="{FF2B5EF4-FFF2-40B4-BE49-F238E27FC236}">
                  <a16:creationId xmlns:a16="http://schemas.microsoft.com/office/drawing/2014/main" id="{CA4FFFE1-5108-F651-CE4E-FA6FAB7ECB4E}"/>
                </a:ext>
              </a:extLst>
            </p:cNvPr>
            <p:cNvSpPr txBox="1"/>
            <p:nvPr/>
          </p:nvSpPr>
          <p:spPr>
            <a:xfrm>
              <a:off x="5699829"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2024</a:t>
              </a:r>
            </a:p>
          </p:txBody>
        </p:sp>
        <p:sp>
          <p:nvSpPr>
            <p:cNvPr id="32" name="TextBox 31">
              <a:extLst>
                <a:ext uri="{FF2B5EF4-FFF2-40B4-BE49-F238E27FC236}">
                  <a16:creationId xmlns:a16="http://schemas.microsoft.com/office/drawing/2014/main" id="{8E31BD3A-F09E-E1C0-A2B6-C3F557E03468}"/>
                </a:ext>
              </a:extLst>
            </p:cNvPr>
            <p:cNvSpPr txBox="1"/>
            <p:nvPr/>
          </p:nvSpPr>
          <p:spPr>
            <a:xfrm>
              <a:off x="6668509" y="4528770"/>
              <a:ext cx="524503" cy="276999"/>
            </a:xfrm>
            <a:prstGeom prst="rect">
              <a:avLst/>
            </a:prstGeom>
            <a:noFill/>
          </p:spPr>
          <p:txBody>
            <a:bodyPr wrap="none" rtlCol="0">
              <a:spAutoFit/>
            </a:bodyPr>
            <a:lstStyle/>
            <a:p>
              <a:pPr>
                <a:buClr>
                  <a:srgbClr val="000000"/>
                </a:buClr>
                <a:buFont typeface="Arial"/>
                <a:buNone/>
              </a:pPr>
              <a:r>
                <a:rPr lang="en-US" sz="1200" kern="0">
                  <a:solidFill>
                    <a:srgbClr val="080808"/>
                  </a:solidFill>
                  <a:latin typeface="Source Sans Pro" panose="020B0503030403020204" pitchFamily="34" charset="0"/>
                  <a:ea typeface="Source Sans Pro" panose="020B0503030403020204" pitchFamily="34" charset="0"/>
                  <a:cs typeface="Source Sans Pro" charset="0"/>
                  <a:sym typeface="Arial"/>
                </a:rPr>
                <a:t>2025</a:t>
              </a:r>
            </a:p>
          </p:txBody>
        </p:sp>
        <p:sp>
          <p:nvSpPr>
            <p:cNvPr id="33" name="TextBox 32">
              <a:extLst>
                <a:ext uri="{FF2B5EF4-FFF2-40B4-BE49-F238E27FC236}">
                  <a16:creationId xmlns:a16="http://schemas.microsoft.com/office/drawing/2014/main" id="{672B3EB2-7DA2-A334-ED7B-5BA2B201BE8E}"/>
                </a:ext>
              </a:extLst>
            </p:cNvPr>
            <p:cNvSpPr txBox="1"/>
            <p:nvPr/>
          </p:nvSpPr>
          <p:spPr>
            <a:xfrm>
              <a:off x="7654122"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2026</a:t>
              </a:r>
            </a:p>
          </p:txBody>
        </p:sp>
        <p:sp>
          <p:nvSpPr>
            <p:cNvPr id="34" name="TextBox 33">
              <a:extLst>
                <a:ext uri="{FF2B5EF4-FFF2-40B4-BE49-F238E27FC236}">
                  <a16:creationId xmlns:a16="http://schemas.microsoft.com/office/drawing/2014/main" id="{AA5C26A7-9910-3986-6DCF-C101CF7D2544}"/>
                </a:ext>
              </a:extLst>
            </p:cNvPr>
            <p:cNvSpPr txBox="1"/>
            <p:nvPr/>
          </p:nvSpPr>
          <p:spPr>
            <a:xfrm>
              <a:off x="8622801"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2027</a:t>
              </a:r>
            </a:p>
          </p:txBody>
        </p:sp>
        <p:sp>
          <p:nvSpPr>
            <p:cNvPr id="35" name="TextBox 34">
              <a:extLst>
                <a:ext uri="{FF2B5EF4-FFF2-40B4-BE49-F238E27FC236}">
                  <a16:creationId xmlns:a16="http://schemas.microsoft.com/office/drawing/2014/main" id="{0589E295-0A33-419E-705D-544BD8B37E8D}"/>
                </a:ext>
              </a:extLst>
            </p:cNvPr>
            <p:cNvSpPr txBox="1"/>
            <p:nvPr/>
          </p:nvSpPr>
          <p:spPr>
            <a:xfrm>
              <a:off x="9557612"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2028</a:t>
              </a:r>
            </a:p>
          </p:txBody>
        </p:sp>
        <p:sp>
          <p:nvSpPr>
            <p:cNvPr id="36" name="TextBox 35">
              <a:extLst>
                <a:ext uri="{FF2B5EF4-FFF2-40B4-BE49-F238E27FC236}">
                  <a16:creationId xmlns:a16="http://schemas.microsoft.com/office/drawing/2014/main" id="{5339BC0D-79E0-515C-724F-9A9E4DF981C1}"/>
                </a:ext>
              </a:extLst>
            </p:cNvPr>
            <p:cNvSpPr txBox="1"/>
            <p:nvPr/>
          </p:nvSpPr>
          <p:spPr>
            <a:xfrm>
              <a:off x="10492424" y="4528770"/>
              <a:ext cx="524503" cy="276999"/>
            </a:xfrm>
            <a:prstGeom prst="rect">
              <a:avLst/>
            </a:prstGeom>
            <a:noFill/>
          </p:spPr>
          <p:txBody>
            <a:bodyPr wrap="none" rtlCol="0">
              <a:spAutoFit/>
            </a:bodyPr>
            <a:lstStyle/>
            <a:p>
              <a:pPr>
                <a:buClr>
                  <a:srgbClr val="000000"/>
                </a:buClr>
                <a:buFont typeface="Arial"/>
                <a:buNone/>
              </a:pPr>
              <a:r>
                <a:rPr lang="en-US" sz="1200" kern="0">
                  <a:solidFill>
                    <a:srgbClr val="080808"/>
                  </a:solidFill>
                  <a:latin typeface="Source Sans Pro" panose="020B0503030403020204" pitchFamily="34" charset="0"/>
                  <a:ea typeface="Source Sans Pro" panose="020B0503030403020204" pitchFamily="34" charset="0"/>
                  <a:cs typeface="Source Sans Pro" charset="0"/>
                  <a:sym typeface="Arial"/>
                </a:rPr>
                <a:t>2029</a:t>
              </a:r>
            </a:p>
          </p:txBody>
        </p:sp>
        <p:cxnSp>
          <p:nvCxnSpPr>
            <p:cNvPr id="37" name="Straight Connector 45">
              <a:extLst>
                <a:ext uri="{FF2B5EF4-FFF2-40B4-BE49-F238E27FC236}">
                  <a16:creationId xmlns:a16="http://schemas.microsoft.com/office/drawing/2014/main" id="{09FF3B00-C21D-91D4-E8E2-FBA97B8A0F4F}"/>
                </a:ext>
              </a:extLst>
            </p:cNvPr>
            <p:cNvCxnSpPr>
              <a:cxnSpLocks/>
            </p:cNvCxnSpPr>
            <p:nvPr/>
          </p:nvCxnSpPr>
          <p:spPr>
            <a:xfrm>
              <a:off x="44298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45">
              <a:extLst>
                <a:ext uri="{FF2B5EF4-FFF2-40B4-BE49-F238E27FC236}">
                  <a16:creationId xmlns:a16="http://schemas.microsoft.com/office/drawing/2014/main" id="{7C00FD62-C287-E9F7-6733-E54FD20EB227}"/>
                </a:ext>
              </a:extLst>
            </p:cNvPr>
            <p:cNvCxnSpPr>
              <a:cxnSpLocks/>
            </p:cNvCxnSpPr>
            <p:nvPr/>
          </p:nvCxnSpPr>
          <p:spPr>
            <a:xfrm>
              <a:off x="54585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45">
              <a:extLst>
                <a:ext uri="{FF2B5EF4-FFF2-40B4-BE49-F238E27FC236}">
                  <a16:creationId xmlns:a16="http://schemas.microsoft.com/office/drawing/2014/main" id="{EB15A613-2279-C157-15DB-E3DCAAA11CB2}"/>
                </a:ext>
              </a:extLst>
            </p:cNvPr>
            <p:cNvCxnSpPr>
              <a:cxnSpLocks/>
            </p:cNvCxnSpPr>
            <p:nvPr/>
          </p:nvCxnSpPr>
          <p:spPr>
            <a:xfrm>
              <a:off x="64491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45">
              <a:extLst>
                <a:ext uri="{FF2B5EF4-FFF2-40B4-BE49-F238E27FC236}">
                  <a16:creationId xmlns:a16="http://schemas.microsoft.com/office/drawing/2014/main" id="{F78290DC-27BA-4E99-561F-1FFB88A5D322}"/>
                </a:ext>
              </a:extLst>
            </p:cNvPr>
            <p:cNvCxnSpPr>
              <a:cxnSpLocks/>
            </p:cNvCxnSpPr>
            <p:nvPr/>
          </p:nvCxnSpPr>
          <p:spPr>
            <a:xfrm>
              <a:off x="73889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5">
              <a:extLst>
                <a:ext uri="{FF2B5EF4-FFF2-40B4-BE49-F238E27FC236}">
                  <a16:creationId xmlns:a16="http://schemas.microsoft.com/office/drawing/2014/main" id="{AD5AFEA0-F337-9E0A-AA3A-722052BACD6C}"/>
                </a:ext>
              </a:extLst>
            </p:cNvPr>
            <p:cNvCxnSpPr>
              <a:cxnSpLocks/>
            </p:cNvCxnSpPr>
            <p:nvPr/>
          </p:nvCxnSpPr>
          <p:spPr>
            <a:xfrm>
              <a:off x="84176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5">
              <a:extLst>
                <a:ext uri="{FF2B5EF4-FFF2-40B4-BE49-F238E27FC236}">
                  <a16:creationId xmlns:a16="http://schemas.microsoft.com/office/drawing/2014/main" id="{F37264FA-BA3F-6759-A2EB-C6E4BDCC8449}"/>
                </a:ext>
              </a:extLst>
            </p:cNvPr>
            <p:cNvCxnSpPr>
              <a:cxnSpLocks/>
            </p:cNvCxnSpPr>
            <p:nvPr/>
          </p:nvCxnSpPr>
          <p:spPr>
            <a:xfrm>
              <a:off x="94082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5">
              <a:extLst>
                <a:ext uri="{FF2B5EF4-FFF2-40B4-BE49-F238E27FC236}">
                  <a16:creationId xmlns:a16="http://schemas.microsoft.com/office/drawing/2014/main" id="{0DAB0397-1503-978D-DF54-8F58F83F477F}"/>
                </a:ext>
              </a:extLst>
            </p:cNvPr>
            <p:cNvCxnSpPr>
              <a:cxnSpLocks/>
            </p:cNvCxnSpPr>
            <p:nvPr/>
          </p:nvCxnSpPr>
          <p:spPr>
            <a:xfrm>
              <a:off x="103099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5">
              <a:extLst>
                <a:ext uri="{FF2B5EF4-FFF2-40B4-BE49-F238E27FC236}">
                  <a16:creationId xmlns:a16="http://schemas.microsoft.com/office/drawing/2014/main" id="{E6C40AC8-91CC-EEBB-3CF5-27446FF608FA}"/>
                </a:ext>
              </a:extLst>
            </p:cNvPr>
            <p:cNvCxnSpPr>
              <a:cxnSpLocks/>
            </p:cNvCxnSpPr>
            <p:nvPr/>
          </p:nvCxnSpPr>
          <p:spPr>
            <a:xfrm>
              <a:off x="111608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grpSp>
      <p:sp>
        <p:nvSpPr>
          <p:cNvPr id="48" name="Rectangle 24">
            <a:extLst>
              <a:ext uri="{FF2B5EF4-FFF2-40B4-BE49-F238E27FC236}">
                <a16:creationId xmlns:a16="http://schemas.microsoft.com/office/drawing/2014/main" id="{9C669820-1024-0821-3996-3431CFA8807C}"/>
              </a:ext>
            </a:extLst>
          </p:cNvPr>
          <p:cNvSpPr/>
          <p:nvPr/>
        </p:nvSpPr>
        <p:spPr bwMode="auto">
          <a:xfrm>
            <a:off x="1598788" y="2097875"/>
            <a:ext cx="5398909" cy="773102"/>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buClr>
                <a:srgbClr val="000000"/>
              </a:buClr>
              <a:buFont typeface="Arial"/>
              <a:buNone/>
            </a:pPr>
            <a:r>
              <a:rPr lang="lv-LV" sz="2000" b="1" kern="0" dirty="0" err="1">
                <a:latin typeface="Source Sans Pro" charset="0"/>
                <a:ea typeface="Source Sans Pro" charset="0"/>
                <a:cs typeface="Source Sans Pro" charset="0"/>
                <a:sym typeface="Arial"/>
              </a:rPr>
              <a:t>Pēcdoktorantūras</a:t>
            </a:r>
            <a:r>
              <a:rPr lang="lv-LV" sz="2000" b="1" kern="0" dirty="0">
                <a:latin typeface="Source Sans Pro" charset="0"/>
                <a:ea typeface="Source Sans Pro" charset="0"/>
                <a:cs typeface="Source Sans Pro" charset="0"/>
                <a:sym typeface="Arial"/>
              </a:rPr>
              <a:t> pētījumi</a:t>
            </a:r>
            <a:endParaRPr lang="en-US" sz="2000" b="1" kern="0" dirty="0">
              <a:latin typeface="Source Sans Pro" charset="0"/>
              <a:ea typeface="Source Sans Pro" charset="0"/>
              <a:cs typeface="Source Sans Pro" charset="0"/>
              <a:sym typeface="Arial"/>
            </a:endParaRPr>
          </a:p>
          <a:p>
            <a:pPr algn="ctr">
              <a:buClr>
                <a:srgbClr val="000000"/>
              </a:buClr>
              <a:buFont typeface="Arial"/>
              <a:buNone/>
            </a:pPr>
            <a:r>
              <a:rPr lang="lv-LV" sz="1600" b="1" kern="0" dirty="0">
                <a:latin typeface="Source Sans Pro" charset="0"/>
                <a:ea typeface="Source Sans Pro" charset="0"/>
                <a:cs typeface="Source Sans Pro" charset="0"/>
                <a:sym typeface="Arial"/>
              </a:rPr>
              <a:t> </a:t>
            </a:r>
            <a:r>
              <a:rPr lang="en-US" sz="1600" b="1" kern="0" dirty="0">
                <a:latin typeface="Source Sans Pro"/>
                <a:ea typeface="Source Sans Pro" panose="020B0503030403020204" pitchFamily="34" charset="0"/>
                <a:cs typeface="Source Sans Pro" charset="0"/>
                <a:sym typeface="Arial"/>
              </a:rPr>
              <a:t>4</a:t>
            </a:r>
            <a:r>
              <a:rPr lang="lv-LV" sz="1600" b="1" kern="0" dirty="0">
                <a:latin typeface="Source Sans Pro"/>
                <a:ea typeface="Source Sans Pro" panose="020B0503030403020204" pitchFamily="34" charset="0"/>
                <a:cs typeface="Source Sans Pro" charset="0"/>
                <a:sym typeface="Arial"/>
              </a:rPr>
              <a:t>4</a:t>
            </a:r>
            <a:r>
              <a:rPr lang="en-US" sz="1600" b="1" kern="0" dirty="0">
                <a:latin typeface="Source Sans Pro"/>
                <a:ea typeface="Source Sans Pro" panose="020B0503030403020204" pitchFamily="34" charset="0"/>
                <a:cs typeface="Source Sans Pro" charset="0"/>
                <a:sym typeface="Arial"/>
              </a:rPr>
              <a:t>.</a:t>
            </a:r>
            <a:r>
              <a:rPr lang="lv-LV" sz="1600" b="1" kern="0" dirty="0">
                <a:latin typeface="Source Sans Pro"/>
                <a:ea typeface="Source Sans Pro" panose="020B0503030403020204" pitchFamily="34" charset="0"/>
                <a:cs typeface="Source Sans Pro" charset="0"/>
                <a:sym typeface="Arial"/>
              </a:rPr>
              <a:t>8M </a:t>
            </a:r>
            <a:r>
              <a:rPr lang="lv-LV" sz="1600" b="1" kern="0" dirty="0">
                <a:latin typeface="Source Sans Pro" charset="0"/>
                <a:ea typeface="Source Sans Pro" charset="0"/>
                <a:cs typeface="Source Sans Pro" charset="0"/>
                <a:sym typeface="Arial"/>
              </a:rPr>
              <a:t>(ZI, K) </a:t>
            </a:r>
            <a:endParaRPr lang="lv-LV" sz="1600" b="1" kern="0" dirty="0">
              <a:latin typeface="Source Sans Pro"/>
              <a:ea typeface="Source Sans Pro" panose="020B0503030403020204" pitchFamily="34" charset="0"/>
              <a:cs typeface="Source Sans Pro" charset="0"/>
              <a:sym typeface="Arial"/>
            </a:endParaRPr>
          </a:p>
        </p:txBody>
      </p:sp>
      <p:sp>
        <p:nvSpPr>
          <p:cNvPr id="51" name="Rectangle 33">
            <a:extLst>
              <a:ext uri="{FF2B5EF4-FFF2-40B4-BE49-F238E27FC236}">
                <a16:creationId xmlns:a16="http://schemas.microsoft.com/office/drawing/2014/main" id="{854E9319-30FF-FD17-6889-C39574FBC1CD}"/>
              </a:ext>
            </a:extLst>
          </p:cNvPr>
          <p:cNvSpPr/>
          <p:nvPr/>
        </p:nvSpPr>
        <p:spPr bwMode="auto">
          <a:xfrm>
            <a:off x="2015390" y="3858479"/>
            <a:ext cx="4982301" cy="709063"/>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buClr>
                <a:srgbClr val="000000"/>
              </a:buClr>
              <a:buFont typeface="Arial"/>
              <a:buNone/>
            </a:pPr>
            <a:r>
              <a:rPr lang="lv-LV" sz="2000" b="1" kern="0" dirty="0">
                <a:latin typeface="Source Sans Pro" charset="0"/>
                <a:ea typeface="Source Sans Pro" charset="0"/>
                <a:cs typeface="Source Sans Pro" charset="0"/>
                <a:sym typeface="Arial"/>
              </a:rPr>
              <a:t>Doktorantūras granti</a:t>
            </a:r>
            <a:endParaRPr lang="en-US" sz="2000" b="1" kern="0" dirty="0">
              <a:latin typeface="Source Sans Pro" charset="0"/>
              <a:ea typeface="Source Sans Pro" charset="0"/>
              <a:cs typeface="Source Sans Pro" charset="0"/>
              <a:sym typeface="Arial"/>
            </a:endParaRPr>
          </a:p>
          <a:p>
            <a:pPr algn="ctr">
              <a:buClr>
                <a:srgbClr val="000000"/>
              </a:buClr>
              <a:buFont typeface="Arial"/>
              <a:buNone/>
            </a:pPr>
            <a:r>
              <a:rPr lang="en-US" sz="1600" b="1" kern="0" dirty="0">
                <a:latin typeface="Source Sans Pro"/>
                <a:ea typeface="Source Sans Pro" panose="020B0503030403020204" pitchFamily="34" charset="0"/>
                <a:cs typeface="Source Sans Pro" charset="0"/>
                <a:sym typeface="Arial"/>
              </a:rPr>
              <a:t>19.1</a:t>
            </a:r>
            <a:r>
              <a:rPr lang="lv-LV" sz="1600" b="1" kern="0" dirty="0">
                <a:latin typeface="Source Sans Pro"/>
                <a:ea typeface="Source Sans Pro" panose="020B0503030403020204" pitchFamily="34" charset="0"/>
                <a:cs typeface="Source Sans Pro" charset="0"/>
                <a:sym typeface="Arial"/>
              </a:rPr>
              <a:t>M</a:t>
            </a:r>
            <a:r>
              <a:rPr lang="en-US" sz="1600" b="1" kern="0" dirty="0">
                <a:latin typeface="Source Sans Pro" charset="0"/>
                <a:ea typeface="Source Sans Pro" charset="0"/>
                <a:cs typeface="Source Sans Pro" charset="0"/>
                <a:sym typeface="Arial"/>
              </a:rPr>
              <a:t> (AII)</a:t>
            </a:r>
            <a:endParaRPr lang="lv-LV" sz="1600" b="1" kern="0" dirty="0">
              <a:latin typeface="Source Sans Pro" charset="0"/>
              <a:ea typeface="Source Sans Pro" charset="0"/>
              <a:cs typeface="Source Sans Pro" charset="0"/>
              <a:sym typeface="Arial"/>
            </a:endParaRPr>
          </a:p>
        </p:txBody>
      </p:sp>
      <p:sp>
        <p:nvSpPr>
          <p:cNvPr id="53" name="Rectangle 30">
            <a:extLst>
              <a:ext uri="{FF2B5EF4-FFF2-40B4-BE49-F238E27FC236}">
                <a16:creationId xmlns:a16="http://schemas.microsoft.com/office/drawing/2014/main" id="{5D189F08-E4D4-A108-925D-2DC24B3847D1}"/>
              </a:ext>
            </a:extLst>
          </p:cNvPr>
          <p:cNvSpPr/>
          <p:nvPr/>
        </p:nvSpPr>
        <p:spPr bwMode="auto">
          <a:xfrm>
            <a:off x="2015388" y="4664985"/>
            <a:ext cx="4982301" cy="749006"/>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buClr>
                <a:srgbClr val="000000"/>
              </a:buClr>
              <a:buFont typeface="Arial"/>
              <a:buNone/>
            </a:pPr>
            <a:r>
              <a:rPr lang="lv-LV" sz="2000" b="1" kern="0" dirty="0">
                <a:latin typeface="Source Sans Pro" charset="0"/>
                <a:ea typeface="Source Sans Pro" charset="0"/>
                <a:cs typeface="Source Sans Pro" charset="0"/>
                <a:sym typeface="Arial"/>
              </a:rPr>
              <a:t>Studentu inovāciju granti</a:t>
            </a:r>
            <a:endParaRPr lang="en-US" sz="1600" b="1" kern="0" dirty="0">
              <a:latin typeface="Source Sans Pro" charset="0"/>
              <a:ea typeface="Source Sans Pro" charset="0"/>
              <a:cs typeface="Source Sans Pro" charset="0"/>
              <a:sym typeface="Arial"/>
            </a:endParaRPr>
          </a:p>
          <a:p>
            <a:pPr algn="ctr">
              <a:buClr>
                <a:srgbClr val="000000"/>
              </a:buClr>
              <a:buFont typeface="Arial"/>
              <a:buNone/>
            </a:pPr>
            <a:r>
              <a:rPr lang="lv-LV" sz="1600" b="1" kern="0" dirty="0">
                <a:latin typeface="Source Sans Pro"/>
                <a:ea typeface="Source Sans Pro" panose="020B0503030403020204" pitchFamily="34" charset="0"/>
                <a:cs typeface="Source Sans Pro" charset="0"/>
                <a:sym typeface="Arial"/>
              </a:rPr>
              <a:t>1</a:t>
            </a:r>
            <a:r>
              <a:rPr lang="en-US" sz="1600" b="1" kern="0" dirty="0">
                <a:latin typeface="Source Sans Pro"/>
                <a:ea typeface="Source Sans Pro" panose="020B0503030403020204" pitchFamily="34" charset="0"/>
                <a:cs typeface="Source Sans Pro" charset="0"/>
                <a:sym typeface="Arial"/>
              </a:rPr>
              <a:t>6.5</a:t>
            </a:r>
            <a:r>
              <a:rPr lang="lv-LV" sz="1600" b="1" kern="0" dirty="0">
                <a:latin typeface="Source Sans Pro"/>
                <a:ea typeface="Source Sans Pro" panose="020B0503030403020204" pitchFamily="34" charset="0"/>
                <a:cs typeface="Source Sans Pro" charset="0"/>
                <a:sym typeface="Arial"/>
              </a:rPr>
              <a:t>M </a:t>
            </a:r>
            <a:r>
              <a:rPr lang="lv-LV" sz="1600" b="1" kern="0" dirty="0">
                <a:latin typeface="Source Sans Pro" charset="0"/>
                <a:ea typeface="Source Sans Pro" charset="0"/>
                <a:cs typeface="Source Sans Pro" charset="0"/>
                <a:sym typeface="Arial"/>
              </a:rPr>
              <a:t>(AII)</a:t>
            </a:r>
          </a:p>
        </p:txBody>
      </p:sp>
      <p:sp>
        <p:nvSpPr>
          <p:cNvPr id="54" name="Rectangle 34">
            <a:extLst>
              <a:ext uri="{FF2B5EF4-FFF2-40B4-BE49-F238E27FC236}">
                <a16:creationId xmlns:a16="http://schemas.microsoft.com/office/drawing/2014/main" id="{22980E3B-AC69-EF4E-7FDE-68CC966635C0}"/>
              </a:ext>
            </a:extLst>
          </p:cNvPr>
          <p:cNvSpPr/>
          <p:nvPr/>
        </p:nvSpPr>
        <p:spPr bwMode="auto">
          <a:xfrm>
            <a:off x="3225800" y="5518128"/>
            <a:ext cx="3771887" cy="827312"/>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buClr>
                <a:srgbClr val="000000"/>
              </a:buClr>
              <a:buFont typeface="Arial"/>
              <a:buNone/>
            </a:pPr>
            <a:r>
              <a:rPr lang="lv-LV" sz="2000" b="1" kern="0" dirty="0">
                <a:latin typeface="Source Sans Pro" charset="0"/>
                <a:ea typeface="Source Sans Pro" charset="0"/>
                <a:cs typeface="Source Sans Pro" charset="0"/>
                <a:sym typeface="Arial"/>
              </a:rPr>
              <a:t>RIS3 industriālās prasmes</a:t>
            </a:r>
            <a:endParaRPr lang="en-US" sz="2000" b="1" kern="0" dirty="0">
              <a:latin typeface="Source Sans Pro" charset="0"/>
              <a:ea typeface="Source Sans Pro" charset="0"/>
              <a:cs typeface="Source Sans Pro" charset="0"/>
              <a:sym typeface="Arial"/>
            </a:endParaRPr>
          </a:p>
          <a:p>
            <a:pPr algn="ctr">
              <a:buClr>
                <a:srgbClr val="000000"/>
              </a:buClr>
              <a:buFont typeface="Arial"/>
              <a:buNone/>
            </a:pPr>
            <a:r>
              <a:rPr lang="en-US" sz="1600" b="1" kern="0" dirty="0">
                <a:latin typeface="Source Sans Pro"/>
                <a:ea typeface="Source Sans Pro" panose="020B0503030403020204" pitchFamily="34" charset="0"/>
                <a:cs typeface="Source Sans Pro" charset="0"/>
                <a:sym typeface="Arial"/>
              </a:rPr>
              <a:t>26.1</a:t>
            </a:r>
            <a:r>
              <a:rPr lang="lv-LV" sz="1600" b="1" kern="0" dirty="0">
                <a:latin typeface="Source Sans Pro"/>
                <a:ea typeface="Source Sans Pro" panose="020B0503030403020204" pitchFamily="34" charset="0"/>
                <a:cs typeface="Source Sans Pro" charset="0"/>
                <a:sym typeface="Arial"/>
              </a:rPr>
              <a:t>M</a:t>
            </a:r>
            <a:r>
              <a:rPr lang="en-US" sz="1600" b="1" kern="0" dirty="0">
                <a:latin typeface="Source Sans Pro" charset="0"/>
                <a:ea typeface="Source Sans Pro" charset="0"/>
                <a:cs typeface="Source Sans Pro" charset="0"/>
                <a:sym typeface="Arial"/>
              </a:rPr>
              <a:t> (AII, K)</a:t>
            </a:r>
            <a:endParaRPr lang="lv-LV" sz="1600" b="1" kern="0" dirty="0">
              <a:latin typeface="Source Sans Pro" charset="0"/>
              <a:ea typeface="Source Sans Pro" charset="0"/>
              <a:cs typeface="Source Sans Pro" charset="0"/>
              <a:sym typeface="Arial"/>
            </a:endParaRPr>
          </a:p>
        </p:txBody>
      </p:sp>
      <p:sp>
        <p:nvSpPr>
          <p:cNvPr id="57" name="Rectangle 36">
            <a:extLst>
              <a:ext uri="{FF2B5EF4-FFF2-40B4-BE49-F238E27FC236}">
                <a16:creationId xmlns:a16="http://schemas.microsoft.com/office/drawing/2014/main" id="{FAE5E4B7-CC6D-76F2-3A8D-03C300CFE8BF}"/>
              </a:ext>
            </a:extLst>
          </p:cNvPr>
          <p:cNvSpPr/>
          <p:nvPr/>
        </p:nvSpPr>
        <p:spPr bwMode="auto">
          <a:xfrm>
            <a:off x="783584" y="2972953"/>
            <a:ext cx="6214111" cy="793025"/>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r>
              <a:rPr lang="en-US" sz="2000" b="1" dirty="0" err="1">
                <a:latin typeface="Source Sans Pro" charset="0"/>
                <a:ea typeface="Source Sans Pro" charset="0"/>
                <a:cs typeface="Source Sans Pro" charset="0"/>
                <a:sym typeface="Arial"/>
              </a:rPr>
              <a:t>Atbalsts</a:t>
            </a:r>
            <a:r>
              <a:rPr lang="en-US" sz="2000" b="1" dirty="0">
                <a:latin typeface="Source Sans Pro" charset="0"/>
                <a:ea typeface="Source Sans Pro" charset="0"/>
                <a:cs typeface="Source Sans Pro" charset="0"/>
                <a:sym typeface="Arial"/>
              </a:rPr>
              <a:t> </a:t>
            </a:r>
            <a:r>
              <a:rPr lang="en-US" sz="2000" b="1" dirty="0" err="1">
                <a:latin typeface="Source Sans Pro" charset="0"/>
                <a:ea typeface="Source Sans Pro" charset="0"/>
                <a:cs typeface="Source Sans Pro" charset="0"/>
                <a:sym typeface="Arial"/>
              </a:rPr>
              <a:t>pedagogiem</a:t>
            </a:r>
            <a:endParaRPr lang="en-US" sz="2000" b="1" dirty="0">
              <a:latin typeface="Source Sans Pro" charset="0"/>
              <a:ea typeface="Source Sans Pro" charset="0"/>
              <a:cs typeface="Source Sans Pro" charset="0"/>
              <a:sym typeface="Arial"/>
            </a:endParaRPr>
          </a:p>
          <a:p>
            <a:pPr algn="ctr"/>
            <a:r>
              <a:rPr lang="en-US" sz="1600" b="1" kern="0" dirty="0">
                <a:latin typeface="Source Sans Pro"/>
                <a:ea typeface="Source Sans Pro" panose="020B0503030403020204" pitchFamily="34" charset="0"/>
                <a:cs typeface="Source Sans Pro" charset="0"/>
                <a:sym typeface="Arial"/>
              </a:rPr>
              <a:t>4.2</a:t>
            </a:r>
            <a:r>
              <a:rPr lang="lv-LV" sz="1600" b="1" kern="0" dirty="0">
                <a:latin typeface="Source Sans Pro"/>
                <a:ea typeface="Source Sans Pro" panose="020B0503030403020204" pitchFamily="34" charset="0"/>
                <a:cs typeface="Source Sans Pro" charset="0"/>
                <a:sym typeface="Arial"/>
              </a:rPr>
              <a:t>M</a:t>
            </a:r>
            <a:r>
              <a:rPr lang="en-US" sz="1600" b="1" dirty="0">
                <a:latin typeface="Source Sans Pro" charset="0"/>
                <a:ea typeface="Source Sans Pro" charset="0"/>
                <a:cs typeface="Source Sans Pro" charset="0"/>
                <a:sym typeface="Arial"/>
              </a:rPr>
              <a:t> (AII)</a:t>
            </a:r>
            <a:endParaRPr lang="lv-LV" sz="1600" b="1" dirty="0">
              <a:latin typeface="Source Sans Pro" charset="0"/>
              <a:ea typeface="Source Sans Pro" charset="0"/>
              <a:cs typeface="Source Sans Pro" charset="0"/>
              <a:sym typeface="Arial"/>
            </a:endParaRPr>
          </a:p>
        </p:txBody>
      </p:sp>
      <p:graphicFrame>
        <p:nvGraphicFramePr>
          <p:cNvPr id="64" name="Shēma 63">
            <a:extLst>
              <a:ext uri="{FF2B5EF4-FFF2-40B4-BE49-F238E27FC236}">
                <a16:creationId xmlns:a16="http://schemas.microsoft.com/office/drawing/2014/main" id="{F951ABFA-47EA-B364-25A2-B9C654DEEFB0}"/>
              </a:ext>
            </a:extLst>
          </p:cNvPr>
          <p:cNvGraphicFramePr/>
          <p:nvPr>
            <p:extLst>
              <p:ext uri="{D42A27DB-BD31-4B8C-83A1-F6EECF244321}">
                <p14:modId xmlns:p14="http://schemas.microsoft.com/office/powerpoint/2010/main" val="1289623590"/>
              </p:ext>
            </p:extLst>
          </p:nvPr>
        </p:nvGraphicFramePr>
        <p:xfrm>
          <a:off x="5655409" y="130738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5" name="Grupa 64">
            <a:extLst>
              <a:ext uri="{FF2B5EF4-FFF2-40B4-BE49-F238E27FC236}">
                <a16:creationId xmlns:a16="http://schemas.microsoft.com/office/drawing/2014/main" id="{F35C49F4-F20F-9482-8303-36A7DD5B9346}"/>
              </a:ext>
            </a:extLst>
          </p:cNvPr>
          <p:cNvGrpSpPr/>
          <p:nvPr/>
        </p:nvGrpSpPr>
        <p:grpSpPr>
          <a:xfrm>
            <a:off x="8391477" y="1694807"/>
            <a:ext cx="6084864" cy="4269647"/>
            <a:chOff x="-2544748" y="-2596019"/>
            <a:chExt cx="6084864" cy="4269647"/>
          </a:xfrm>
        </p:grpSpPr>
        <p:sp>
          <p:nvSpPr>
            <p:cNvPr id="66" name="Taisnstūris 65">
              <a:extLst>
                <a:ext uri="{FF2B5EF4-FFF2-40B4-BE49-F238E27FC236}">
                  <a16:creationId xmlns:a16="http://schemas.microsoft.com/office/drawing/2014/main" id="{1AB91047-FC19-BDAB-2B0A-0BD8CBD59C53}"/>
                </a:ext>
              </a:extLst>
            </p:cNvPr>
            <p:cNvSpPr/>
            <p:nvPr/>
          </p:nvSpPr>
          <p:spPr>
            <a:xfrm>
              <a:off x="1754984" y="468451"/>
              <a:ext cx="1785132" cy="120517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67" name="TextBox 66">
              <a:extLst>
                <a:ext uri="{FF2B5EF4-FFF2-40B4-BE49-F238E27FC236}">
                  <a16:creationId xmlns:a16="http://schemas.microsoft.com/office/drawing/2014/main" id="{A7D8EFD2-132B-419B-8F9A-6B0335ADA66F}"/>
                </a:ext>
              </a:extLst>
            </p:cNvPr>
            <p:cNvSpPr txBox="1"/>
            <p:nvPr/>
          </p:nvSpPr>
          <p:spPr>
            <a:xfrm>
              <a:off x="-2544748" y="-886219"/>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en-US" sz="2200" b="1" dirty="0">
                  <a:solidFill>
                    <a:prstClr val="white"/>
                  </a:solidFill>
                  <a:latin typeface="Calibri" panose="020F0502020204030204"/>
                </a:rPr>
                <a:t>107</a:t>
              </a:r>
              <a:r>
                <a:rPr lang="en-US" sz="2200" dirty="0">
                  <a:solidFill>
                    <a:prstClr val="white"/>
                  </a:solidFill>
                  <a:latin typeface="Calibri" panose="020F0502020204030204"/>
                </a:rPr>
                <a:t> </a:t>
              </a:r>
              <a:r>
                <a:rPr lang="en-US" sz="2200" dirty="0" err="1">
                  <a:solidFill>
                    <a:prstClr val="white"/>
                  </a:solidFill>
                  <a:latin typeface="Calibri" panose="020F0502020204030204"/>
                </a:rPr>
                <a:t>jaunas</a:t>
              </a:r>
              <a:r>
                <a:rPr lang="en-US" sz="2200" dirty="0">
                  <a:solidFill>
                    <a:prstClr val="white"/>
                  </a:solidFill>
                  <a:latin typeface="Calibri" panose="020F0502020204030204"/>
                </a:rPr>
                <a:t> </a:t>
              </a:r>
              <a:r>
                <a:rPr lang="en-US" sz="2200" dirty="0" err="1">
                  <a:solidFill>
                    <a:prstClr val="white"/>
                  </a:solidFill>
                  <a:latin typeface="Calibri" panose="020F0502020204030204"/>
                </a:rPr>
                <a:t>pētniecības</a:t>
              </a:r>
              <a:r>
                <a:rPr lang="en-US" sz="2200" dirty="0">
                  <a:solidFill>
                    <a:prstClr val="white"/>
                  </a:solidFill>
                  <a:latin typeface="Calibri" panose="020F0502020204030204"/>
                </a:rPr>
                <a:t> </a:t>
              </a:r>
              <a:r>
                <a:rPr lang="en-US" sz="2200" dirty="0" err="1">
                  <a:solidFill>
                    <a:prstClr val="white"/>
                  </a:solidFill>
                  <a:latin typeface="Calibri" panose="020F0502020204030204"/>
                </a:rPr>
                <a:t>darbavietas</a:t>
              </a:r>
              <a:endParaRPr lang="en-US" sz="2200" dirty="0">
                <a:solidFill>
                  <a:prstClr val="white"/>
                </a:solidFill>
                <a:latin typeface="Calibri" panose="020F0502020204030204"/>
              </a:endParaRPr>
            </a:p>
          </p:txBody>
        </p:sp>
        <p:sp>
          <p:nvSpPr>
            <p:cNvPr id="68" name="TextBox 67">
              <a:extLst>
                <a:ext uri="{FF2B5EF4-FFF2-40B4-BE49-F238E27FC236}">
                  <a16:creationId xmlns:a16="http://schemas.microsoft.com/office/drawing/2014/main" id="{63B8A310-AAF0-53FC-E62D-5091643883CC}"/>
                </a:ext>
              </a:extLst>
            </p:cNvPr>
            <p:cNvSpPr txBox="1"/>
            <p:nvPr/>
          </p:nvSpPr>
          <p:spPr>
            <a:xfrm>
              <a:off x="-759616" y="-886219"/>
              <a:ext cx="1785131"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lvl="0" algn="ctr"/>
              <a:r>
                <a:rPr lang="en-US" sz="2200" b="1" kern="1200" dirty="0">
                  <a:solidFill>
                    <a:prstClr val="white"/>
                  </a:solidFill>
                  <a:latin typeface="Calibri" panose="020F0502020204030204"/>
                  <a:ea typeface="+mn-ea"/>
                  <a:cs typeface="+mn-cs"/>
                </a:rPr>
                <a:t>264</a:t>
              </a:r>
              <a:r>
                <a:rPr lang="en-US" sz="2200" kern="1200" dirty="0">
                  <a:solidFill>
                    <a:prstClr val="white"/>
                  </a:solidFill>
                  <a:latin typeface="Calibri" panose="020F0502020204030204"/>
                  <a:ea typeface="+mn-ea"/>
                  <a:cs typeface="+mn-cs"/>
                </a:rPr>
                <a:t> </a:t>
              </a:r>
              <a:r>
                <a:rPr lang="en-US" sz="2200" kern="1200" dirty="0" err="1">
                  <a:solidFill>
                    <a:prstClr val="white"/>
                  </a:solidFill>
                  <a:latin typeface="Calibri" panose="020F0502020204030204"/>
                  <a:ea typeface="+mn-ea"/>
                  <a:cs typeface="+mn-cs"/>
                </a:rPr>
                <a:t>atbalstīti</a:t>
              </a:r>
              <a:r>
                <a:rPr lang="en-US" sz="2200" kern="1200" dirty="0">
                  <a:solidFill>
                    <a:prstClr val="white"/>
                  </a:solidFill>
                  <a:latin typeface="Calibri" panose="020F0502020204030204"/>
                  <a:ea typeface="+mn-ea"/>
                  <a:cs typeface="+mn-cs"/>
                </a:rPr>
                <a:t> </a:t>
              </a:r>
              <a:r>
                <a:rPr lang="en-US" sz="2200" kern="1200" dirty="0" err="1">
                  <a:solidFill>
                    <a:prstClr val="white"/>
                  </a:solidFill>
                  <a:latin typeface="Calibri" panose="020F0502020204030204"/>
                  <a:ea typeface="+mn-ea"/>
                  <a:cs typeface="+mn-cs"/>
                </a:rPr>
                <a:t>doktorantūras</a:t>
              </a:r>
              <a:r>
                <a:rPr lang="en-US" sz="2200" kern="1200" dirty="0">
                  <a:solidFill>
                    <a:prstClr val="white"/>
                  </a:solidFill>
                  <a:latin typeface="Calibri" panose="020F0502020204030204"/>
                  <a:ea typeface="+mn-ea"/>
                  <a:cs typeface="+mn-cs"/>
                </a:rPr>
                <a:t> </a:t>
              </a:r>
              <a:r>
                <a:rPr lang="en-US" sz="2200" kern="1200" dirty="0" err="1">
                  <a:solidFill>
                    <a:prstClr val="white"/>
                  </a:solidFill>
                  <a:latin typeface="Calibri" panose="020F0502020204030204"/>
                  <a:ea typeface="+mn-ea"/>
                  <a:cs typeface="+mn-cs"/>
                </a:rPr>
                <a:t>granti</a:t>
              </a:r>
              <a:endParaRPr lang="en-US" sz="2200" kern="1200" dirty="0">
                <a:solidFill>
                  <a:prstClr val="white"/>
                </a:solidFill>
                <a:latin typeface="Calibri" panose="020F0502020204030204"/>
                <a:ea typeface="+mn-ea"/>
                <a:cs typeface="+mn-cs"/>
              </a:endParaRPr>
            </a:p>
          </p:txBody>
        </p:sp>
        <p:sp>
          <p:nvSpPr>
            <p:cNvPr id="69" name="TextBox 68">
              <a:extLst>
                <a:ext uri="{FF2B5EF4-FFF2-40B4-BE49-F238E27FC236}">
                  <a16:creationId xmlns:a16="http://schemas.microsoft.com/office/drawing/2014/main" id="{A36B4081-D874-9792-EAE4-9C54E04661EF}"/>
                </a:ext>
              </a:extLst>
            </p:cNvPr>
            <p:cNvSpPr txBox="1"/>
            <p:nvPr/>
          </p:nvSpPr>
          <p:spPr>
            <a:xfrm>
              <a:off x="-1652183" y="-2596019"/>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lvl="0" algn="ctr"/>
              <a:r>
                <a:rPr lang="en-US" sz="2200" b="1" dirty="0">
                  <a:solidFill>
                    <a:prstClr val="white"/>
                  </a:solidFill>
                  <a:latin typeface="Calibri" panose="020F0502020204030204"/>
                </a:rPr>
                <a:t>165</a:t>
              </a:r>
              <a:r>
                <a:rPr lang="en-US" sz="2200" dirty="0">
                  <a:solidFill>
                    <a:prstClr val="white"/>
                  </a:solidFill>
                  <a:latin typeface="Calibri" panose="020F0502020204030204"/>
                </a:rPr>
                <a:t> </a:t>
              </a:r>
              <a:r>
                <a:rPr lang="en-US" sz="2200" dirty="0" err="1">
                  <a:solidFill>
                    <a:prstClr val="white"/>
                  </a:solidFill>
                  <a:latin typeface="Calibri" panose="020F0502020204030204"/>
                </a:rPr>
                <a:t>atbalstīti</a:t>
              </a:r>
              <a:r>
                <a:rPr lang="en-US" sz="2200" dirty="0">
                  <a:solidFill>
                    <a:prstClr val="white"/>
                  </a:solidFill>
                  <a:latin typeface="Calibri" panose="020F0502020204030204"/>
                </a:rPr>
                <a:t> POSTOC </a:t>
              </a:r>
              <a:r>
                <a:rPr lang="en-US" sz="2200" dirty="0" err="1">
                  <a:solidFill>
                    <a:prstClr val="white"/>
                  </a:solidFill>
                  <a:latin typeface="Calibri" panose="020F0502020204030204"/>
                </a:rPr>
                <a:t>granti</a:t>
              </a:r>
              <a:endParaRPr lang="en-US" sz="2200" dirty="0">
                <a:solidFill>
                  <a:prstClr val="white"/>
                </a:solidFill>
                <a:latin typeface="Calibri" panose="020F0502020204030204"/>
              </a:endParaRPr>
            </a:p>
          </p:txBody>
        </p:sp>
      </p:grpSp>
      <p:sp>
        <p:nvSpPr>
          <p:cNvPr id="70" name="TextBox 69">
            <a:extLst>
              <a:ext uri="{FF2B5EF4-FFF2-40B4-BE49-F238E27FC236}">
                <a16:creationId xmlns:a16="http://schemas.microsoft.com/office/drawing/2014/main" id="{C410606E-E23D-989D-F398-DFB605A926A9}"/>
              </a:ext>
            </a:extLst>
          </p:cNvPr>
          <p:cNvSpPr txBox="1"/>
          <p:nvPr/>
        </p:nvSpPr>
        <p:spPr>
          <a:xfrm>
            <a:off x="7411575" y="5030540"/>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en-US" sz="1900" b="1" dirty="0">
                <a:solidFill>
                  <a:prstClr val="white"/>
                </a:solidFill>
                <a:latin typeface="Calibri" panose="020F0502020204030204"/>
              </a:rPr>
              <a:t>25%</a:t>
            </a:r>
            <a:r>
              <a:rPr lang="en-US" sz="1900" dirty="0">
                <a:solidFill>
                  <a:prstClr val="white"/>
                </a:solidFill>
                <a:latin typeface="Calibri" panose="020F0502020204030204"/>
              </a:rPr>
              <a:t> no </a:t>
            </a:r>
            <a:r>
              <a:rPr lang="en-US" sz="1900" dirty="0" err="1">
                <a:solidFill>
                  <a:prstClr val="white"/>
                </a:solidFill>
                <a:latin typeface="Calibri" panose="020F0502020204030204"/>
              </a:rPr>
              <a:t>atbalstītajiem</a:t>
            </a:r>
            <a:r>
              <a:rPr lang="en-US" sz="1900" dirty="0">
                <a:solidFill>
                  <a:prstClr val="white"/>
                </a:solidFill>
                <a:latin typeface="Calibri" panose="020F0502020204030204"/>
              </a:rPr>
              <a:t> </a:t>
            </a:r>
            <a:r>
              <a:rPr lang="en-US" sz="1900" dirty="0" err="1">
                <a:solidFill>
                  <a:prstClr val="white"/>
                </a:solidFill>
                <a:latin typeface="Calibri" panose="020F0502020204030204"/>
              </a:rPr>
              <a:t>doktorantiem</a:t>
            </a:r>
            <a:r>
              <a:rPr lang="en-US" sz="1900" dirty="0">
                <a:solidFill>
                  <a:prstClr val="white"/>
                </a:solidFill>
                <a:latin typeface="Calibri" panose="020F0502020204030204"/>
              </a:rPr>
              <a:t> </a:t>
            </a:r>
            <a:r>
              <a:rPr lang="en-US" sz="1900" dirty="0" err="1">
                <a:solidFill>
                  <a:prstClr val="white"/>
                </a:solidFill>
                <a:latin typeface="Calibri" panose="020F0502020204030204"/>
              </a:rPr>
              <a:t>ieguvuši</a:t>
            </a:r>
            <a:r>
              <a:rPr lang="en-US" sz="1900" dirty="0">
                <a:solidFill>
                  <a:prstClr val="white"/>
                </a:solidFill>
                <a:latin typeface="Calibri" panose="020F0502020204030204"/>
              </a:rPr>
              <a:t> </a:t>
            </a:r>
            <a:r>
              <a:rPr lang="en-US" sz="1900" dirty="0" err="1">
                <a:solidFill>
                  <a:prstClr val="white"/>
                </a:solidFill>
                <a:latin typeface="Calibri" panose="020F0502020204030204"/>
              </a:rPr>
              <a:t>doktora</a:t>
            </a:r>
            <a:r>
              <a:rPr lang="en-US" sz="1900" dirty="0">
                <a:solidFill>
                  <a:prstClr val="white"/>
                </a:solidFill>
                <a:latin typeface="Calibri" panose="020F0502020204030204"/>
              </a:rPr>
              <a:t> </a:t>
            </a:r>
            <a:r>
              <a:rPr lang="en-US" sz="1900" dirty="0" err="1">
                <a:solidFill>
                  <a:prstClr val="white"/>
                </a:solidFill>
                <a:latin typeface="Calibri" panose="020F0502020204030204"/>
              </a:rPr>
              <a:t>grādu</a:t>
            </a:r>
            <a:endParaRPr lang="en-US" sz="1900" dirty="0">
              <a:solidFill>
                <a:prstClr val="white"/>
              </a:solidFill>
              <a:latin typeface="Calibri" panose="020F0502020204030204"/>
            </a:endParaRPr>
          </a:p>
        </p:txBody>
      </p:sp>
      <p:sp>
        <p:nvSpPr>
          <p:cNvPr id="71" name="TextBox 70">
            <a:extLst>
              <a:ext uri="{FF2B5EF4-FFF2-40B4-BE49-F238E27FC236}">
                <a16:creationId xmlns:a16="http://schemas.microsoft.com/office/drawing/2014/main" id="{803CD2AB-0F0E-3114-0950-C1FD1468C486}"/>
              </a:ext>
            </a:extLst>
          </p:cNvPr>
          <p:cNvSpPr txBox="1"/>
          <p:nvPr/>
        </p:nvSpPr>
        <p:spPr>
          <a:xfrm>
            <a:off x="9284043" y="5125790"/>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en-US" sz="1900" b="1" dirty="0">
                <a:solidFill>
                  <a:prstClr val="white"/>
                </a:solidFill>
                <a:latin typeface="Calibri" panose="020F0502020204030204"/>
              </a:rPr>
              <a:t>2.3 </a:t>
            </a:r>
            <a:r>
              <a:rPr lang="en-US" sz="1900" b="1" dirty="0" err="1">
                <a:solidFill>
                  <a:prstClr val="white"/>
                </a:solidFill>
                <a:latin typeface="Calibri" panose="020F0502020204030204"/>
              </a:rPr>
              <a:t>milj</a:t>
            </a:r>
            <a:r>
              <a:rPr lang="en-US" sz="1900" b="1" dirty="0">
                <a:solidFill>
                  <a:prstClr val="white"/>
                </a:solidFill>
                <a:latin typeface="Calibri" panose="020F0502020204030204"/>
              </a:rPr>
              <a:t> </a:t>
            </a:r>
            <a:r>
              <a:rPr lang="en-US" sz="1900" dirty="0">
                <a:solidFill>
                  <a:prstClr val="white"/>
                </a:solidFill>
                <a:latin typeface="Calibri" panose="020F0502020204030204"/>
              </a:rPr>
              <a:t>euro </a:t>
            </a:r>
            <a:r>
              <a:rPr lang="en-US" sz="1900" dirty="0" err="1">
                <a:solidFill>
                  <a:prstClr val="white"/>
                </a:solidFill>
                <a:latin typeface="Calibri" panose="020F0502020204030204"/>
              </a:rPr>
              <a:t>privātais</a:t>
            </a:r>
            <a:r>
              <a:rPr lang="en-US" sz="1900" dirty="0">
                <a:solidFill>
                  <a:prstClr val="white"/>
                </a:solidFill>
                <a:latin typeface="Calibri" panose="020F0502020204030204"/>
              </a:rPr>
              <a:t> </a:t>
            </a:r>
            <a:r>
              <a:rPr lang="en-US" sz="1900" dirty="0" err="1">
                <a:solidFill>
                  <a:prstClr val="white"/>
                </a:solidFill>
                <a:latin typeface="Calibri" panose="020F0502020204030204"/>
              </a:rPr>
              <a:t>finansējums</a:t>
            </a:r>
            <a:endParaRPr lang="en-US" sz="1900" dirty="0">
              <a:solidFill>
                <a:prstClr val="white"/>
              </a:solidFill>
              <a:latin typeface="Calibri" panose="020F0502020204030204"/>
            </a:endParaRPr>
          </a:p>
        </p:txBody>
      </p:sp>
      <p:pic>
        <p:nvPicPr>
          <p:cNvPr id="1034" name="Picture 10" descr="Packages - Get an estimate/quote tailored for your needs">
            <a:extLst>
              <a:ext uri="{FF2B5EF4-FFF2-40B4-BE49-F238E27FC236}">
                <a16:creationId xmlns:a16="http://schemas.microsoft.com/office/drawing/2014/main" id="{827C9BCB-A54C-AEF1-8FBD-9C5D76D8A4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95651" y="1675575"/>
            <a:ext cx="1361015" cy="134500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Beginning, commencement, initiation, product launch, startup icon ...">
            <a:extLst>
              <a:ext uri="{FF2B5EF4-FFF2-40B4-BE49-F238E27FC236}">
                <a16:creationId xmlns:a16="http://schemas.microsoft.com/office/drawing/2014/main" id="{A942BDD3-2C3E-A1CC-C874-9E82AC74F54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78114" y="40153"/>
            <a:ext cx="1173626" cy="117362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Gazette, journal, newspaper, press, publication icon - Download on ...">
            <a:extLst>
              <a:ext uri="{FF2B5EF4-FFF2-40B4-BE49-F238E27FC236}">
                <a16:creationId xmlns:a16="http://schemas.microsoft.com/office/drawing/2014/main" id="{37A5351A-032B-6310-6B4D-E72F94D989F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92974" y="181242"/>
            <a:ext cx="893666" cy="89366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7ADB4E66-71CD-912C-32BE-580FBA957DD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969108" y="167873"/>
            <a:ext cx="956649" cy="956649"/>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Taisns bultveida savienotājs 72">
            <a:extLst>
              <a:ext uri="{FF2B5EF4-FFF2-40B4-BE49-F238E27FC236}">
                <a16:creationId xmlns:a16="http://schemas.microsoft.com/office/drawing/2014/main" id="{4D6A42EB-3E77-43D7-B6CF-B746179DF2B6}"/>
              </a:ext>
            </a:extLst>
          </p:cNvPr>
          <p:cNvCxnSpPr/>
          <p:nvPr/>
        </p:nvCxnSpPr>
        <p:spPr>
          <a:xfrm flipH="1" flipV="1">
            <a:off x="9413455" y="1124522"/>
            <a:ext cx="295516" cy="31948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4" name="Taisns bultveida savienotājs 73">
            <a:extLst>
              <a:ext uri="{FF2B5EF4-FFF2-40B4-BE49-F238E27FC236}">
                <a16:creationId xmlns:a16="http://schemas.microsoft.com/office/drawing/2014/main" id="{B205C2F4-45E7-D834-0BDB-3051A80B5B0C}"/>
              </a:ext>
            </a:extLst>
          </p:cNvPr>
          <p:cNvCxnSpPr>
            <a:cxnSpLocks/>
          </p:cNvCxnSpPr>
          <p:nvPr/>
        </p:nvCxnSpPr>
        <p:spPr>
          <a:xfrm flipV="1">
            <a:off x="10398573" y="989612"/>
            <a:ext cx="41234" cy="37837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6" name="Taisns bultveida savienotājs 75">
            <a:extLst>
              <a:ext uri="{FF2B5EF4-FFF2-40B4-BE49-F238E27FC236}">
                <a16:creationId xmlns:a16="http://schemas.microsoft.com/office/drawing/2014/main" id="{0A8F55A4-E29A-5A31-0EA6-695096C44555}"/>
              </a:ext>
            </a:extLst>
          </p:cNvPr>
          <p:cNvCxnSpPr>
            <a:cxnSpLocks/>
          </p:cNvCxnSpPr>
          <p:nvPr/>
        </p:nvCxnSpPr>
        <p:spPr>
          <a:xfrm flipV="1">
            <a:off x="10742345" y="1138031"/>
            <a:ext cx="501797" cy="41914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8" name="Rectangle 7">
            <a:extLst>
              <a:ext uri="{FF2B5EF4-FFF2-40B4-BE49-F238E27FC236}">
                <a16:creationId xmlns:a16="http://schemas.microsoft.com/office/drawing/2014/main" id="{FFBF37A1-CC0D-0E15-7D59-731B1BF557E7}"/>
              </a:ext>
            </a:extLst>
          </p:cNvPr>
          <p:cNvSpPr>
            <a:spLocks noChangeArrowheads="1"/>
          </p:cNvSpPr>
          <p:nvPr/>
        </p:nvSpPr>
        <p:spPr bwMode="auto">
          <a:xfrm>
            <a:off x="247663" y="6335191"/>
            <a:ext cx="3872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buClr>
                <a:srgbClr val="000000"/>
              </a:buClr>
              <a:buFont typeface="Arial"/>
              <a:buNone/>
            </a:pP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Projektu</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īstenošana</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plānotais</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finansējums</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a:t>
            </a:r>
            <a:endParaRPr lang="lv-LV" sz="1200" kern="0" dirty="0">
              <a:solidFill>
                <a:srgbClr val="664690">
                  <a:lumMod val="95000"/>
                  <a:lumOff val="5000"/>
                </a:srgbClr>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4143485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598D652-65D9-363A-1F9C-77E3E8398A1D}"/>
              </a:ext>
            </a:extLst>
          </p:cNvPr>
          <p:cNvSpPr/>
          <p:nvPr/>
        </p:nvSpPr>
        <p:spPr>
          <a:xfrm>
            <a:off x="-41441" y="7551"/>
            <a:ext cx="5825251" cy="3449288"/>
          </a:xfrm>
          <a:prstGeom prst="rect">
            <a:avLst/>
          </a:prstGeom>
          <a:solidFill>
            <a:srgbClr val="002E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Georgia" panose="02040502050405020303" pitchFamily="18" charset="0"/>
            </a:endParaRPr>
          </a:p>
        </p:txBody>
      </p:sp>
      <p:sp>
        <p:nvSpPr>
          <p:cNvPr id="7" name="Rectangle: Top Corners Rounded 6">
            <a:extLst>
              <a:ext uri="{FF2B5EF4-FFF2-40B4-BE49-F238E27FC236}">
                <a16:creationId xmlns:a16="http://schemas.microsoft.com/office/drawing/2014/main" id="{F81304DC-5C03-6FBB-FF08-4BF57895941A}"/>
              </a:ext>
            </a:extLst>
          </p:cNvPr>
          <p:cNvSpPr/>
          <p:nvPr/>
        </p:nvSpPr>
        <p:spPr>
          <a:xfrm rot="5400000">
            <a:off x="916645" y="1991236"/>
            <a:ext cx="5880920" cy="3853411"/>
          </a:xfrm>
          <a:prstGeom prst="round2SameRect">
            <a:avLst>
              <a:gd name="adj1" fmla="val 0"/>
              <a:gd name="adj2" fmla="val 292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eorgia" panose="02040502050405020303" pitchFamily="18" charset="0"/>
            </a:endParaRPr>
          </a:p>
        </p:txBody>
      </p:sp>
      <p:sp>
        <p:nvSpPr>
          <p:cNvPr id="74" name="TextBox 73">
            <a:extLst>
              <a:ext uri="{FF2B5EF4-FFF2-40B4-BE49-F238E27FC236}">
                <a16:creationId xmlns:a16="http://schemas.microsoft.com/office/drawing/2014/main" id="{58074B25-86AC-1E73-C28F-75169B522425}"/>
              </a:ext>
            </a:extLst>
          </p:cNvPr>
          <p:cNvSpPr txBox="1"/>
          <p:nvPr/>
        </p:nvSpPr>
        <p:spPr>
          <a:xfrm>
            <a:off x="214874" y="117068"/>
            <a:ext cx="2350930" cy="1938992"/>
          </a:xfrm>
          <a:prstGeom prst="rect">
            <a:avLst/>
          </a:prstGeom>
          <a:noFill/>
        </p:spPr>
        <p:txBody>
          <a:bodyPr wrap="square" rtlCol="0">
            <a:spAutoFit/>
          </a:bodyPr>
          <a:lstStyle/>
          <a:p>
            <a:r>
              <a:rPr lang="en-US" altLang="ko-KR" sz="2800" b="1" dirty="0" err="1">
                <a:solidFill>
                  <a:schemeClr val="bg1"/>
                </a:solidFill>
                <a:latin typeface="Georgia" panose="02040502050405020303" pitchFamily="18" charset="0"/>
                <a:cs typeface="Arial" panose="020B0604020202020204" pitchFamily="34" charset="0"/>
              </a:rPr>
              <a:t>PostDoc</a:t>
            </a:r>
            <a:endParaRPr lang="en-US" altLang="ko-KR" sz="2800" b="1" dirty="0">
              <a:solidFill>
                <a:schemeClr val="bg1"/>
              </a:solidFill>
              <a:latin typeface="Georgia" panose="02040502050405020303" pitchFamily="18" charset="0"/>
              <a:cs typeface="Arial" panose="020B0604020202020204" pitchFamily="34" charset="0"/>
            </a:endParaRPr>
          </a:p>
          <a:p>
            <a:r>
              <a:rPr lang="en-US" altLang="ko-KR" sz="2800" b="1" dirty="0">
                <a:solidFill>
                  <a:schemeClr val="bg1"/>
                </a:solidFill>
                <a:latin typeface="Georgia" panose="02040502050405020303" pitchFamily="18" charset="0"/>
                <a:cs typeface="Arial" panose="020B0604020202020204" pitchFamily="34" charset="0"/>
              </a:rPr>
              <a:t>2014-2020</a:t>
            </a:r>
          </a:p>
          <a:p>
            <a:r>
              <a:rPr lang="en-US" altLang="ko-KR" sz="2800" b="1" dirty="0" err="1">
                <a:solidFill>
                  <a:schemeClr val="bg1"/>
                </a:solidFill>
                <a:latin typeface="Georgia" panose="02040502050405020303" pitchFamily="18" charset="0"/>
                <a:cs typeface="Arial" panose="020B0604020202020204" pitchFamily="34" charset="0"/>
              </a:rPr>
              <a:t>skaitļos</a:t>
            </a:r>
            <a:endParaRPr lang="en-US" altLang="ko-KR" sz="2800" b="1" dirty="0">
              <a:solidFill>
                <a:schemeClr val="bg1"/>
              </a:solidFill>
              <a:latin typeface="Georgia" panose="02040502050405020303" pitchFamily="18" charset="0"/>
              <a:cs typeface="Arial" panose="020B0604020202020204" pitchFamily="34" charset="0"/>
            </a:endParaRPr>
          </a:p>
          <a:p>
            <a:endParaRPr lang="ko-KR" altLang="en-US" sz="3600" b="1" dirty="0">
              <a:solidFill>
                <a:schemeClr val="bg1"/>
              </a:solidFill>
              <a:latin typeface="Georgia" panose="02040502050405020303" pitchFamily="18" charset="0"/>
              <a:cs typeface="Arial" panose="020B0604020202020204" pitchFamily="34" charset="0"/>
            </a:endParaRPr>
          </a:p>
        </p:txBody>
      </p:sp>
      <p:sp>
        <p:nvSpPr>
          <p:cNvPr id="80" name="Rectangle 79">
            <a:extLst>
              <a:ext uri="{FF2B5EF4-FFF2-40B4-BE49-F238E27FC236}">
                <a16:creationId xmlns:a16="http://schemas.microsoft.com/office/drawing/2014/main" id="{F8063597-CEA9-6581-91D7-BD540CF3C6DD}"/>
              </a:ext>
            </a:extLst>
          </p:cNvPr>
          <p:cNvSpPr/>
          <p:nvPr/>
        </p:nvSpPr>
        <p:spPr>
          <a:xfrm>
            <a:off x="2807364" y="1143"/>
            <a:ext cx="305904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2" name="Rectangle 101">
            <a:extLst>
              <a:ext uri="{FF2B5EF4-FFF2-40B4-BE49-F238E27FC236}">
                <a16:creationId xmlns:a16="http://schemas.microsoft.com/office/drawing/2014/main" id="{58C6DFA1-772C-8931-0A77-D62A9ECF00F6}"/>
              </a:ext>
            </a:extLst>
          </p:cNvPr>
          <p:cNvSpPr/>
          <p:nvPr/>
        </p:nvSpPr>
        <p:spPr>
          <a:xfrm>
            <a:off x="2895293" y="108018"/>
            <a:ext cx="2879725" cy="776330"/>
          </a:xfrm>
          <a:prstGeom prst="rect">
            <a:avLst/>
          </a:prstGeom>
          <a:solidFill>
            <a:srgbClr val="ECDE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3" name="Rectangle 102">
            <a:extLst>
              <a:ext uri="{FF2B5EF4-FFF2-40B4-BE49-F238E27FC236}">
                <a16:creationId xmlns:a16="http://schemas.microsoft.com/office/drawing/2014/main" id="{449A770E-9174-58EE-2E24-653058837B99}"/>
              </a:ext>
            </a:extLst>
          </p:cNvPr>
          <p:cNvSpPr/>
          <p:nvPr/>
        </p:nvSpPr>
        <p:spPr>
          <a:xfrm>
            <a:off x="2895293" y="947140"/>
            <a:ext cx="2879725" cy="776330"/>
          </a:xfrm>
          <a:prstGeom prst="rect">
            <a:avLst/>
          </a:prstGeom>
          <a:solidFill>
            <a:srgbClr val="C9A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4" name="Rectangle 103">
            <a:extLst>
              <a:ext uri="{FF2B5EF4-FFF2-40B4-BE49-F238E27FC236}">
                <a16:creationId xmlns:a16="http://schemas.microsoft.com/office/drawing/2014/main" id="{A0DC5834-7283-F05A-A6F6-760C22A5EF5F}"/>
              </a:ext>
            </a:extLst>
          </p:cNvPr>
          <p:cNvSpPr/>
          <p:nvPr/>
        </p:nvSpPr>
        <p:spPr>
          <a:xfrm>
            <a:off x="2895293" y="1786262"/>
            <a:ext cx="2879725" cy="776330"/>
          </a:xfrm>
          <a:prstGeom prst="rect">
            <a:avLst/>
          </a:prstGeom>
          <a:solidFill>
            <a:srgbClr val="ECDE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5" name="Rectangle 104">
            <a:extLst>
              <a:ext uri="{FF2B5EF4-FFF2-40B4-BE49-F238E27FC236}">
                <a16:creationId xmlns:a16="http://schemas.microsoft.com/office/drawing/2014/main" id="{F0A2FC3D-61CC-3EEE-7CC2-5A40FB077A1F}"/>
              </a:ext>
            </a:extLst>
          </p:cNvPr>
          <p:cNvSpPr/>
          <p:nvPr/>
        </p:nvSpPr>
        <p:spPr>
          <a:xfrm>
            <a:off x="2895293" y="2625384"/>
            <a:ext cx="2879725" cy="776330"/>
          </a:xfrm>
          <a:prstGeom prst="rect">
            <a:avLst/>
          </a:prstGeom>
          <a:solidFill>
            <a:srgbClr val="C9A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6" name="Rectangle 105">
            <a:extLst>
              <a:ext uri="{FF2B5EF4-FFF2-40B4-BE49-F238E27FC236}">
                <a16:creationId xmlns:a16="http://schemas.microsoft.com/office/drawing/2014/main" id="{9CE046B9-7FDC-339C-A923-BDFDA19BDCF5}"/>
              </a:ext>
            </a:extLst>
          </p:cNvPr>
          <p:cNvSpPr/>
          <p:nvPr/>
        </p:nvSpPr>
        <p:spPr>
          <a:xfrm>
            <a:off x="2895294" y="3464506"/>
            <a:ext cx="2879725" cy="776330"/>
          </a:xfrm>
          <a:prstGeom prst="rect">
            <a:avLst/>
          </a:prstGeom>
          <a:solidFill>
            <a:srgbClr val="ECDE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9" name="Rectangle 108">
            <a:extLst>
              <a:ext uri="{FF2B5EF4-FFF2-40B4-BE49-F238E27FC236}">
                <a16:creationId xmlns:a16="http://schemas.microsoft.com/office/drawing/2014/main" id="{DB8716CB-F12C-E6C1-EF59-36252E3D6239}"/>
              </a:ext>
            </a:extLst>
          </p:cNvPr>
          <p:cNvSpPr/>
          <p:nvPr/>
        </p:nvSpPr>
        <p:spPr>
          <a:xfrm>
            <a:off x="2895293" y="4303628"/>
            <a:ext cx="2879725" cy="776330"/>
          </a:xfrm>
          <a:prstGeom prst="rect">
            <a:avLst/>
          </a:prstGeom>
          <a:solidFill>
            <a:srgbClr val="C9A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0" name="Rectangle 109">
            <a:extLst>
              <a:ext uri="{FF2B5EF4-FFF2-40B4-BE49-F238E27FC236}">
                <a16:creationId xmlns:a16="http://schemas.microsoft.com/office/drawing/2014/main" id="{0BE127EA-7406-BAFF-44CD-7CF9AA7CAA96}"/>
              </a:ext>
            </a:extLst>
          </p:cNvPr>
          <p:cNvSpPr/>
          <p:nvPr/>
        </p:nvSpPr>
        <p:spPr>
          <a:xfrm>
            <a:off x="2898055" y="5142750"/>
            <a:ext cx="2879725" cy="77633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5" name="Rectangle 114">
            <a:extLst>
              <a:ext uri="{FF2B5EF4-FFF2-40B4-BE49-F238E27FC236}">
                <a16:creationId xmlns:a16="http://schemas.microsoft.com/office/drawing/2014/main" id="{28E8B528-4620-EC06-F8E8-E0A866E7A0AE}"/>
              </a:ext>
            </a:extLst>
          </p:cNvPr>
          <p:cNvSpPr/>
          <p:nvPr/>
        </p:nvSpPr>
        <p:spPr>
          <a:xfrm>
            <a:off x="2904085" y="5981873"/>
            <a:ext cx="2879725" cy="77633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6" name="TextBox 115">
            <a:extLst>
              <a:ext uri="{FF2B5EF4-FFF2-40B4-BE49-F238E27FC236}">
                <a16:creationId xmlns:a16="http://schemas.microsoft.com/office/drawing/2014/main" id="{1015523C-4DB0-40C7-4D1B-759FB8648355}"/>
              </a:ext>
            </a:extLst>
          </p:cNvPr>
          <p:cNvSpPr txBox="1"/>
          <p:nvPr/>
        </p:nvSpPr>
        <p:spPr>
          <a:xfrm>
            <a:off x="4079878" y="1075075"/>
            <a:ext cx="1663556" cy="523220"/>
          </a:xfrm>
          <a:prstGeom prst="rect">
            <a:avLst/>
          </a:prstGeom>
          <a:noFill/>
        </p:spPr>
        <p:txBody>
          <a:bodyPr wrap="square">
            <a:spAutoFit/>
          </a:bodyPr>
          <a:lstStyle/>
          <a:p>
            <a:pPr algn="r"/>
            <a:r>
              <a:rPr lang="lv-LV" sz="1400" dirty="0">
                <a:latin typeface="Calibri" panose="020F0502020204030204" pitchFamily="34" charset="0"/>
                <a:cs typeface="Calibri" panose="020F0502020204030204" pitchFamily="34" charset="0"/>
              </a:rPr>
              <a:t>jauno pētnieku</a:t>
            </a:r>
            <a:r>
              <a:rPr lang="en-US" sz="1400" dirty="0">
                <a:latin typeface="Calibri" panose="020F0502020204030204" pitchFamily="34" charset="0"/>
                <a:cs typeface="Calibri" panose="020F0502020204030204" pitchFamily="34" charset="0"/>
              </a:rPr>
              <a:t> </a:t>
            </a:r>
            <a:r>
              <a:rPr lang="lv-LV" sz="1400" dirty="0">
                <a:latin typeface="Calibri" panose="020F0502020204030204" pitchFamily="34" charset="0"/>
                <a:cs typeface="Calibri" panose="020F0502020204030204" pitchFamily="34" charset="0"/>
              </a:rPr>
              <a:t>darbavietas</a:t>
            </a:r>
          </a:p>
        </p:txBody>
      </p:sp>
      <p:sp>
        <p:nvSpPr>
          <p:cNvPr id="117" name="TextBox 116">
            <a:extLst>
              <a:ext uri="{FF2B5EF4-FFF2-40B4-BE49-F238E27FC236}">
                <a16:creationId xmlns:a16="http://schemas.microsoft.com/office/drawing/2014/main" id="{3705AB36-E1A5-5D92-A775-D95360912228}"/>
              </a:ext>
            </a:extLst>
          </p:cNvPr>
          <p:cNvSpPr txBox="1"/>
          <p:nvPr/>
        </p:nvSpPr>
        <p:spPr>
          <a:xfrm>
            <a:off x="2885867" y="943341"/>
            <a:ext cx="1184585" cy="769441"/>
          </a:xfrm>
          <a:prstGeom prst="rect">
            <a:avLst/>
          </a:prstGeom>
          <a:noFill/>
        </p:spPr>
        <p:txBody>
          <a:bodyPr wrap="square">
            <a:spAutoFit/>
          </a:bodyPr>
          <a:lstStyle/>
          <a:p>
            <a:pPr algn="ctr"/>
            <a:r>
              <a:rPr lang="lv-LV" sz="4400" b="1" dirty="0">
                <a:latin typeface="Calibri" panose="020F0502020204030204" pitchFamily="34" charset="0"/>
                <a:cs typeface="Calibri" panose="020F0502020204030204" pitchFamily="34" charset="0"/>
              </a:rPr>
              <a:t>242</a:t>
            </a:r>
          </a:p>
        </p:txBody>
      </p:sp>
      <p:sp>
        <p:nvSpPr>
          <p:cNvPr id="118" name="TextBox 117">
            <a:extLst>
              <a:ext uri="{FF2B5EF4-FFF2-40B4-BE49-F238E27FC236}">
                <a16:creationId xmlns:a16="http://schemas.microsoft.com/office/drawing/2014/main" id="{CC7F9E1C-28BB-0A84-16A4-C30C83BAD32C}"/>
              </a:ext>
            </a:extLst>
          </p:cNvPr>
          <p:cNvSpPr txBox="1"/>
          <p:nvPr/>
        </p:nvSpPr>
        <p:spPr>
          <a:xfrm>
            <a:off x="4005400" y="246587"/>
            <a:ext cx="1663556" cy="461665"/>
          </a:xfrm>
          <a:prstGeom prst="rect">
            <a:avLst/>
          </a:prstGeom>
          <a:noFill/>
        </p:spPr>
        <p:txBody>
          <a:bodyPr wrap="square">
            <a:spAutoFit/>
          </a:bodyPr>
          <a:lstStyle/>
          <a:p>
            <a:pPr algn="r"/>
            <a:r>
              <a:rPr lang="en-US" sz="1200" dirty="0" err="1">
                <a:latin typeface="Calibri" panose="020F0502020204030204" pitchFamily="34" charset="0"/>
                <a:cs typeface="Calibri" panose="020F0502020204030204" pitchFamily="34" charset="0"/>
              </a:rPr>
              <a:t>īstenoti</a:t>
            </a:r>
            <a:r>
              <a:rPr lang="en-US" sz="1200" dirty="0">
                <a:latin typeface="Calibri" panose="020F0502020204030204" pitchFamily="34" charset="0"/>
                <a:cs typeface="Calibri" panose="020F0502020204030204" pitchFamily="34" charset="0"/>
              </a:rPr>
              <a:t> post-doc </a:t>
            </a:r>
            <a:r>
              <a:rPr lang="en-US" sz="1200" dirty="0" err="1">
                <a:latin typeface="Calibri" panose="020F0502020204030204" pitchFamily="34" charset="0"/>
                <a:cs typeface="Calibri" panose="020F0502020204030204" pitchFamily="34" charset="0"/>
              </a:rPr>
              <a:t>pētījumi</a:t>
            </a:r>
            <a:endParaRPr lang="lv-LV" sz="1200" dirty="0">
              <a:latin typeface="Calibri" panose="020F0502020204030204" pitchFamily="34" charset="0"/>
              <a:cs typeface="Calibri" panose="020F0502020204030204" pitchFamily="34" charset="0"/>
            </a:endParaRPr>
          </a:p>
        </p:txBody>
      </p:sp>
      <p:sp>
        <p:nvSpPr>
          <p:cNvPr id="119" name="TextBox 118">
            <a:extLst>
              <a:ext uri="{FF2B5EF4-FFF2-40B4-BE49-F238E27FC236}">
                <a16:creationId xmlns:a16="http://schemas.microsoft.com/office/drawing/2014/main" id="{DD05610C-8FAD-386B-DF7D-870B76EE4B9E}"/>
              </a:ext>
            </a:extLst>
          </p:cNvPr>
          <p:cNvSpPr txBox="1"/>
          <p:nvPr/>
        </p:nvSpPr>
        <p:spPr>
          <a:xfrm>
            <a:off x="2917899" y="128754"/>
            <a:ext cx="1184585" cy="769441"/>
          </a:xfrm>
          <a:prstGeom prst="rect">
            <a:avLst/>
          </a:prstGeom>
          <a:noFill/>
        </p:spPr>
        <p:txBody>
          <a:bodyPr wrap="square">
            <a:spAutoFit/>
          </a:bodyPr>
          <a:lstStyle/>
          <a:p>
            <a:pPr algn="ctr"/>
            <a:r>
              <a:rPr lang="lv-LV" sz="4400" b="1" dirty="0">
                <a:latin typeface="Calibri" panose="020F0502020204030204" pitchFamily="34" charset="0"/>
                <a:cs typeface="Calibri" panose="020F0502020204030204" pitchFamily="34" charset="0"/>
              </a:rPr>
              <a:t>3</a:t>
            </a:r>
            <a:r>
              <a:rPr lang="en-US" sz="4400" b="1" dirty="0">
                <a:latin typeface="Calibri" panose="020F0502020204030204" pitchFamily="34" charset="0"/>
                <a:cs typeface="Calibri" panose="020F0502020204030204" pitchFamily="34" charset="0"/>
              </a:rPr>
              <a:t>4</a:t>
            </a:r>
            <a:r>
              <a:rPr lang="lv-LV" sz="4400" b="1" dirty="0">
                <a:latin typeface="Calibri" panose="020F0502020204030204" pitchFamily="34" charset="0"/>
                <a:cs typeface="Calibri" panose="020F0502020204030204" pitchFamily="34" charset="0"/>
              </a:rPr>
              <a:t>2</a:t>
            </a:r>
          </a:p>
        </p:txBody>
      </p:sp>
      <p:sp>
        <p:nvSpPr>
          <p:cNvPr id="120" name="TextBox 119">
            <a:extLst>
              <a:ext uri="{FF2B5EF4-FFF2-40B4-BE49-F238E27FC236}">
                <a16:creationId xmlns:a16="http://schemas.microsoft.com/office/drawing/2014/main" id="{4B0F784E-96E6-138E-D928-25A58EF8E1D7}"/>
              </a:ext>
            </a:extLst>
          </p:cNvPr>
          <p:cNvSpPr txBox="1"/>
          <p:nvPr/>
        </p:nvSpPr>
        <p:spPr>
          <a:xfrm>
            <a:off x="4226764" y="1797622"/>
            <a:ext cx="1407265" cy="738664"/>
          </a:xfrm>
          <a:prstGeom prst="rect">
            <a:avLst/>
          </a:prstGeom>
          <a:noFill/>
        </p:spPr>
        <p:txBody>
          <a:bodyPr wrap="square">
            <a:spAutoFit/>
          </a:bodyPr>
          <a:lstStyle/>
          <a:p>
            <a:pPr algn="r"/>
            <a:r>
              <a:rPr lang="lv-LV" sz="1400" dirty="0">
                <a:latin typeface="Calibri" panose="020F0502020204030204" pitchFamily="34" charset="0"/>
                <a:cs typeface="Calibri" panose="020F0502020204030204" pitchFamily="34" charset="0"/>
              </a:rPr>
              <a:t>zinātniskie </a:t>
            </a:r>
            <a:r>
              <a:rPr lang="lv-LV" sz="1200" dirty="0">
                <a:latin typeface="Calibri" panose="020F0502020204030204" pitchFamily="34" charset="0"/>
                <a:cs typeface="Calibri" panose="020F0502020204030204" pitchFamily="34" charset="0"/>
              </a:rPr>
              <a:t>raksti</a:t>
            </a:r>
            <a:r>
              <a:rPr lang="lv-LV" sz="1400" dirty="0">
                <a:latin typeface="Calibri" panose="020F0502020204030204" pitchFamily="34" charset="0"/>
                <a:cs typeface="Calibri" panose="020F0502020204030204" pitchFamily="34" charset="0"/>
              </a:rPr>
              <a:t> (~</a:t>
            </a:r>
            <a:r>
              <a:rPr lang="lv-LV" sz="1400" i="1" dirty="0">
                <a:latin typeface="Calibri" panose="020F0502020204030204" pitchFamily="34" charset="0"/>
                <a:cs typeface="Calibri" panose="020F0502020204030204" pitchFamily="34" charset="0"/>
              </a:rPr>
              <a:t>87% indeksēti </a:t>
            </a:r>
            <a:r>
              <a:rPr lang="lv-LV" sz="1400" i="1" dirty="0" err="1">
                <a:latin typeface="Calibri" panose="020F0502020204030204" pitchFamily="34" charset="0"/>
                <a:cs typeface="Calibri" panose="020F0502020204030204" pitchFamily="34" charset="0"/>
              </a:rPr>
              <a:t>Scopus</a:t>
            </a:r>
            <a:r>
              <a:rPr lang="lv-LV" sz="1400" i="1" dirty="0">
                <a:latin typeface="Calibri" panose="020F0502020204030204" pitchFamily="34" charset="0"/>
                <a:cs typeface="Calibri" panose="020F0502020204030204" pitchFamily="34" charset="0"/>
              </a:rPr>
              <a:t>/</a:t>
            </a:r>
            <a:r>
              <a:rPr lang="lv-LV" sz="1400" i="1" dirty="0" err="1">
                <a:latin typeface="Calibri" panose="020F0502020204030204" pitchFamily="34" charset="0"/>
                <a:cs typeface="Calibri" panose="020F0502020204030204" pitchFamily="34" charset="0"/>
              </a:rPr>
              <a:t>WoS</a:t>
            </a:r>
            <a:r>
              <a:rPr lang="lv-LV" sz="1400" i="1" dirty="0">
                <a:latin typeface="Calibri" panose="020F0502020204030204" pitchFamily="34" charset="0"/>
                <a:cs typeface="Calibri" panose="020F0502020204030204" pitchFamily="34" charset="0"/>
              </a:rPr>
              <a:t>)</a:t>
            </a:r>
          </a:p>
        </p:txBody>
      </p:sp>
      <p:sp>
        <p:nvSpPr>
          <p:cNvPr id="121" name="TextBox 120">
            <a:extLst>
              <a:ext uri="{FF2B5EF4-FFF2-40B4-BE49-F238E27FC236}">
                <a16:creationId xmlns:a16="http://schemas.microsoft.com/office/drawing/2014/main" id="{FC78DD46-0584-E10F-002A-0788BCB8D059}"/>
              </a:ext>
            </a:extLst>
          </p:cNvPr>
          <p:cNvSpPr txBox="1"/>
          <p:nvPr/>
        </p:nvSpPr>
        <p:spPr>
          <a:xfrm>
            <a:off x="2930918" y="1775575"/>
            <a:ext cx="1353789" cy="769441"/>
          </a:xfrm>
          <a:prstGeom prst="rect">
            <a:avLst/>
          </a:prstGeom>
          <a:noFill/>
        </p:spPr>
        <p:txBody>
          <a:bodyPr wrap="square">
            <a:spAutoFit/>
          </a:bodyPr>
          <a:lstStyle/>
          <a:p>
            <a:pPr algn="ctr"/>
            <a:r>
              <a:rPr lang="lv-LV" sz="4400" b="1" dirty="0">
                <a:latin typeface="Calibri" panose="020F0502020204030204" pitchFamily="34" charset="0"/>
                <a:cs typeface="Calibri" panose="020F0502020204030204" pitchFamily="34" charset="0"/>
              </a:rPr>
              <a:t>1307</a:t>
            </a:r>
          </a:p>
        </p:txBody>
      </p:sp>
      <p:sp>
        <p:nvSpPr>
          <p:cNvPr id="122" name="TextBox 121">
            <a:extLst>
              <a:ext uri="{FF2B5EF4-FFF2-40B4-BE49-F238E27FC236}">
                <a16:creationId xmlns:a16="http://schemas.microsoft.com/office/drawing/2014/main" id="{B1B2B03D-1ECE-3F42-2986-E454B60BF949}"/>
              </a:ext>
            </a:extLst>
          </p:cNvPr>
          <p:cNvSpPr txBox="1"/>
          <p:nvPr/>
        </p:nvSpPr>
        <p:spPr>
          <a:xfrm>
            <a:off x="4115502" y="2754028"/>
            <a:ext cx="1518527" cy="307777"/>
          </a:xfrm>
          <a:prstGeom prst="rect">
            <a:avLst/>
          </a:prstGeom>
          <a:noFill/>
        </p:spPr>
        <p:txBody>
          <a:bodyPr wrap="square">
            <a:spAutoFit/>
          </a:bodyPr>
          <a:lstStyle/>
          <a:p>
            <a:pPr algn="r"/>
            <a:r>
              <a:rPr lang="lv-LV" sz="1200" dirty="0">
                <a:latin typeface="Calibri" panose="020F0502020204030204" pitchFamily="34" charset="0"/>
                <a:cs typeface="Calibri" panose="020F0502020204030204" pitchFamily="34" charset="0"/>
              </a:rPr>
              <a:t>komersantu</a:t>
            </a:r>
            <a:r>
              <a:rPr lang="lv-LV" sz="1400" dirty="0">
                <a:latin typeface="Calibri" panose="020F0502020204030204" pitchFamily="34" charset="0"/>
                <a:cs typeface="Calibri" panose="020F0502020204030204" pitchFamily="34" charset="0"/>
              </a:rPr>
              <a:t> iesaiste</a:t>
            </a:r>
          </a:p>
        </p:txBody>
      </p:sp>
      <p:sp>
        <p:nvSpPr>
          <p:cNvPr id="123" name="TextBox 122">
            <a:extLst>
              <a:ext uri="{FF2B5EF4-FFF2-40B4-BE49-F238E27FC236}">
                <a16:creationId xmlns:a16="http://schemas.microsoft.com/office/drawing/2014/main" id="{6BC6FCB9-274C-A330-FD1A-FA715074FE53}"/>
              </a:ext>
            </a:extLst>
          </p:cNvPr>
          <p:cNvSpPr txBox="1"/>
          <p:nvPr/>
        </p:nvSpPr>
        <p:spPr>
          <a:xfrm>
            <a:off x="2930918" y="2643301"/>
            <a:ext cx="1184585" cy="769441"/>
          </a:xfrm>
          <a:prstGeom prst="rect">
            <a:avLst/>
          </a:prstGeom>
          <a:noFill/>
        </p:spPr>
        <p:txBody>
          <a:bodyPr wrap="square">
            <a:spAutoFit/>
          </a:bodyPr>
          <a:lstStyle/>
          <a:p>
            <a:pPr algn="ctr"/>
            <a:r>
              <a:rPr lang="lv-LV" sz="4400" b="1" dirty="0">
                <a:latin typeface="Calibri" panose="020F0502020204030204" pitchFamily="34" charset="0"/>
                <a:cs typeface="Calibri" panose="020F0502020204030204" pitchFamily="34" charset="0"/>
              </a:rPr>
              <a:t>62</a:t>
            </a:r>
          </a:p>
        </p:txBody>
      </p:sp>
      <p:sp>
        <p:nvSpPr>
          <p:cNvPr id="124" name="TextBox 123">
            <a:extLst>
              <a:ext uri="{FF2B5EF4-FFF2-40B4-BE49-F238E27FC236}">
                <a16:creationId xmlns:a16="http://schemas.microsoft.com/office/drawing/2014/main" id="{542CE7F7-4E80-871B-C25E-9FC7B8F6C914}"/>
              </a:ext>
            </a:extLst>
          </p:cNvPr>
          <p:cNvSpPr txBox="1"/>
          <p:nvPr/>
        </p:nvSpPr>
        <p:spPr>
          <a:xfrm>
            <a:off x="3846033" y="3564143"/>
            <a:ext cx="1866586" cy="646331"/>
          </a:xfrm>
          <a:prstGeom prst="rect">
            <a:avLst/>
          </a:prstGeom>
          <a:noFill/>
        </p:spPr>
        <p:txBody>
          <a:bodyPr wrap="square">
            <a:spAutoFit/>
          </a:bodyPr>
          <a:lstStyle/>
          <a:p>
            <a:pPr algn="r"/>
            <a:r>
              <a:rPr lang="en-US" sz="1200" dirty="0" err="1">
                <a:latin typeface="Calibri" panose="020F0502020204030204" pitchFamily="34" charset="0"/>
                <a:cs typeface="Calibri" panose="020F0502020204030204" pitchFamily="34" charset="0"/>
              </a:rPr>
              <a:t>izstrādāti</a:t>
            </a:r>
            <a:r>
              <a:rPr lang="en-US" sz="1200" dirty="0">
                <a:latin typeface="Calibri" panose="020F0502020204030204" pitchFamily="34" charset="0"/>
                <a:cs typeface="Calibri" panose="020F0502020204030204" pitchFamily="34" charset="0"/>
              </a:rPr>
              <a:t> </a:t>
            </a:r>
            <a:r>
              <a:rPr lang="en-US" sz="1200" dirty="0" err="1">
                <a:latin typeface="Calibri" panose="020F0502020204030204" pitchFamily="34" charset="0"/>
                <a:cs typeface="Calibri" panose="020F0502020204030204" pitchFamily="34" charset="0"/>
              </a:rPr>
              <a:t>jauni</a:t>
            </a:r>
            <a:r>
              <a:rPr lang="en-US" sz="1200" dirty="0">
                <a:latin typeface="Calibri" panose="020F0502020204030204" pitchFamily="34" charset="0"/>
                <a:cs typeface="Calibri" panose="020F0502020204030204" pitchFamily="34" charset="0"/>
              </a:rPr>
              <a:t> </a:t>
            </a:r>
            <a:r>
              <a:rPr lang="en-US" sz="1200" dirty="0" err="1">
                <a:latin typeface="Calibri" panose="020F0502020204030204" pitchFamily="34" charset="0"/>
                <a:cs typeface="Calibri" panose="020F0502020204030204" pitchFamily="34" charset="0"/>
              </a:rPr>
              <a:t>vai</a:t>
            </a:r>
            <a:r>
              <a:rPr lang="en-US" sz="1200" dirty="0">
                <a:latin typeface="Calibri" panose="020F0502020204030204" pitchFamily="34" charset="0"/>
                <a:cs typeface="Calibri" panose="020F0502020204030204" pitchFamily="34" charset="0"/>
              </a:rPr>
              <a:t> </a:t>
            </a:r>
            <a:r>
              <a:rPr lang="en-US" sz="1200" dirty="0" err="1">
                <a:latin typeface="Calibri" panose="020F0502020204030204" pitchFamily="34" charset="0"/>
                <a:cs typeface="Calibri" panose="020F0502020204030204" pitchFamily="34" charset="0"/>
              </a:rPr>
              <a:t>būtiski</a:t>
            </a:r>
            <a:r>
              <a:rPr lang="en-US" sz="1200" dirty="0">
                <a:latin typeface="Calibri" panose="020F0502020204030204" pitchFamily="34" charset="0"/>
                <a:cs typeface="Calibri" panose="020F0502020204030204" pitchFamily="34" charset="0"/>
              </a:rPr>
              <a:t> </a:t>
            </a:r>
            <a:r>
              <a:rPr lang="en-US" sz="1200" dirty="0" err="1">
                <a:latin typeface="Calibri" panose="020F0502020204030204" pitchFamily="34" charset="0"/>
                <a:cs typeface="Calibri" panose="020F0502020204030204" pitchFamily="34" charset="0"/>
              </a:rPr>
              <a:t>uzlaboti</a:t>
            </a:r>
            <a:r>
              <a:rPr lang="en-US" sz="1200" dirty="0">
                <a:latin typeface="Calibri" panose="020F0502020204030204" pitchFamily="34" charset="0"/>
                <a:cs typeface="Calibri" panose="020F0502020204030204" pitchFamily="34" charset="0"/>
              </a:rPr>
              <a:t> </a:t>
            </a:r>
            <a:r>
              <a:rPr lang="lv-LV" sz="1200" dirty="0">
                <a:latin typeface="Calibri" panose="020F0502020204030204" pitchFamily="34" charset="0"/>
                <a:cs typeface="Calibri" panose="020F0502020204030204" pitchFamily="34" charset="0"/>
              </a:rPr>
              <a:t>produkt</a:t>
            </a:r>
            <a:r>
              <a:rPr lang="en-US" sz="1200" dirty="0" err="1">
                <a:latin typeface="Calibri" panose="020F0502020204030204" pitchFamily="34" charset="0"/>
                <a:cs typeface="Calibri" panose="020F0502020204030204" pitchFamily="34" charset="0"/>
              </a:rPr>
              <a:t>i</a:t>
            </a:r>
            <a:r>
              <a:rPr lang="lv-LV" sz="1200" dirty="0">
                <a:latin typeface="Calibri" panose="020F0502020204030204" pitchFamily="34" charset="0"/>
                <a:cs typeface="Calibri" panose="020F0502020204030204" pitchFamily="34" charset="0"/>
              </a:rPr>
              <a:t> un</a:t>
            </a:r>
            <a:r>
              <a:rPr lang="en-US" sz="1200" dirty="0">
                <a:latin typeface="Calibri" panose="020F0502020204030204" pitchFamily="34" charset="0"/>
                <a:cs typeface="Calibri" panose="020F0502020204030204" pitchFamily="34" charset="0"/>
              </a:rPr>
              <a:t> </a:t>
            </a:r>
            <a:r>
              <a:rPr lang="lv-LV" sz="1200" dirty="0" err="1">
                <a:latin typeface="Calibri" panose="020F0502020204030204" pitchFamily="34" charset="0"/>
                <a:cs typeface="Calibri" panose="020F0502020204030204" pitchFamily="34" charset="0"/>
              </a:rPr>
              <a:t>tehnoloģij</a:t>
            </a:r>
            <a:r>
              <a:rPr lang="en-US" sz="1200" dirty="0">
                <a:latin typeface="Calibri" panose="020F0502020204030204" pitchFamily="34" charset="0"/>
                <a:cs typeface="Calibri" panose="020F0502020204030204" pitchFamily="34" charset="0"/>
              </a:rPr>
              <a:t>as</a:t>
            </a:r>
            <a:endParaRPr lang="lv-LV" sz="1200" dirty="0">
              <a:latin typeface="Calibri" panose="020F0502020204030204" pitchFamily="34" charset="0"/>
              <a:cs typeface="Calibri" panose="020F0502020204030204" pitchFamily="34" charset="0"/>
            </a:endParaRPr>
          </a:p>
        </p:txBody>
      </p:sp>
      <p:sp>
        <p:nvSpPr>
          <p:cNvPr id="125" name="TextBox 124">
            <a:extLst>
              <a:ext uri="{FF2B5EF4-FFF2-40B4-BE49-F238E27FC236}">
                <a16:creationId xmlns:a16="http://schemas.microsoft.com/office/drawing/2014/main" id="{A2BBCE6E-E4B9-03BE-DAE9-1BFCDABDB4B8}"/>
              </a:ext>
            </a:extLst>
          </p:cNvPr>
          <p:cNvSpPr txBox="1"/>
          <p:nvPr/>
        </p:nvSpPr>
        <p:spPr>
          <a:xfrm>
            <a:off x="2930918" y="3471971"/>
            <a:ext cx="1184585" cy="769441"/>
          </a:xfrm>
          <a:prstGeom prst="rect">
            <a:avLst/>
          </a:prstGeom>
          <a:noFill/>
        </p:spPr>
        <p:txBody>
          <a:bodyPr wrap="square">
            <a:spAutoFit/>
          </a:bodyPr>
          <a:lstStyle/>
          <a:p>
            <a:pPr algn="ctr"/>
            <a:r>
              <a:rPr lang="lv-LV" sz="4400" b="1" dirty="0">
                <a:latin typeface="Calibri" panose="020F0502020204030204" pitchFamily="34" charset="0"/>
                <a:cs typeface="Calibri" panose="020F0502020204030204" pitchFamily="34" charset="0"/>
              </a:rPr>
              <a:t>168</a:t>
            </a:r>
          </a:p>
        </p:txBody>
      </p:sp>
      <p:sp>
        <p:nvSpPr>
          <p:cNvPr id="126" name="TextBox 125">
            <a:extLst>
              <a:ext uri="{FF2B5EF4-FFF2-40B4-BE49-F238E27FC236}">
                <a16:creationId xmlns:a16="http://schemas.microsoft.com/office/drawing/2014/main" id="{D2515ECA-3B0D-8823-E179-BB4AEBB3A57C}"/>
              </a:ext>
            </a:extLst>
          </p:cNvPr>
          <p:cNvSpPr txBox="1"/>
          <p:nvPr/>
        </p:nvSpPr>
        <p:spPr>
          <a:xfrm>
            <a:off x="4044253" y="4452397"/>
            <a:ext cx="1699181" cy="461665"/>
          </a:xfrm>
          <a:prstGeom prst="rect">
            <a:avLst/>
          </a:prstGeom>
          <a:noFill/>
        </p:spPr>
        <p:txBody>
          <a:bodyPr wrap="square">
            <a:spAutoFit/>
          </a:bodyPr>
          <a:lstStyle/>
          <a:p>
            <a:pPr algn="r"/>
            <a:r>
              <a:rPr lang="en-US" sz="1200" dirty="0" err="1">
                <a:latin typeface="Calibri" panose="020F0502020204030204" pitchFamily="34" charset="0"/>
                <a:cs typeface="Calibri" panose="020F0502020204030204" pitchFamily="34" charset="0"/>
              </a:rPr>
              <a:t>milj</a:t>
            </a:r>
            <a:r>
              <a:rPr lang="en-US" sz="1200" dirty="0">
                <a:latin typeface="Calibri" panose="020F0502020204030204" pitchFamily="34" charset="0"/>
                <a:cs typeface="Calibri" panose="020F0502020204030204" pitchFamily="34" charset="0"/>
              </a:rPr>
              <a:t> </a:t>
            </a:r>
            <a:r>
              <a:rPr lang="lv-LV" sz="1200" dirty="0">
                <a:latin typeface="Calibri" panose="020F0502020204030204" pitchFamily="34" charset="0"/>
                <a:cs typeface="Calibri" panose="020F0502020204030204" pitchFamily="34" charset="0"/>
              </a:rPr>
              <a:t>EUR </a:t>
            </a:r>
            <a:r>
              <a:rPr lang="en-US" sz="1200" dirty="0" err="1">
                <a:latin typeface="Calibri" panose="020F0502020204030204" pitchFamily="34" charset="0"/>
                <a:cs typeface="Calibri" panose="020F0502020204030204" pitchFamily="34" charset="0"/>
              </a:rPr>
              <a:t>piesasitīts</a:t>
            </a:r>
            <a:r>
              <a:rPr lang="en-US" sz="1200" dirty="0">
                <a:latin typeface="Calibri" panose="020F0502020204030204" pitchFamily="34" charset="0"/>
                <a:cs typeface="Calibri" panose="020F0502020204030204" pitchFamily="34" charset="0"/>
              </a:rPr>
              <a:t> </a:t>
            </a:r>
            <a:r>
              <a:rPr lang="lv-LV" sz="1200" dirty="0" err="1">
                <a:latin typeface="Calibri" panose="020F0502020204030204" pitchFamily="34" charset="0"/>
                <a:cs typeface="Calibri" panose="020F0502020204030204" pitchFamily="34" charset="0"/>
              </a:rPr>
              <a:t>privāt</a:t>
            </a:r>
            <a:r>
              <a:rPr lang="en-US" sz="1200" dirty="0">
                <a:latin typeface="Calibri" panose="020F0502020204030204" pitchFamily="34" charset="0"/>
                <a:cs typeface="Calibri" panose="020F0502020204030204" pitchFamily="34" charset="0"/>
              </a:rPr>
              <a:t>ais</a:t>
            </a:r>
            <a:r>
              <a:rPr lang="lv-LV" sz="1200" dirty="0">
                <a:latin typeface="Calibri" panose="020F0502020204030204" pitchFamily="34" charset="0"/>
                <a:cs typeface="Calibri" panose="020F0502020204030204" pitchFamily="34" charset="0"/>
              </a:rPr>
              <a:t> finansējum</a:t>
            </a:r>
            <a:r>
              <a:rPr lang="en-US" sz="1200" dirty="0">
                <a:latin typeface="Calibri" panose="020F0502020204030204" pitchFamily="34" charset="0"/>
                <a:cs typeface="Calibri" panose="020F0502020204030204" pitchFamily="34" charset="0"/>
              </a:rPr>
              <a:t>s</a:t>
            </a:r>
            <a:endParaRPr lang="lv-LV" sz="1200" dirty="0">
              <a:latin typeface="Calibri" panose="020F0502020204030204" pitchFamily="34" charset="0"/>
              <a:cs typeface="Calibri" panose="020F0502020204030204" pitchFamily="34" charset="0"/>
            </a:endParaRPr>
          </a:p>
        </p:txBody>
      </p:sp>
      <p:sp>
        <p:nvSpPr>
          <p:cNvPr id="127" name="TextBox 126">
            <a:extLst>
              <a:ext uri="{FF2B5EF4-FFF2-40B4-BE49-F238E27FC236}">
                <a16:creationId xmlns:a16="http://schemas.microsoft.com/office/drawing/2014/main" id="{7E8439F2-3B3D-EA0A-86B5-A54653E9B2BC}"/>
              </a:ext>
            </a:extLst>
          </p:cNvPr>
          <p:cNvSpPr txBox="1"/>
          <p:nvPr/>
        </p:nvSpPr>
        <p:spPr>
          <a:xfrm>
            <a:off x="2930918" y="4291761"/>
            <a:ext cx="1184585" cy="769441"/>
          </a:xfrm>
          <a:prstGeom prst="rect">
            <a:avLst/>
          </a:prstGeom>
          <a:noFill/>
        </p:spPr>
        <p:txBody>
          <a:bodyPr wrap="square">
            <a:spAutoFit/>
          </a:bodyPr>
          <a:lstStyle/>
          <a:p>
            <a:pPr algn="ctr"/>
            <a:r>
              <a:rPr lang="en-US" sz="4400" b="1" dirty="0">
                <a:latin typeface="Calibri" panose="020F0502020204030204" pitchFamily="34" charset="0"/>
                <a:cs typeface="Calibri" panose="020F0502020204030204" pitchFamily="34" charset="0"/>
              </a:rPr>
              <a:t>0,9</a:t>
            </a:r>
            <a:endParaRPr lang="lv-LV" sz="4400" b="1" dirty="0">
              <a:latin typeface="Calibri" panose="020F0502020204030204" pitchFamily="34" charset="0"/>
              <a:cs typeface="Calibri" panose="020F0502020204030204" pitchFamily="34" charset="0"/>
            </a:endParaRPr>
          </a:p>
        </p:txBody>
      </p:sp>
      <p:sp>
        <p:nvSpPr>
          <p:cNvPr id="128" name="TextBox 127">
            <a:extLst>
              <a:ext uri="{FF2B5EF4-FFF2-40B4-BE49-F238E27FC236}">
                <a16:creationId xmlns:a16="http://schemas.microsoft.com/office/drawing/2014/main" id="{CDB96582-6867-3DF0-FF5E-848C02A9ED82}"/>
              </a:ext>
            </a:extLst>
          </p:cNvPr>
          <p:cNvSpPr txBox="1"/>
          <p:nvPr/>
        </p:nvSpPr>
        <p:spPr>
          <a:xfrm>
            <a:off x="4267219" y="5289277"/>
            <a:ext cx="1464626" cy="646331"/>
          </a:xfrm>
          <a:prstGeom prst="rect">
            <a:avLst/>
          </a:prstGeom>
          <a:noFill/>
        </p:spPr>
        <p:txBody>
          <a:bodyPr wrap="square">
            <a:spAutoFit/>
          </a:bodyPr>
          <a:lstStyle/>
          <a:p>
            <a:pPr algn="r"/>
            <a:r>
              <a:rPr lang="en-US" sz="1200" dirty="0" err="1">
                <a:latin typeface="Calibri" panose="020F0502020204030204" pitchFamily="34" charset="0"/>
                <a:cs typeface="Calibri" panose="020F0502020204030204" pitchFamily="34" charset="0"/>
              </a:rPr>
              <a:t>milj</a:t>
            </a:r>
            <a:r>
              <a:rPr lang="en-US" sz="1200" dirty="0">
                <a:latin typeface="Calibri" panose="020F0502020204030204" pitchFamily="34" charset="0"/>
                <a:cs typeface="Calibri" panose="020F0502020204030204" pitchFamily="34" charset="0"/>
              </a:rPr>
              <a:t> </a:t>
            </a:r>
            <a:r>
              <a:rPr lang="lv-LV" sz="1200" dirty="0">
                <a:latin typeface="Calibri" panose="020F0502020204030204" pitchFamily="34" charset="0"/>
                <a:cs typeface="Calibri" panose="020F0502020204030204" pitchFamily="34" charset="0"/>
              </a:rPr>
              <a:t>EUR piesaistīts ārējais finansējums</a:t>
            </a:r>
            <a:r>
              <a:rPr lang="en-US" sz="1200" dirty="0">
                <a:latin typeface="Calibri" panose="020F0502020204030204" pitchFamily="34" charset="0"/>
                <a:cs typeface="Calibri" panose="020F0502020204030204" pitchFamily="34" charset="0"/>
              </a:rPr>
              <a:t> P&amp;A</a:t>
            </a:r>
            <a:endParaRPr lang="lv-LV" sz="1200" dirty="0">
              <a:latin typeface="Calibri" panose="020F0502020204030204" pitchFamily="34" charset="0"/>
              <a:cs typeface="Calibri" panose="020F0502020204030204" pitchFamily="34" charset="0"/>
            </a:endParaRPr>
          </a:p>
        </p:txBody>
      </p:sp>
      <p:sp>
        <p:nvSpPr>
          <p:cNvPr id="129" name="TextBox 128">
            <a:extLst>
              <a:ext uri="{FF2B5EF4-FFF2-40B4-BE49-F238E27FC236}">
                <a16:creationId xmlns:a16="http://schemas.microsoft.com/office/drawing/2014/main" id="{B9C17545-9903-480B-45DF-51A05CE8FA3D}"/>
              </a:ext>
            </a:extLst>
          </p:cNvPr>
          <p:cNvSpPr txBox="1"/>
          <p:nvPr/>
        </p:nvSpPr>
        <p:spPr>
          <a:xfrm>
            <a:off x="2948502" y="5065463"/>
            <a:ext cx="1184585" cy="677108"/>
          </a:xfrm>
          <a:prstGeom prst="rect">
            <a:avLst/>
          </a:prstGeom>
          <a:noFill/>
        </p:spPr>
        <p:txBody>
          <a:bodyPr wrap="square">
            <a:spAutoFit/>
          </a:bodyPr>
          <a:lstStyle/>
          <a:p>
            <a:pPr algn="ctr"/>
            <a:r>
              <a:rPr lang="lv-LV" sz="3800" b="1" dirty="0">
                <a:latin typeface="Calibri" panose="020F0502020204030204" pitchFamily="34" charset="0"/>
                <a:cs typeface="Calibri" panose="020F0502020204030204" pitchFamily="34" charset="0"/>
              </a:rPr>
              <a:t>63.3</a:t>
            </a:r>
          </a:p>
        </p:txBody>
      </p:sp>
      <p:sp>
        <p:nvSpPr>
          <p:cNvPr id="130" name="TextBox 129">
            <a:extLst>
              <a:ext uri="{FF2B5EF4-FFF2-40B4-BE49-F238E27FC236}">
                <a16:creationId xmlns:a16="http://schemas.microsoft.com/office/drawing/2014/main" id="{7F382C3F-915A-B959-A4BA-A01CB415D7C7}"/>
              </a:ext>
            </a:extLst>
          </p:cNvPr>
          <p:cNvSpPr txBox="1"/>
          <p:nvPr/>
        </p:nvSpPr>
        <p:spPr>
          <a:xfrm>
            <a:off x="4247588" y="6123655"/>
            <a:ext cx="1487739" cy="461665"/>
          </a:xfrm>
          <a:prstGeom prst="rect">
            <a:avLst/>
          </a:prstGeom>
          <a:noFill/>
        </p:spPr>
        <p:txBody>
          <a:bodyPr wrap="square">
            <a:spAutoFit/>
          </a:bodyPr>
          <a:lstStyle/>
          <a:p>
            <a:pPr algn="r"/>
            <a:r>
              <a:rPr lang="lv-LV" sz="1200" dirty="0">
                <a:latin typeface="Calibri" panose="020F0502020204030204" pitchFamily="34" charset="0"/>
                <a:cs typeface="Calibri" panose="020F0502020204030204" pitchFamily="34" charset="0"/>
              </a:rPr>
              <a:t>publikācijas gadā uz vienu </a:t>
            </a:r>
            <a:r>
              <a:rPr lang="en-US" sz="1200" dirty="0" err="1">
                <a:latin typeface="Calibri" panose="020F0502020204030204" pitchFamily="34" charset="0"/>
                <a:cs typeface="Calibri" panose="020F0502020204030204" pitchFamily="34" charset="0"/>
              </a:rPr>
              <a:t>zinātnieka</a:t>
            </a:r>
            <a:r>
              <a:rPr lang="lv-LV" sz="1200" dirty="0">
                <a:latin typeface="Calibri" panose="020F0502020204030204" pitchFamily="34" charset="0"/>
                <a:cs typeface="Calibri" panose="020F0502020204030204" pitchFamily="34" charset="0"/>
              </a:rPr>
              <a:t> PLE</a:t>
            </a:r>
          </a:p>
        </p:txBody>
      </p:sp>
      <p:sp>
        <p:nvSpPr>
          <p:cNvPr id="131" name="TextBox 130">
            <a:extLst>
              <a:ext uri="{FF2B5EF4-FFF2-40B4-BE49-F238E27FC236}">
                <a16:creationId xmlns:a16="http://schemas.microsoft.com/office/drawing/2014/main" id="{4B9A7B57-EBD5-2C1D-27CA-B12044A5E920}"/>
              </a:ext>
            </a:extLst>
          </p:cNvPr>
          <p:cNvSpPr txBox="1"/>
          <p:nvPr/>
        </p:nvSpPr>
        <p:spPr>
          <a:xfrm>
            <a:off x="2948502" y="5908212"/>
            <a:ext cx="1184585" cy="677108"/>
          </a:xfrm>
          <a:prstGeom prst="rect">
            <a:avLst/>
          </a:prstGeom>
          <a:noFill/>
        </p:spPr>
        <p:txBody>
          <a:bodyPr wrap="square">
            <a:spAutoFit/>
          </a:bodyPr>
          <a:lstStyle/>
          <a:p>
            <a:pPr algn="ctr"/>
            <a:r>
              <a:rPr lang="lv-LV" sz="3800" b="1" dirty="0">
                <a:latin typeface="Calibri" panose="020F0502020204030204" pitchFamily="34" charset="0"/>
                <a:cs typeface="Calibri" panose="020F0502020204030204" pitchFamily="34" charset="0"/>
              </a:rPr>
              <a:t>0.46</a:t>
            </a:r>
          </a:p>
        </p:txBody>
      </p:sp>
      <p:sp>
        <p:nvSpPr>
          <p:cNvPr id="132" name="TextBox 131">
            <a:extLst>
              <a:ext uri="{FF2B5EF4-FFF2-40B4-BE49-F238E27FC236}">
                <a16:creationId xmlns:a16="http://schemas.microsoft.com/office/drawing/2014/main" id="{C93351EB-36EC-30D1-82A7-0933657D4C2C}"/>
              </a:ext>
            </a:extLst>
          </p:cNvPr>
          <p:cNvSpPr txBox="1"/>
          <p:nvPr/>
        </p:nvSpPr>
        <p:spPr>
          <a:xfrm>
            <a:off x="2989097" y="5607386"/>
            <a:ext cx="1464626" cy="273132"/>
          </a:xfrm>
          <a:prstGeom prst="rect">
            <a:avLst/>
          </a:prstGeom>
          <a:noFill/>
        </p:spPr>
        <p:txBody>
          <a:bodyPr wrap="square" lIns="0" tIns="0" rIns="0" bIns="0" rtlCol="0" anchor="b" anchorCtr="0">
            <a:noAutofit/>
          </a:bodyPr>
          <a:lstStyle/>
          <a:p>
            <a:r>
              <a:rPr lang="lv-LV" sz="1200" i="1" dirty="0">
                <a:solidFill>
                  <a:schemeClr val="tx1">
                    <a:lumMod val="50000"/>
                    <a:lumOff val="50000"/>
                  </a:schemeClr>
                </a:solidFill>
                <a:latin typeface="Georgia" panose="02040502050405020303" pitchFamily="18" charset="0"/>
                <a:cs typeface="Segoe UI" panose="020B0502040204020203" pitchFamily="34" charset="0"/>
              </a:rPr>
              <a:t>Sniedz  ieguldījumu</a:t>
            </a:r>
            <a:endParaRPr lang="en-ID" sz="1200" i="1" dirty="0">
              <a:solidFill>
                <a:schemeClr val="tx1">
                  <a:lumMod val="50000"/>
                  <a:lumOff val="50000"/>
                </a:schemeClr>
              </a:solidFill>
              <a:latin typeface="Georgia" panose="02040502050405020303" pitchFamily="18" charset="0"/>
              <a:cs typeface="Segoe UI" panose="020B0502040204020203" pitchFamily="34" charset="0"/>
            </a:endParaRPr>
          </a:p>
        </p:txBody>
      </p:sp>
      <p:sp>
        <p:nvSpPr>
          <p:cNvPr id="133" name="TextBox 132">
            <a:extLst>
              <a:ext uri="{FF2B5EF4-FFF2-40B4-BE49-F238E27FC236}">
                <a16:creationId xmlns:a16="http://schemas.microsoft.com/office/drawing/2014/main" id="{B9E2FC23-C5E4-72A9-2529-75E1C3AC368C}"/>
              </a:ext>
            </a:extLst>
          </p:cNvPr>
          <p:cNvSpPr txBox="1"/>
          <p:nvPr/>
        </p:nvSpPr>
        <p:spPr>
          <a:xfrm>
            <a:off x="2989097" y="6450161"/>
            <a:ext cx="1464626" cy="273132"/>
          </a:xfrm>
          <a:prstGeom prst="rect">
            <a:avLst/>
          </a:prstGeom>
          <a:noFill/>
        </p:spPr>
        <p:txBody>
          <a:bodyPr wrap="square" lIns="0" tIns="0" rIns="0" bIns="0" rtlCol="0" anchor="b" anchorCtr="0">
            <a:noAutofit/>
          </a:bodyPr>
          <a:lstStyle/>
          <a:p>
            <a:r>
              <a:rPr lang="lv-LV" sz="1200" i="1" dirty="0">
                <a:solidFill>
                  <a:schemeClr val="tx1">
                    <a:lumMod val="50000"/>
                    <a:lumOff val="50000"/>
                  </a:schemeClr>
                </a:solidFill>
                <a:latin typeface="Georgia" panose="02040502050405020303" pitchFamily="18" charset="0"/>
                <a:cs typeface="Segoe UI" panose="020B0502040204020203" pitchFamily="34" charset="0"/>
              </a:rPr>
              <a:t>Sniedz  ieguldījumu</a:t>
            </a:r>
            <a:endParaRPr lang="en-ID" sz="1200" i="1" dirty="0">
              <a:solidFill>
                <a:schemeClr val="tx1">
                  <a:lumMod val="50000"/>
                  <a:lumOff val="50000"/>
                </a:schemeClr>
              </a:solidFill>
              <a:latin typeface="Georgia" panose="02040502050405020303" pitchFamily="18" charset="0"/>
              <a:cs typeface="Segoe UI" panose="020B0502040204020203" pitchFamily="34" charset="0"/>
            </a:endParaRPr>
          </a:p>
        </p:txBody>
      </p:sp>
      <p:pic>
        <p:nvPicPr>
          <p:cNvPr id="135" name="Picture 134" descr="A cartoon of a person in a lab coat&#10;&#10;Description automatically generated">
            <a:extLst>
              <a:ext uri="{FF2B5EF4-FFF2-40B4-BE49-F238E27FC236}">
                <a16:creationId xmlns:a16="http://schemas.microsoft.com/office/drawing/2014/main" id="{0DAAF42B-0FFF-231A-B803-4DDC1FD997C8}"/>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9375" b="89915" l="8523" r="91335">
                        <a14:foregroundMark x1="10648" y1="39235" x2="10511" y2="51563"/>
                        <a14:foregroundMark x1="10511" y1="51563" x2="14205" y2="39205"/>
                        <a14:foregroundMark x1="10085" y1="39773" x2="10369" y2="40483"/>
                        <a14:foregroundMark x1="8523" y1="44744" x2="8523" y2="44744"/>
                        <a14:foregroundMark x1="91477" y1="46307" x2="91477" y2="46307"/>
                        <a14:foregroundMark x1="27699" y1="9517" x2="27699" y2="9517"/>
                        <a14:foregroundMark x1="72443" y1="9375" x2="72443" y2="9375"/>
                        <a14:foregroundMark x1="26563" y1="71165" x2="26563" y2="71165"/>
                        <a14:foregroundMark x1="73580" y1="73580" x2="73580" y2="73580"/>
                        <a14:foregroundMark x1="27131" y1="15909" x2="27131" y2="15909"/>
                        <a14:foregroundMark x1="72443" y1="16193" x2="72443" y2="16193"/>
                        <a14:backgroundMark x1="9659" y1="38778" x2="9659" y2="38778"/>
                        <a14:backgroundMark x1="10511" y1="38352" x2="10085" y2="38352"/>
                        <a14:backgroundMark x1="9943" y1="39063" x2="9943" y2="39063"/>
                        <a14:backgroundMark x1="10369" y1="38778" x2="10369" y2="38778"/>
                      </a14:backgroundRemoval>
                    </a14:imgEffect>
                  </a14:imgLayer>
                </a14:imgProps>
              </a:ext>
              <a:ext uri="{28A0092B-C50C-407E-A947-70E740481C1C}">
                <a14:useLocalDpi xmlns:a14="http://schemas.microsoft.com/office/drawing/2010/main" val="0"/>
              </a:ext>
            </a:extLst>
          </a:blip>
          <a:stretch>
            <a:fillRect/>
          </a:stretch>
        </p:blipFill>
        <p:spPr>
          <a:xfrm>
            <a:off x="6221592" y="2393758"/>
            <a:ext cx="3479800" cy="3479800"/>
          </a:xfrm>
          <a:prstGeom prst="rect">
            <a:avLst/>
          </a:prstGeom>
        </p:spPr>
      </p:pic>
      <p:sp>
        <p:nvSpPr>
          <p:cNvPr id="4" name="TextBox 3">
            <a:extLst>
              <a:ext uri="{FF2B5EF4-FFF2-40B4-BE49-F238E27FC236}">
                <a16:creationId xmlns:a16="http://schemas.microsoft.com/office/drawing/2014/main" id="{9DDDE81B-CD32-30DC-23F1-C261862D07A8}"/>
              </a:ext>
            </a:extLst>
          </p:cNvPr>
          <p:cNvSpPr txBox="1"/>
          <p:nvPr/>
        </p:nvSpPr>
        <p:spPr>
          <a:xfrm>
            <a:off x="6041180" y="1207473"/>
            <a:ext cx="2945916" cy="1184940"/>
          </a:xfrm>
          <a:prstGeom prst="rect">
            <a:avLst/>
          </a:prstGeom>
          <a:noFill/>
        </p:spPr>
        <p:txBody>
          <a:bodyPr wrap="square">
            <a:spAutoFit/>
          </a:bodyPr>
          <a:lstStyle/>
          <a:p>
            <a:r>
              <a:rPr lang="lv-LV" sz="2200" dirty="0"/>
              <a:t>… katrs</a:t>
            </a:r>
            <a:r>
              <a:rPr lang="lv-LV" sz="2700" b="1" dirty="0"/>
              <a:t> 6</a:t>
            </a:r>
            <a:r>
              <a:rPr lang="en-US" sz="2700" b="1" dirty="0"/>
              <a:t>.</a:t>
            </a:r>
            <a:r>
              <a:rPr lang="lv-LV" sz="2200" dirty="0"/>
              <a:t>post</a:t>
            </a:r>
            <a:r>
              <a:rPr lang="en-US" sz="2200" dirty="0"/>
              <a:t>-</a:t>
            </a:r>
            <a:r>
              <a:rPr lang="lv-LV" sz="2200" dirty="0"/>
              <a:t>doks sadarbojas ar komersantu</a:t>
            </a:r>
          </a:p>
        </p:txBody>
      </p:sp>
      <p:sp>
        <p:nvSpPr>
          <p:cNvPr id="5" name="TextBox 4">
            <a:extLst>
              <a:ext uri="{FF2B5EF4-FFF2-40B4-BE49-F238E27FC236}">
                <a16:creationId xmlns:a16="http://schemas.microsoft.com/office/drawing/2014/main" id="{DFE70DA4-BD9E-03DE-AB18-430E52C3F3B1}"/>
              </a:ext>
            </a:extLst>
          </p:cNvPr>
          <p:cNvSpPr txBox="1"/>
          <p:nvPr/>
        </p:nvSpPr>
        <p:spPr>
          <a:xfrm>
            <a:off x="9261082" y="2953279"/>
            <a:ext cx="2598539" cy="1200329"/>
          </a:xfrm>
          <a:prstGeom prst="rect">
            <a:avLst/>
          </a:prstGeom>
          <a:noFill/>
        </p:spPr>
        <p:txBody>
          <a:bodyPr wrap="square">
            <a:spAutoFit/>
          </a:bodyPr>
          <a:lstStyle/>
          <a:p>
            <a:pPr algn="r"/>
            <a:r>
              <a:rPr lang="lv-LV" sz="2700" b="1" dirty="0"/>
              <a:t>…. </a:t>
            </a:r>
            <a:r>
              <a:rPr lang="lv-LV" sz="2200" dirty="0"/>
              <a:t>sagatavo</a:t>
            </a:r>
            <a:r>
              <a:rPr lang="lv-LV" sz="2800" dirty="0"/>
              <a:t> </a:t>
            </a:r>
            <a:r>
              <a:rPr lang="lv-LV" sz="2700" b="1" dirty="0"/>
              <a:t>3.8</a:t>
            </a:r>
            <a:r>
              <a:rPr lang="lv-LV" sz="2200" dirty="0"/>
              <a:t> zinātniskos rakstus</a:t>
            </a:r>
          </a:p>
        </p:txBody>
      </p:sp>
      <p:sp>
        <p:nvSpPr>
          <p:cNvPr id="47" name="TextBox 46">
            <a:extLst>
              <a:ext uri="{FF2B5EF4-FFF2-40B4-BE49-F238E27FC236}">
                <a16:creationId xmlns:a16="http://schemas.microsoft.com/office/drawing/2014/main" id="{6C5404E0-B15B-E911-13A3-B00B91887C74}"/>
              </a:ext>
            </a:extLst>
          </p:cNvPr>
          <p:cNvSpPr txBox="1"/>
          <p:nvPr/>
        </p:nvSpPr>
        <p:spPr>
          <a:xfrm>
            <a:off x="9226418" y="742337"/>
            <a:ext cx="2945915" cy="1862048"/>
          </a:xfrm>
          <a:prstGeom prst="rect">
            <a:avLst/>
          </a:prstGeom>
          <a:noFill/>
        </p:spPr>
        <p:txBody>
          <a:bodyPr wrap="square">
            <a:spAutoFit/>
          </a:bodyPr>
          <a:lstStyle/>
          <a:p>
            <a:r>
              <a:rPr lang="lv-LV" sz="2200" dirty="0"/>
              <a:t>… katrs </a:t>
            </a:r>
            <a:r>
              <a:rPr lang="lv-LV" sz="2700" b="1" dirty="0"/>
              <a:t>3</a:t>
            </a:r>
            <a:r>
              <a:rPr lang="en-US" sz="2700" b="1" dirty="0"/>
              <a:t>.</a:t>
            </a:r>
            <a:r>
              <a:rPr lang="lv-LV" sz="2200" dirty="0"/>
              <a:t>post</a:t>
            </a:r>
            <a:r>
              <a:rPr lang="en-US" sz="2200" dirty="0"/>
              <a:t>-</a:t>
            </a:r>
            <a:r>
              <a:rPr lang="lv-LV" sz="2200" dirty="0"/>
              <a:t>doks izstrādā jaunu produktu</a:t>
            </a:r>
            <a:r>
              <a:rPr lang="en-US" sz="2200" dirty="0"/>
              <a:t> </a:t>
            </a:r>
            <a:r>
              <a:rPr lang="en-US" sz="2200" dirty="0" err="1"/>
              <a:t>vai</a:t>
            </a:r>
            <a:r>
              <a:rPr lang="lv-LV" sz="2200" dirty="0"/>
              <a:t> tehnoloģiju, kas ir komercializējam</a:t>
            </a:r>
            <a:r>
              <a:rPr lang="en-US" sz="2200" dirty="0" err="1"/>
              <a:t>i</a:t>
            </a:r>
            <a:endParaRPr lang="lv-LV" sz="2200" dirty="0"/>
          </a:p>
        </p:txBody>
      </p:sp>
      <p:sp>
        <p:nvSpPr>
          <p:cNvPr id="48" name="TextBox 47">
            <a:extLst>
              <a:ext uri="{FF2B5EF4-FFF2-40B4-BE49-F238E27FC236}">
                <a16:creationId xmlns:a16="http://schemas.microsoft.com/office/drawing/2014/main" id="{CC96ABFE-AD35-F7C2-0BDD-F46BBD5DAC0C}"/>
              </a:ext>
            </a:extLst>
          </p:cNvPr>
          <p:cNvSpPr txBox="1"/>
          <p:nvPr/>
        </p:nvSpPr>
        <p:spPr>
          <a:xfrm>
            <a:off x="6107969" y="5744193"/>
            <a:ext cx="3942522" cy="846386"/>
          </a:xfrm>
          <a:prstGeom prst="rect">
            <a:avLst/>
          </a:prstGeom>
          <a:noFill/>
        </p:spPr>
        <p:txBody>
          <a:bodyPr wrap="square">
            <a:spAutoFit/>
          </a:bodyPr>
          <a:lstStyle/>
          <a:p>
            <a:r>
              <a:rPr lang="lv-LV" sz="2200" dirty="0"/>
              <a:t>…. </a:t>
            </a:r>
            <a:r>
              <a:rPr lang="lv-LV" sz="2200" dirty="0" err="1"/>
              <a:t>katr</a:t>
            </a:r>
            <a:r>
              <a:rPr lang="en-US" sz="2200" dirty="0"/>
              <a:t>s</a:t>
            </a:r>
            <a:r>
              <a:rPr lang="lv-LV" sz="2200" dirty="0"/>
              <a:t> PP piesaista </a:t>
            </a:r>
            <a:r>
              <a:rPr lang="lv-LV" sz="2700" b="1" dirty="0"/>
              <a:t>7 962</a:t>
            </a:r>
            <a:r>
              <a:rPr lang="lv-LV" sz="2200" dirty="0"/>
              <a:t> </a:t>
            </a:r>
            <a:r>
              <a:rPr lang="lv-LV" sz="2200" dirty="0" err="1"/>
              <a:t>euro</a:t>
            </a:r>
            <a:r>
              <a:rPr lang="lv-LV" sz="2200" dirty="0"/>
              <a:t> </a:t>
            </a:r>
            <a:r>
              <a:rPr lang="en-US" sz="2200" dirty="0" err="1"/>
              <a:t>līdz</a:t>
            </a:r>
            <a:r>
              <a:rPr lang="lv-LV" sz="2200" dirty="0"/>
              <a:t>finansējuma</a:t>
            </a:r>
          </a:p>
        </p:txBody>
      </p:sp>
      <p:sp>
        <p:nvSpPr>
          <p:cNvPr id="58" name="TextBox 57">
            <a:extLst>
              <a:ext uri="{FF2B5EF4-FFF2-40B4-BE49-F238E27FC236}">
                <a16:creationId xmlns:a16="http://schemas.microsoft.com/office/drawing/2014/main" id="{A2E6770C-12B7-2746-A207-75420E092E7C}"/>
              </a:ext>
            </a:extLst>
          </p:cNvPr>
          <p:cNvSpPr txBox="1"/>
          <p:nvPr/>
        </p:nvSpPr>
        <p:spPr>
          <a:xfrm>
            <a:off x="6107969" y="401926"/>
            <a:ext cx="2837155" cy="600164"/>
          </a:xfrm>
          <a:prstGeom prst="rect">
            <a:avLst/>
          </a:prstGeom>
          <a:noFill/>
        </p:spPr>
        <p:txBody>
          <a:bodyPr wrap="square">
            <a:spAutoFit/>
          </a:bodyPr>
          <a:lstStyle/>
          <a:p>
            <a:r>
              <a:rPr lang="lv-LV" sz="3300" b="1" dirty="0"/>
              <a:t>Vidēji ….</a:t>
            </a:r>
          </a:p>
        </p:txBody>
      </p:sp>
      <p:sp>
        <p:nvSpPr>
          <p:cNvPr id="50" name="TextBox 49">
            <a:extLst>
              <a:ext uri="{FF2B5EF4-FFF2-40B4-BE49-F238E27FC236}">
                <a16:creationId xmlns:a16="http://schemas.microsoft.com/office/drawing/2014/main" id="{521FEE18-1D2D-63A9-764D-E4EE9AC8236E}"/>
              </a:ext>
            </a:extLst>
          </p:cNvPr>
          <p:cNvSpPr txBox="1"/>
          <p:nvPr/>
        </p:nvSpPr>
        <p:spPr>
          <a:xfrm>
            <a:off x="9141773" y="4664945"/>
            <a:ext cx="2837155" cy="1184940"/>
          </a:xfrm>
          <a:prstGeom prst="rect">
            <a:avLst/>
          </a:prstGeom>
          <a:noFill/>
        </p:spPr>
        <p:txBody>
          <a:bodyPr wrap="square">
            <a:spAutoFit/>
          </a:bodyPr>
          <a:lstStyle/>
          <a:p>
            <a:pPr algn="r"/>
            <a:r>
              <a:rPr lang="lv-LV" sz="2200" dirty="0"/>
              <a:t>… katrs</a:t>
            </a:r>
            <a:r>
              <a:rPr lang="lv-LV" sz="2700" b="1" dirty="0"/>
              <a:t> 5</a:t>
            </a:r>
            <a:r>
              <a:rPr lang="en-US" sz="2700" b="1" dirty="0"/>
              <a:t>.</a:t>
            </a:r>
            <a:r>
              <a:rPr lang="lv-LV" sz="2200" dirty="0"/>
              <a:t>post</a:t>
            </a:r>
            <a:r>
              <a:rPr lang="en-US" sz="2200" dirty="0"/>
              <a:t>-</a:t>
            </a:r>
            <a:r>
              <a:rPr lang="lv-LV" sz="2200" dirty="0"/>
              <a:t>doks tālāk vada FLPP projektu </a:t>
            </a:r>
          </a:p>
        </p:txBody>
      </p:sp>
      <p:sp>
        <p:nvSpPr>
          <p:cNvPr id="52" name="TextBox 51">
            <a:extLst>
              <a:ext uri="{FF2B5EF4-FFF2-40B4-BE49-F238E27FC236}">
                <a16:creationId xmlns:a16="http://schemas.microsoft.com/office/drawing/2014/main" id="{79344BA9-510A-B577-E394-73E8AEC8296F}"/>
              </a:ext>
            </a:extLst>
          </p:cNvPr>
          <p:cNvSpPr txBox="1"/>
          <p:nvPr/>
        </p:nvSpPr>
        <p:spPr>
          <a:xfrm>
            <a:off x="553820" y="4478169"/>
            <a:ext cx="2139043" cy="2031325"/>
          </a:xfrm>
          <a:prstGeom prst="rect">
            <a:avLst/>
          </a:prstGeom>
          <a:noFill/>
        </p:spPr>
        <p:txBody>
          <a:bodyPr wrap="square">
            <a:spAutoFit/>
          </a:bodyPr>
          <a:lstStyle/>
          <a:p>
            <a:r>
              <a:rPr lang="lv-LV" b="1" dirty="0"/>
              <a:t>Finansējuma saņēmēju  TOP5: </a:t>
            </a:r>
          </a:p>
          <a:p>
            <a:pPr marL="342900" indent="-342900">
              <a:buFont typeface="+mj-lt"/>
              <a:buAutoNum type="arabicPeriod"/>
            </a:pPr>
            <a:r>
              <a:rPr lang="lv-LV" b="1" dirty="0"/>
              <a:t>LU: 97, </a:t>
            </a:r>
          </a:p>
          <a:p>
            <a:pPr marL="342900" indent="-342900">
              <a:buFont typeface="+mj-lt"/>
              <a:buAutoNum type="arabicPeriod"/>
            </a:pPr>
            <a:r>
              <a:rPr lang="lv-LV" b="1" dirty="0"/>
              <a:t>RTU: 76, </a:t>
            </a:r>
          </a:p>
          <a:p>
            <a:pPr marL="342900" indent="-342900">
              <a:buFont typeface="+mj-lt"/>
              <a:buAutoNum type="arabicPeriod"/>
            </a:pPr>
            <a:r>
              <a:rPr lang="lv-LV" b="1" dirty="0"/>
              <a:t>OSI: 31, </a:t>
            </a:r>
          </a:p>
          <a:p>
            <a:pPr marL="342900" indent="-342900">
              <a:buFont typeface="+mj-lt"/>
              <a:buAutoNum type="arabicPeriod"/>
            </a:pPr>
            <a:r>
              <a:rPr lang="lv-LV" b="1" dirty="0"/>
              <a:t>LU CFI: 14; </a:t>
            </a:r>
          </a:p>
          <a:p>
            <a:pPr marL="342900" indent="-342900">
              <a:buFont typeface="+mj-lt"/>
              <a:buAutoNum type="arabicPeriod"/>
            </a:pPr>
            <a:r>
              <a:rPr lang="lv-LV" b="1" dirty="0"/>
              <a:t>BMC: 14</a:t>
            </a:r>
          </a:p>
        </p:txBody>
      </p:sp>
    </p:spTree>
    <p:extLst>
      <p:ext uri="{BB962C8B-B14F-4D97-AF65-F5344CB8AC3E}">
        <p14:creationId xmlns:p14="http://schemas.microsoft.com/office/powerpoint/2010/main" val="3370478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A680823-3EC7-C847-830C-CA375D46E023}"/>
              </a:ext>
            </a:extLst>
          </p:cNvPr>
          <p:cNvSpPr/>
          <p:nvPr/>
        </p:nvSpPr>
        <p:spPr>
          <a:xfrm>
            <a:off x="0" y="3984"/>
            <a:ext cx="12192001" cy="6858000"/>
          </a:xfrm>
          <a:prstGeom prst="rect">
            <a:avLst/>
          </a:prstGeom>
          <a:gradFill>
            <a:gsLst>
              <a:gs pos="18000">
                <a:schemeClr val="bg1">
                  <a:lumMod val="95000"/>
                </a:schemeClr>
              </a:gs>
              <a:gs pos="76000">
                <a:schemeClr val="bg1">
                  <a:lumMod val="8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2">
            <a:extLst>
              <a:ext uri="{FF2B5EF4-FFF2-40B4-BE49-F238E27FC236}">
                <a16:creationId xmlns:a16="http://schemas.microsoft.com/office/drawing/2014/main" id="{02979455-CFAF-F153-AC86-E2AD7006E7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4882" y="16223"/>
            <a:ext cx="1106488"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2">
            <a:extLst>
              <a:ext uri="{FF2B5EF4-FFF2-40B4-BE49-F238E27FC236}">
                <a16:creationId xmlns:a16="http://schemas.microsoft.com/office/drawing/2014/main" id="{A0B8AE85-EC4F-B28F-B19A-1453462C45C5}"/>
              </a:ext>
            </a:extLst>
          </p:cNvPr>
          <p:cNvSpPr txBox="1">
            <a:spLocks/>
          </p:cNvSpPr>
          <p:nvPr/>
        </p:nvSpPr>
        <p:spPr>
          <a:xfrm>
            <a:off x="1688948" y="289283"/>
            <a:ext cx="10118552" cy="765325"/>
          </a:xfrm>
          <a:prstGeom prst="rect">
            <a:avLst/>
          </a:prstGeom>
        </p:spPr>
        <p:txBody>
          <a:bodyPr/>
          <a:lstStyle>
            <a:lvl1pPr algn="ctr" defTabSz="1219079" rtl="0" eaLnBrk="1" latinLnBrk="0" hangingPunct="1">
              <a:spcBef>
                <a:spcPct val="0"/>
              </a:spcBef>
              <a:buNone/>
              <a:defRPr sz="4000" b="1" i="0" kern="1200">
                <a:solidFill>
                  <a:schemeClr val="tx1"/>
                </a:solidFill>
                <a:latin typeface="Source Sans Pro Black" charset="0"/>
                <a:ea typeface="Source Sans Pro Black" charset="0"/>
                <a:cs typeface="Source Sans Pro Black" charset="0"/>
              </a:defRPr>
            </a:lvl1pPr>
          </a:lstStyle>
          <a:p>
            <a:pPr algn="r">
              <a:buClr>
                <a:srgbClr val="000000"/>
              </a:buClr>
              <a:buFont typeface="Arial"/>
              <a:buNone/>
            </a:pPr>
            <a:r>
              <a:rPr lang="en-US" sz="2400" b="0" dirty="0" err="1">
                <a:solidFill>
                  <a:srgbClr val="664790"/>
                </a:solidFill>
                <a:cs typeface="Arial"/>
                <a:sym typeface="Arial"/>
              </a:rPr>
              <a:t>Jaunā</a:t>
            </a:r>
            <a:r>
              <a:rPr lang="lv-LV" sz="2400" b="0" dirty="0">
                <a:solidFill>
                  <a:srgbClr val="664790"/>
                </a:solidFill>
                <a:cs typeface="Arial"/>
                <a:sym typeface="Arial"/>
              </a:rPr>
              <a:t> P</a:t>
            </a:r>
            <a:r>
              <a:rPr lang="en-US" sz="2400" b="0" dirty="0" err="1">
                <a:solidFill>
                  <a:srgbClr val="664790"/>
                </a:solidFill>
                <a:cs typeface="Arial"/>
                <a:sym typeface="Arial"/>
              </a:rPr>
              <a:t>ost</a:t>
            </a:r>
            <a:r>
              <a:rPr lang="lv-LV" sz="2400" b="0" dirty="0">
                <a:solidFill>
                  <a:srgbClr val="664790"/>
                </a:solidFill>
                <a:cs typeface="Arial"/>
                <a:sym typeface="Arial"/>
              </a:rPr>
              <a:t>D</a:t>
            </a:r>
            <a:r>
              <a:rPr lang="en-US" sz="2400" b="0" dirty="0" err="1">
                <a:solidFill>
                  <a:srgbClr val="664790"/>
                </a:solidFill>
                <a:cs typeface="Arial"/>
                <a:sym typeface="Arial"/>
              </a:rPr>
              <a:t>oc</a:t>
            </a:r>
            <a:r>
              <a:rPr lang="lv-LV" sz="2400" b="0" dirty="0">
                <a:solidFill>
                  <a:srgbClr val="664790"/>
                </a:solidFill>
                <a:cs typeface="Arial"/>
                <a:sym typeface="Arial"/>
              </a:rPr>
              <a:t> </a:t>
            </a:r>
            <a:r>
              <a:rPr lang="en-US" sz="2400" b="0" dirty="0">
                <a:solidFill>
                  <a:srgbClr val="664790"/>
                </a:solidFill>
                <a:cs typeface="Arial"/>
                <a:sym typeface="Arial"/>
              </a:rPr>
              <a:t>ERAF </a:t>
            </a:r>
            <a:r>
              <a:rPr lang="lv-LV" sz="2400" b="0" dirty="0">
                <a:solidFill>
                  <a:srgbClr val="664790"/>
                </a:solidFill>
                <a:cs typeface="Arial"/>
                <a:sym typeface="Arial"/>
              </a:rPr>
              <a:t>programma</a:t>
            </a:r>
            <a:endParaRPr lang="lv-LV" sz="2400" b="0" dirty="0">
              <a:solidFill>
                <a:srgbClr val="664790"/>
              </a:solidFill>
              <a:cs typeface="Arial"/>
              <a:sym typeface="Helvetica Neue Medium"/>
            </a:endParaRPr>
          </a:p>
        </p:txBody>
      </p:sp>
      <p:pic>
        <p:nvPicPr>
          <p:cNvPr id="21" name="Picture 20" descr="Should you pursue a postdoc or not? (essay)">
            <a:extLst>
              <a:ext uri="{FF2B5EF4-FFF2-40B4-BE49-F238E27FC236}">
                <a16:creationId xmlns:a16="http://schemas.microsoft.com/office/drawing/2014/main" id="{0DC267E5-F405-137A-B695-6AD2930525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966" t="1279" r="632"/>
          <a:stretch>
            <a:fillRect/>
          </a:stretch>
        </p:blipFill>
        <p:spPr bwMode="auto">
          <a:xfrm>
            <a:off x="467734" y="1770577"/>
            <a:ext cx="3695700" cy="3678618"/>
          </a:xfrm>
          <a:custGeom>
            <a:avLst/>
            <a:gdLst>
              <a:gd name="connsiteX0" fmla="*/ 1847850 w 3695700"/>
              <a:gd name="connsiteY0" fmla="*/ 0 h 3678618"/>
              <a:gd name="connsiteX1" fmla="*/ 3695700 w 3695700"/>
              <a:gd name="connsiteY1" fmla="*/ 1847850 h 3678618"/>
              <a:gd name="connsiteX2" fmla="*/ 2220256 w 3695700"/>
              <a:gd name="connsiteY2" fmla="*/ 3658159 h 3678618"/>
              <a:gd name="connsiteX3" fmla="*/ 2086198 w 3695700"/>
              <a:gd name="connsiteY3" fmla="*/ 3678618 h 3678618"/>
              <a:gd name="connsiteX4" fmla="*/ 1609502 w 3695700"/>
              <a:gd name="connsiteY4" fmla="*/ 3678618 h 3678618"/>
              <a:gd name="connsiteX5" fmla="*/ 1475444 w 3695700"/>
              <a:gd name="connsiteY5" fmla="*/ 3658159 h 3678618"/>
              <a:gd name="connsiteX6" fmla="*/ 0 w 3695700"/>
              <a:gd name="connsiteY6" fmla="*/ 1847850 h 3678618"/>
              <a:gd name="connsiteX7" fmla="*/ 1847850 w 3695700"/>
              <a:gd name="connsiteY7" fmla="*/ 0 h 367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95700" h="3678618">
                <a:moveTo>
                  <a:pt x="1847850" y="0"/>
                </a:moveTo>
                <a:cubicBezTo>
                  <a:pt x="2868389" y="0"/>
                  <a:pt x="3695700" y="827311"/>
                  <a:pt x="3695700" y="1847850"/>
                </a:cubicBezTo>
                <a:cubicBezTo>
                  <a:pt x="3695700" y="2740822"/>
                  <a:pt x="3062290" y="3485853"/>
                  <a:pt x="2220256" y="3658159"/>
                </a:cubicBezTo>
                <a:lnTo>
                  <a:pt x="2086198" y="3678618"/>
                </a:lnTo>
                <a:lnTo>
                  <a:pt x="1609502" y="3678618"/>
                </a:lnTo>
                <a:lnTo>
                  <a:pt x="1475444" y="3658159"/>
                </a:lnTo>
                <a:cubicBezTo>
                  <a:pt x="633410" y="3485853"/>
                  <a:pt x="0" y="2740822"/>
                  <a:pt x="0" y="1847850"/>
                </a:cubicBezTo>
                <a:cubicBezTo>
                  <a:pt x="0" y="827311"/>
                  <a:pt x="827311" y="0"/>
                  <a:pt x="1847850" y="0"/>
                </a:cubicBezTo>
                <a:close/>
              </a:path>
            </a:pathLst>
          </a:cu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48250ED7-B135-97EF-ED2F-466CF87C75DB}"/>
              </a:ext>
            </a:extLst>
          </p:cNvPr>
          <p:cNvSpPr txBox="1"/>
          <p:nvPr/>
        </p:nvSpPr>
        <p:spPr>
          <a:xfrm>
            <a:off x="3932533" y="1373368"/>
            <a:ext cx="3286125" cy="923330"/>
          </a:xfrm>
          <a:prstGeom prst="rect">
            <a:avLst/>
          </a:prstGeom>
          <a:noFill/>
        </p:spPr>
        <p:txBody>
          <a:bodyPr wrap="square">
            <a:spAutoFit/>
          </a:bodyPr>
          <a:lstStyle/>
          <a:p>
            <a:r>
              <a:rPr lang="lv-LV" altLang="lv-LV" sz="3200" kern="0" dirty="0">
                <a:solidFill>
                  <a:srgbClr val="664790"/>
                </a:solidFill>
                <a:latin typeface="Arial" panose="020B0604020202020204" pitchFamily="34" charset="0"/>
                <a:ea typeface="Verdana"/>
                <a:cs typeface="Arial" panose="020B0604020202020204" pitchFamily="34" charset="0"/>
              </a:rPr>
              <a:t>44.8  </a:t>
            </a:r>
            <a:r>
              <a:rPr lang="en-US" altLang="lv-LV" sz="3200" kern="0" dirty="0" err="1">
                <a:solidFill>
                  <a:srgbClr val="664790"/>
                </a:solidFill>
                <a:latin typeface="Arial" panose="020B0604020202020204" pitchFamily="34" charset="0"/>
                <a:ea typeface="Verdana"/>
                <a:cs typeface="Arial" panose="020B0604020202020204" pitchFamily="34" charset="0"/>
              </a:rPr>
              <a:t>milj</a:t>
            </a:r>
            <a:r>
              <a:rPr lang="lv-LV" altLang="lv-LV" sz="3200" kern="0" dirty="0">
                <a:solidFill>
                  <a:srgbClr val="664790"/>
                </a:solidFill>
                <a:latin typeface="Arial" panose="020B0604020202020204" pitchFamily="34" charset="0"/>
                <a:ea typeface="Verdana"/>
                <a:cs typeface="Arial" panose="020B0604020202020204" pitchFamily="34" charset="0"/>
              </a:rPr>
              <a:t> EUR</a:t>
            </a:r>
          </a:p>
          <a:p>
            <a:r>
              <a:rPr lang="lv-LV" sz="2200" kern="0" dirty="0">
                <a:solidFill>
                  <a:srgbClr val="664790"/>
                </a:solidFill>
                <a:latin typeface="Arial" panose="020B0604020202020204" pitchFamily="34" charset="0"/>
                <a:ea typeface="Verdana"/>
                <a:cs typeface="Arial" panose="020B0604020202020204" pitchFamily="34" charset="0"/>
              </a:rPr>
              <a:t>kopējais finansējums</a:t>
            </a:r>
            <a:endParaRPr lang="lv-LV" sz="2200" dirty="0"/>
          </a:p>
        </p:txBody>
      </p:sp>
      <p:sp>
        <p:nvSpPr>
          <p:cNvPr id="24" name="Google Shape;650;p50">
            <a:extLst>
              <a:ext uri="{FF2B5EF4-FFF2-40B4-BE49-F238E27FC236}">
                <a16:creationId xmlns:a16="http://schemas.microsoft.com/office/drawing/2014/main" id="{7ADECFA1-0836-7E94-0193-4DDD0756F2F5}"/>
              </a:ext>
            </a:extLst>
          </p:cNvPr>
          <p:cNvSpPr txBox="1"/>
          <p:nvPr/>
        </p:nvSpPr>
        <p:spPr>
          <a:xfrm>
            <a:off x="4385456" y="2301547"/>
            <a:ext cx="3560763" cy="1423911"/>
          </a:xfrm>
          <a:prstGeom prst="rect">
            <a:avLst/>
          </a:prstGeom>
          <a:noFill/>
          <a:ln>
            <a:noFill/>
          </a:ln>
        </p:spPr>
        <p:txBody>
          <a:bodyPr spcFirstLastPara="1" wrap="square" lIns="91425" tIns="45700" rIns="91425" bIns="45700" anchor="t" anchorCtr="0">
            <a:noAutofit/>
          </a:bodyPr>
          <a:lstStyle/>
          <a:p>
            <a:pPr>
              <a:buClr>
                <a:srgbClr val="000000"/>
              </a:buClr>
            </a:pPr>
            <a:endParaRPr lang="lv-LV" sz="1600" kern="0" dirty="0">
              <a:solidFill>
                <a:srgbClr val="664790"/>
              </a:solidFill>
              <a:latin typeface="Arial" panose="020B0604020202020204" pitchFamily="34" charset="0"/>
              <a:ea typeface="Verdana"/>
              <a:cs typeface="Arial" panose="020B0604020202020204" pitchFamily="34" charset="0"/>
            </a:endParaRPr>
          </a:p>
          <a:p>
            <a:pPr>
              <a:buClr>
                <a:srgbClr val="000000"/>
              </a:buClr>
            </a:pPr>
            <a:r>
              <a:rPr lang="en-US" sz="3200" kern="0" dirty="0" err="1">
                <a:solidFill>
                  <a:srgbClr val="664790"/>
                </a:solidFill>
                <a:latin typeface="Arial" panose="020B0604020202020204" pitchFamily="34" charset="0"/>
                <a:ea typeface="Verdana"/>
                <a:cs typeface="Arial" panose="020B0604020202020204" pitchFamily="34" charset="0"/>
              </a:rPr>
              <a:t>līdz</a:t>
            </a:r>
            <a:r>
              <a:rPr lang="en-US" sz="3200" kern="0" dirty="0">
                <a:solidFill>
                  <a:srgbClr val="664790"/>
                </a:solidFill>
                <a:latin typeface="Arial" panose="020B0604020202020204" pitchFamily="34" charset="0"/>
                <a:ea typeface="Verdana"/>
                <a:cs typeface="Arial" panose="020B0604020202020204" pitchFamily="34" charset="0"/>
              </a:rPr>
              <a:t> </a:t>
            </a:r>
            <a:r>
              <a:rPr lang="lv-LV" sz="3200" kern="0" dirty="0">
                <a:solidFill>
                  <a:srgbClr val="664790"/>
                </a:solidFill>
                <a:latin typeface="Arial" panose="020B0604020202020204" pitchFamily="34" charset="0"/>
                <a:ea typeface="Verdana"/>
                <a:cs typeface="Arial" panose="020B0604020202020204" pitchFamily="34" charset="0"/>
              </a:rPr>
              <a:t>19</a:t>
            </a:r>
            <a:r>
              <a:rPr lang="en-US" sz="3200" kern="0" dirty="0">
                <a:solidFill>
                  <a:srgbClr val="664790"/>
                </a:solidFill>
                <a:latin typeface="Arial" panose="020B0604020202020204" pitchFamily="34" charset="0"/>
                <a:ea typeface="Verdana"/>
                <a:cs typeface="Arial" panose="020B0604020202020204" pitchFamily="34" charset="0"/>
              </a:rPr>
              <a:t>0 </a:t>
            </a:r>
            <a:r>
              <a:rPr lang="en-US" sz="3200" kern="0" dirty="0" err="1">
                <a:solidFill>
                  <a:srgbClr val="664790"/>
                </a:solidFill>
                <a:latin typeface="Arial" panose="020B0604020202020204" pitchFamily="34" charset="0"/>
                <a:ea typeface="Verdana"/>
                <a:cs typeface="Arial" panose="020B0604020202020204" pitchFamily="34" charset="0"/>
              </a:rPr>
              <a:t>tk</a:t>
            </a:r>
            <a:r>
              <a:rPr lang="lv-LV" sz="3200" kern="0" dirty="0">
                <a:solidFill>
                  <a:srgbClr val="664790"/>
                </a:solidFill>
                <a:latin typeface="Arial" panose="020B0604020202020204" pitchFamily="34" charset="0"/>
                <a:ea typeface="Verdana"/>
                <a:cs typeface="Arial" panose="020B0604020202020204" pitchFamily="34" charset="0"/>
              </a:rPr>
              <a:t> EUR* </a:t>
            </a:r>
            <a:r>
              <a:rPr lang="lv-LV" sz="2200" kern="0" dirty="0">
                <a:solidFill>
                  <a:srgbClr val="664790"/>
                </a:solidFill>
                <a:latin typeface="Arial" panose="020B0604020202020204" pitchFamily="34" charset="0"/>
                <a:ea typeface="Verdana"/>
                <a:cs typeface="Arial" panose="020B0604020202020204" pitchFamily="34" charset="0"/>
              </a:rPr>
              <a:t>vienam</a:t>
            </a:r>
            <a:r>
              <a:rPr lang="en-US" sz="2200" kern="0" dirty="0">
                <a:solidFill>
                  <a:srgbClr val="664790"/>
                </a:solidFill>
                <a:latin typeface="Arial" panose="020B0604020202020204" pitchFamily="34" charset="0"/>
                <a:ea typeface="Verdana"/>
                <a:cs typeface="Arial" panose="020B0604020202020204" pitchFamily="34" charset="0"/>
              </a:rPr>
              <a:t> </a:t>
            </a:r>
            <a:r>
              <a:rPr lang="lv-LV" sz="2200" kern="0" dirty="0" err="1">
                <a:solidFill>
                  <a:srgbClr val="664790"/>
                </a:solidFill>
                <a:latin typeface="Arial" panose="020B0604020202020204" pitchFamily="34" charset="0"/>
                <a:ea typeface="Verdana"/>
                <a:cs typeface="Arial" panose="020B0604020202020204" pitchFamily="34" charset="0"/>
              </a:rPr>
              <a:t>grantam</a:t>
            </a:r>
            <a:endParaRPr lang="lv-LV" sz="1600"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pPr>
            <a:endParaRPr lang="lv-LV" sz="1600"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pPr>
            <a:endParaRPr lang="lv-LV" sz="1600"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buFont typeface="Arial"/>
              <a:buNone/>
            </a:pPr>
            <a:endParaRPr lang="lv-LV" sz="1600" kern="0" dirty="0">
              <a:solidFill>
                <a:srgbClr val="664790"/>
              </a:solidFill>
              <a:latin typeface="Arial" panose="020B0604020202020204" pitchFamily="34" charset="0"/>
              <a:ea typeface="Verdana"/>
              <a:cs typeface="Arial" panose="020B0604020202020204" pitchFamily="34" charset="0"/>
              <a:sym typeface="Verdana"/>
            </a:endParaRPr>
          </a:p>
        </p:txBody>
      </p:sp>
      <p:sp>
        <p:nvSpPr>
          <p:cNvPr id="26" name="Google Shape;650;p50">
            <a:extLst>
              <a:ext uri="{FF2B5EF4-FFF2-40B4-BE49-F238E27FC236}">
                <a16:creationId xmlns:a16="http://schemas.microsoft.com/office/drawing/2014/main" id="{CE01F2CD-C50A-85ED-82B3-7F0F646FC624}"/>
              </a:ext>
            </a:extLst>
          </p:cNvPr>
          <p:cNvSpPr txBox="1"/>
          <p:nvPr/>
        </p:nvSpPr>
        <p:spPr>
          <a:xfrm>
            <a:off x="362982" y="6111858"/>
            <a:ext cx="9819091" cy="765325"/>
          </a:xfrm>
          <a:prstGeom prst="rect">
            <a:avLst/>
          </a:prstGeom>
          <a:noFill/>
          <a:ln>
            <a:noFill/>
          </a:ln>
        </p:spPr>
        <p:txBody>
          <a:bodyPr spcFirstLastPara="1" wrap="square" lIns="91425" tIns="45700" rIns="91425" bIns="45700" anchor="t" anchorCtr="0">
            <a:noAutofit/>
          </a:bodyPr>
          <a:lstStyle/>
          <a:p>
            <a:pPr>
              <a:buClr>
                <a:srgbClr val="000000"/>
              </a:buClr>
            </a:pPr>
            <a:r>
              <a:rPr lang="lv-LV" sz="1400" i="1" kern="0" dirty="0">
                <a:solidFill>
                  <a:srgbClr val="664790"/>
                </a:solidFill>
                <a:latin typeface="Arial" panose="020B0604020202020204" pitchFamily="34" charset="0"/>
                <a:ea typeface="Verdana"/>
                <a:cs typeface="Arial" panose="020B0604020202020204" pitchFamily="34" charset="0"/>
              </a:rPr>
              <a:t>*189 209 </a:t>
            </a:r>
            <a:r>
              <a:rPr lang="lv-LV" sz="1400" i="1" kern="0" dirty="0" err="1">
                <a:solidFill>
                  <a:srgbClr val="664790"/>
                </a:solidFill>
                <a:latin typeface="Arial" panose="020B0604020202020204" pitchFamily="34" charset="0"/>
                <a:ea typeface="Verdana"/>
                <a:cs typeface="Arial" panose="020B0604020202020204" pitchFamily="34" charset="0"/>
              </a:rPr>
              <a:t>euro</a:t>
            </a:r>
            <a:r>
              <a:rPr lang="lv-LV" sz="1400" i="1" kern="0" dirty="0">
                <a:solidFill>
                  <a:srgbClr val="664790"/>
                </a:solidFill>
                <a:latin typeface="Arial" panose="020B0604020202020204" pitchFamily="34" charset="0"/>
                <a:ea typeface="Verdana"/>
                <a:cs typeface="Arial" panose="020B0604020202020204" pitchFamily="34" charset="0"/>
              </a:rPr>
              <a:t>: </a:t>
            </a:r>
            <a:r>
              <a:rPr lang="lv-LV" sz="1400" i="1" kern="0" dirty="0">
                <a:solidFill>
                  <a:srgbClr val="664790"/>
                </a:solidFill>
                <a:latin typeface="Arial" panose="020B0604020202020204" pitchFamily="34" charset="0"/>
                <a:ea typeface="Verdana"/>
                <a:cs typeface="Arial" panose="020B0604020202020204" pitchFamily="34" charset="0"/>
                <a:sym typeface="Verdana"/>
              </a:rPr>
              <a:t>alga</a:t>
            </a:r>
            <a:r>
              <a:rPr lang="lv-LV" sz="1400" b="1" i="1" kern="0" dirty="0">
                <a:solidFill>
                  <a:srgbClr val="664790"/>
                </a:solidFill>
                <a:latin typeface="Arial" panose="020B0604020202020204" pitchFamily="34" charset="0"/>
                <a:ea typeface="Verdana"/>
                <a:cs typeface="Arial" panose="020B0604020202020204" pitchFamily="34" charset="0"/>
                <a:sym typeface="Verdana"/>
              </a:rPr>
              <a:t> </a:t>
            </a:r>
            <a:r>
              <a:rPr lang="lv-LV" sz="1400" i="1" kern="0" dirty="0">
                <a:solidFill>
                  <a:srgbClr val="664790"/>
                </a:solidFill>
                <a:latin typeface="Arial" panose="020B0604020202020204" pitchFamily="34" charset="0"/>
                <a:ea typeface="Verdana"/>
                <a:cs typeface="Arial" panose="020B0604020202020204" pitchFamily="34" charset="0"/>
                <a:sym typeface="Verdana"/>
              </a:rPr>
              <a:t>3860 </a:t>
            </a:r>
            <a:r>
              <a:rPr lang="lv-LV" sz="1400" i="1" kern="0" dirty="0" err="1">
                <a:solidFill>
                  <a:srgbClr val="664790"/>
                </a:solidFill>
                <a:latin typeface="Arial" panose="020B0604020202020204" pitchFamily="34" charset="0"/>
                <a:ea typeface="Verdana"/>
                <a:cs typeface="Arial" panose="020B0604020202020204" pitchFamily="34" charset="0"/>
                <a:sym typeface="Verdana"/>
              </a:rPr>
              <a:t>euro</a:t>
            </a:r>
            <a:r>
              <a:rPr lang="lv-LV" sz="1400" i="1" kern="0" dirty="0">
                <a:solidFill>
                  <a:srgbClr val="664790"/>
                </a:solidFill>
                <a:latin typeface="Arial" panose="020B0604020202020204" pitchFamily="34" charset="0"/>
                <a:ea typeface="Verdana"/>
                <a:cs typeface="Arial" panose="020B0604020202020204" pitchFamily="34" charset="0"/>
                <a:sym typeface="Verdana"/>
              </a:rPr>
              <a:t>/</a:t>
            </a:r>
            <a:r>
              <a:rPr lang="lv-LV" sz="1400" i="1" kern="0" dirty="0" err="1">
                <a:solidFill>
                  <a:srgbClr val="664790"/>
                </a:solidFill>
                <a:latin typeface="Arial" panose="020B0604020202020204" pitchFamily="34" charset="0"/>
                <a:ea typeface="Verdana"/>
                <a:cs typeface="Arial" panose="020B0604020202020204" pitchFamily="34" charset="0"/>
                <a:sym typeface="Verdana"/>
              </a:rPr>
              <a:t>mēn</a:t>
            </a:r>
            <a:r>
              <a:rPr lang="lv-LV" sz="1400" i="1" kern="0" dirty="0">
                <a:solidFill>
                  <a:srgbClr val="664790"/>
                </a:solidFill>
                <a:latin typeface="Arial" panose="020B0604020202020204" pitchFamily="34" charset="0"/>
                <a:ea typeface="Verdana"/>
                <a:cs typeface="Arial" panose="020B0604020202020204" pitchFamily="34" charset="0"/>
                <a:sym typeface="Verdana"/>
              </a:rPr>
              <a:t>. + pētniecības izdevumi 1000 </a:t>
            </a:r>
            <a:r>
              <a:rPr lang="lv-LV" sz="1400" i="1" kern="0" dirty="0" err="1">
                <a:solidFill>
                  <a:srgbClr val="664790"/>
                </a:solidFill>
                <a:latin typeface="Arial" panose="020B0604020202020204" pitchFamily="34" charset="0"/>
                <a:ea typeface="Verdana"/>
                <a:cs typeface="Arial" panose="020B0604020202020204" pitchFamily="34" charset="0"/>
                <a:sym typeface="Verdana"/>
              </a:rPr>
              <a:t>euro</a:t>
            </a:r>
            <a:r>
              <a:rPr lang="lv-LV" sz="1400" i="1" kern="0" dirty="0">
                <a:solidFill>
                  <a:srgbClr val="664790"/>
                </a:solidFill>
                <a:latin typeface="Arial" panose="020B0604020202020204" pitchFamily="34" charset="0"/>
                <a:ea typeface="Verdana"/>
                <a:cs typeface="Arial" panose="020B0604020202020204" pitchFamily="34" charset="0"/>
                <a:sym typeface="Verdana"/>
              </a:rPr>
              <a:t>/</a:t>
            </a:r>
            <a:r>
              <a:rPr lang="lv-LV" sz="1400" i="1" kern="0" dirty="0" err="1">
                <a:solidFill>
                  <a:srgbClr val="664790"/>
                </a:solidFill>
                <a:latin typeface="Arial" panose="020B0604020202020204" pitchFamily="34" charset="0"/>
                <a:ea typeface="Verdana"/>
                <a:cs typeface="Arial" panose="020B0604020202020204" pitchFamily="34" charset="0"/>
                <a:sym typeface="Verdana"/>
              </a:rPr>
              <a:t>mēn</a:t>
            </a:r>
            <a:r>
              <a:rPr lang="lv-LV" sz="1400" i="1" kern="0" dirty="0">
                <a:solidFill>
                  <a:srgbClr val="664790"/>
                </a:solidFill>
                <a:latin typeface="Arial" panose="020B0604020202020204" pitchFamily="34" charset="0"/>
                <a:ea typeface="Verdana"/>
                <a:cs typeface="Arial" panose="020B0604020202020204" pitchFamily="34" charset="0"/>
                <a:sym typeface="Verdana"/>
              </a:rPr>
              <a:t>.+ mobilitātes nodrošinājums 600 </a:t>
            </a:r>
            <a:r>
              <a:rPr lang="lv-LV" sz="1400" i="1" kern="0" dirty="0" err="1">
                <a:solidFill>
                  <a:srgbClr val="664790"/>
                </a:solidFill>
                <a:latin typeface="Arial" panose="020B0604020202020204" pitchFamily="34" charset="0"/>
                <a:ea typeface="Verdana"/>
                <a:cs typeface="Arial" panose="020B0604020202020204" pitchFamily="34" charset="0"/>
                <a:sym typeface="Verdana"/>
              </a:rPr>
              <a:t>euro</a:t>
            </a:r>
            <a:r>
              <a:rPr lang="lv-LV" sz="1400" i="1" kern="0" dirty="0">
                <a:solidFill>
                  <a:srgbClr val="664790"/>
                </a:solidFill>
                <a:latin typeface="Arial" panose="020B0604020202020204" pitchFamily="34" charset="0"/>
                <a:ea typeface="Verdana"/>
                <a:cs typeface="Arial" panose="020B0604020202020204" pitchFamily="34" charset="0"/>
                <a:sym typeface="Verdana"/>
              </a:rPr>
              <a:t>/</a:t>
            </a:r>
            <a:r>
              <a:rPr lang="lv-LV" sz="1400" i="1" kern="0" dirty="0" err="1">
                <a:solidFill>
                  <a:srgbClr val="664790"/>
                </a:solidFill>
                <a:latin typeface="Arial" panose="020B0604020202020204" pitchFamily="34" charset="0"/>
                <a:ea typeface="Verdana"/>
                <a:cs typeface="Arial" panose="020B0604020202020204" pitchFamily="34" charset="0"/>
                <a:sym typeface="Verdana"/>
              </a:rPr>
              <a:t>mēn</a:t>
            </a:r>
            <a:r>
              <a:rPr lang="lv-LV" sz="1400" i="1" kern="0" dirty="0">
                <a:solidFill>
                  <a:srgbClr val="664790"/>
                </a:solidFill>
                <a:latin typeface="Arial" panose="020B0604020202020204" pitchFamily="34" charset="0"/>
                <a:ea typeface="Verdana"/>
                <a:cs typeface="Arial" panose="020B0604020202020204" pitchFamily="34" charset="0"/>
                <a:sym typeface="Verdana"/>
              </a:rPr>
              <a:t>, mobilitātes ģimenes pabalsts 6</a:t>
            </a:r>
            <a:r>
              <a:rPr lang="en-US" sz="1400" i="1" kern="0" dirty="0">
                <a:solidFill>
                  <a:srgbClr val="664790"/>
                </a:solidFill>
                <a:latin typeface="Arial" panose="020B0604020202020204" pitchFamily="34" charset="0"/>
                <a:ea typeface="Verdana"/>
                <a:cs typeface="Arial" panose="020B0604020202020204" pitchFamily="34" charset="0"/>
                <a:sym typeface="Verdana"/>
              </a:rPr>
              <a:t>6</a:t>
            </a:r>
            <a:r>
              <a:rPr lang="lv-LV" sz="1400" i="1" kern="0" dirty="0">
                <a:solidFill>
                  <a:srgbClr val="664790"/>
                </a:solidFill>
                <a:latin typeface="Arial" panose="020B0604020202020204" pitchFamily="34" charset="0"/>
                <a:ea typeface="Verdana"/>
                <a:cs typeface="Arial" panose="020B0604020202020204" pitchFamily="34" charset="0"/>
                <a:sym typeface="Verdana"/>
              </a:rPr>
              <a:t>0 </a:t>
            </a:r>
            <a:r>
              <a:rPr lang="lv-LV" sz="1400" i="1" kern="0" dirty="0" err="1">
                <a:solidFill>
                  <a:srgbClr val="664790"/>
                </a:solidFill>
                <a:latin typeface="Arial" panose="020B0604020202020204" pitchFamily="34" charset="0"/>
                <a:ea typeface="Verdana"/>
                <a:cs typeface="Arial" panose="020B0604020202020204" pitchFamily="34" charset="0"/>
                <a:sym typeface="Verdana"/>
              </a:rPr>
              <a:t>euro</a:t>
            </a:r>
            <a:r>
              <a:rPr lang="lv-LV" sz="1400" i="1" kern="0" dirty="0">
                <a:solidFill>
                  <a:srgbClr val="664790"/>
                </a:solidFill>
                <a:latin typeface="Arial" panose="020B0604020202020204" pitchFamily="34" charset="0"/>
                <a:ea typeface="Verdana"/>
                <a:cs typeface="Arial" panose="020B0604020202020204" pitchFamily="34" charset="0"/>
                <a:sym typeface="Verdana"/>
              </a:rPr>
              <a:t>/</a:t>
            </a:r>
            <a:r>
              <a:rPr lang="lv-LV" sz="1400" i="1" kern="0" dirty="0" err="1">
                <a:solidFill>
                  <a:srgbClr val="664790"/>
                </a:solidFill>
                <a:latin typeface="Arial" panose="020B0604020202020204" pitchFamily="34" charset="0"/>
                <a:ea typeface="Verdana"/>
                <a:cs typeface="Arial" panose="020B0604020202020204" pitchFamily="34" charset="0"/>
                <a:sym typeface="Verdana"/>
              </a:rPr>
              <a:t>mēn</a:t>
            </a:r>
            <a:r>
              <a:rPr lang="lv-LV" sz="1400" i="1" kern="0" dirty="0">
                <a:solidFill>
                  <a:srgbClr val="664790"/>
                </a:solidFill>
                <a:latin typeface="Arial" panose="020B0604020202020204" pitchFamily="34" charset="0"/>
                <a:ea typeface="Verdana"/>
                <a:cs typeface="Arial" panose="020B0604020202020204" pitchFamily="34" charset="0"/>
                <a:sym typeface="Verdana"/>
              </a:rPr>
              <a:t> + </a:t>
            </a:r>
            <a:r>
              <a:rPr lang="lv-LV" sz="1400" i="1" kern="0" dirty="0" err="1">
                <a:solidFill>
                  <a:srgbClr val="664790"/>
                </a:solidFill>
                <a:latin typeface="Arial" panose="020B0604020202020204" pitchFamily="34" charset="0"/>
                <a:ea typeface="Verdana"/>
                <a:cs typeface="Arial" panose="020B0604020202020204" pitchFamily="34" charset="0"/>
                <a:sym typeface="Verdana"/>
              </a:rPr>
              <a:t>admin.daļa</a:t>
            </a:r>
            <a:r>
              <a:rPr lang="lv-LV" sz="1400" i="1" kern="0" dirty="0">
                <a:solidFill>
                  <a:srgbClr val="664790"/>
                </a:solidFill>
                <a:latin typeface="Arial" panose="020B0604020202020204" pitchFamily="34" charset="0"/>
                <a:ea typeface="Verdana"/>
                <a:cs typeface="Arial" panose="020B0604020202020204" pitchFamily="34" charset="0"/>
                <a:sym typeface="Verdana"/>
              </a:rPr>
              <a:t> 185 </a:t>
            </a:r>
            <a:r>
              <a:rPr lang="lv-LV" sz="1400" i="1" kern="0" dirty="0" err="1">
                <a:solidFill>
                  <a:srgbClr val="664790"/>
                </a:solidFill>
                <a:latin typeface="Arial" panose="020B0604020202020204" pitchFamily="34" charset="0"/>
                <a:ea typeface="Verdana"/>
                <a:cs typeface="Arial" panose="020B0604020202020204" pitchFamily="34" charset="0"/>
                <a:sym typeface="Verdana"/>
              </a:rPr>
              <a:t>euro</a:t>
            </a:r>
            <a:r>
              <a:rPr lang="lv-LV" sz="1400" i="1" kern="0" dirty="0">
                <a:solidFill>
                  <a:srgbClr val="664790"/>
                </a:solidFill>
                <a:latin typeface="Arial" panose="020B0604020202020204" pitchFamily="34" charset="0"/>
                <a:ea typeface="Verdana"/>
                <a:cs typeface="Arial" panose="020B0604020202020204" pitchFamily="34" charset="0"/>
                <a:sym typeface="Verdana"/>
              </a:rPr>
              <a:t>/</a:t>
            </a:r>
            <a:r>
              <a:rPr lang="lv-LV" sz="1400" i="1" kern="0" dirty="0" err="1">
                <a:solidFill>
                  <a:srgbClr val="664790"/>
                </a:solidFill>
                <a:latin typeface="Arial" panose="020B0604020202020204" pitchFamily="34" charset="0"/>
                <a:ea typeface="Verdana"/>
                <a:cs typeface="Arial" panose="020B0604020202020204" pitchFamily="34" charset="0"/>
                <a:sym typeface="Verdana"/>
              </a:rPr>
              <a:t>mēn</a:t>
            </a:r>
            <a:endParaRPr lang="lv-LV" sz="1400" i="1"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pPr>
            <a:endParaRPr lang="lv-LV" sz="1600" i="1"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buFont typeface="Arial"/>
              <a:buNone/>
            </a:pPr>
            <a:endParaRPr lang="lv-LV" sz="1600" i="1" kern="0" dirty="0">
              <a:solidFill>
                <a:srgbClr val="664790"/>
              </a:solidFill>
              <a:latin typeface="Arial" panose="020B0604020202020204" pitchFamily="34" charset="0"/>
              <a:ea typeface="Verdana"/>
              <a:cs typeface="Arial" panose="020B0604020202020204" pitchFamily="34" charset="0"/>
              <a:sym typeface="Verdana"/>
            </a:endParaRPr>
          </a:p>
        </p:txBody>
      </p:sp>
      <p:sp>
        <p:nvSpPr>
          <p:cNvPr id="27" name="Google Shape;650;p50">
            <a:extLst>
              <a:ext uri="{FF2B5EF4-FFF2-40B4-BE49-F238E27FC236}">
                <a16:creationId xmlns:a16="http://schemas.microsoft.com/office/drawing/2014/main" id="{229FA99A-F2DF-9792-C2C1-4D3DDDF26E0C}"/>
              </a:ext>
            </a:extLst>
          </p:cNvPr>
          <p:cNvSpPr txBox="1"/>
          <p:nvPr/>
        </p:nvSpPr>
        <p:spPr>
          <a:xfrm>
            <a:off x="3932533" y="4520356"/>
            <a:ext cx="3286125" cy="1423911"/>
          </a:xfrm>
          <a:prstGeom prst="rect">
            <a:avLst/>
          </a:prstGeom>
          <a:noFill/>
          <a:ln>
            <a:noFill/>
          </a:ln>
        </p:spPr>
        <p:txBody>
          <a:bodyPr spcFirstLastPara="1" wrap="square" lIns="91425" tIns="45700" rIns="91425" bIns="45700" anchor="t" anchorCtr="0">
            <a:noAutofit/>
          </a:bodyPr>
          <a:lstStyle/>
          <a:p>
            <a:pPr>
              <a:buClr>
                <a:srgbClr val="000000"/>
              </a:buClr>
            </a:pPr>
            <a:endParaRPr lang="lv-LV" sz="1600" kern="0" dirty="0">
              <a:solidFill>
                <a:srgbClr val="664790"/>
              </a:solidFill>
              <a:latin typeface="Arial" panose="020B0604020202020204" pitchFamily="34" charset="0"/>
              <a:ea typeface="Verdana"/>
              <a:cs typeface="Arial" panose="020B0604020202020204" pitchFamily="34" charset="0"/>
            </a:endParaRPr>
          </a:p>
          <a:p>
            <a:pPr>
              <a:buClr>
                <a:srgbClr val="000000"/>
              </a:buClr>
            </a:pPr>
            <a:r>
              <a:rPr lang="en-US" sz="2000" kern="0" dirty="0" err="1">
                <a:solidFill>
                  <a:srgbClr val="664790"/>
                </a:solidFill>
                <a:latin typeface="Arial" panose="020B0604020202020204" pitchFamily="34" charset="0"/>
                <a:ea typeface="Verdana"/>
                <a:cs typeface="Arial" panose="020B0604020202020204" pitchFamily="34" charset="0"/>
              </a:rPr>
              <a:t>Ikgadēji</a:t>
            </a:r>
            <a:r>
              <a:rPr lang="en-US" sz="2000" kern="0" dirty="0">
                <a:solidFill>
                  <a:srgbClr val="664790"/>
                </a:solidFill>
                <a:latin typeface="Arial" panose="020B0604020202020204" pitchFamily="34" charset="0"/>
                <a:ea typeface="Verdana"/>
                <a:cs typeface="Arial" panose="020B0604020202020204" pitchFamily="34" charset="0"/>
              </a:rPr>
              <a:t> </a:t>
            </a:r>
            <a:r>
              <a:rPr lang="en-US" sz="2000" kern="0" dirty="0" err="1">
                <a:solidFill>
                  <a:srgbClr val="664790"/>
                </a:solidFill>
                <a:latin typeface="Arial" panose="020B0604020202020204" pitchFamily="34" charset="0"/>
                <a:ea typeface="Verdana"/>
                <a:cs typeface="Arial" panose="020B0604020202020204" pitchFamily="34" charset="0"/>
              </a:rPr>
              <a:t>grantu</a:t>
            </a:r>
            <a:r>
              <a:rPr lang="en-US" sz="2000" kern="0" dirty="0">
                <a:solidFill>
                  <a:srgbClr val="664790"/>
                </a:solidFill>
                <a:latin typeface="Arial" panose="020B0604020202020204" pitchFamily="34" charset="0"/>
                <a:ea typeface="Verdana"/>
                <a:cs typeface="Arial" panose="020B0604020202020204" pitchFamily="34" charset="0"/>
              </a:rPr>
              <a:t> </a:t>
            </a:r>
            <a:r>
              <a:rPr lang="en-US" sz="2000" kern="0" dirty="0" err="1">
                <a:solidFill>
                  <a:srgbClr val="664790"/>
                </a:solidFill>
                <a:latin typeface="Arial" panose="020B0604020202020204" pitchFamily="34" charset="0"/>
                <a:ea typeface="Verdana"/>
                <a:cs typeface="Arial" panose="020B0604020202020204" pitchFamily="34" charset="0"/>
              </a:rPr>
              <a:t>konkursi</a:t>
            </a:r>
            <a:r>
              <a:rPr lang="en-US" sz="2000" kern="0" dirty="0">
                <a:solidFill>
                  <a:srgbClr val="664790"/>
                </a:solidFill>
                <a:latin typeface="Arial" panose="020B0604020202020204" pitchFamily="34" charset="0"/>
                <a:ea typeface="Verdana"/>
                <a:cs typeface="Arial" panose="020B0604020202020204" pitchFamily="34" charset="0"/>
              </a:rPr>
              <a:t> </a:t>
            </a:r>
            <a:r>
              <a:rPr lang="en-US" sz="2000" kern="0" dirty="0" err="1">
                <a:solidFill>
                  <a:srgbClr val="664790"/>
                </a:solidFill>
                <a:latin typeface="Arial" panose="020B0604020202020204" pitchFamily="34" charset="0"/>
                <a:ea typeface="Verdana"/>
                <a:cs typeface="Arial" panose="020B0604020202020204" pitchFamily="34" charset="0"/>
              </a:rPr>
              <a:t>sākot</a:t>
            </a:r>
            <a:r>
              <a:rPr lang="en-US" sz="2000" kern="0" dirty="0">
                <a:solidFill>
                  <a:srgbClr val="664790"/>
                </a:solidFill>
                <a:latin typeface="Arial" panose="020B0604020202020204" pitchFamily="34" charset="0"/>
                <a:ea typeface="Verdana"/>
                <a:cs typeface="Arial" panose="020B0604020202020204" pitchFamily="34" charset="0"/>
              </a:rPr>
              <a:t> </a:t>
            </a:r>
            <a:r>
              <a:rPr lang="en-US" sz="2000" kern="0" dirty="0" err="1">
                <a:solidFill>
                  <a:srgbClr val="664790"/>
                </a:solidFill>
                <a:latin typeface="Arial" panose="020B0604020202020204" pitchFamily="34" charset="0"/>
                <a:ea typeface="Verdana"/>
                <a:cs typeface="Arial" panose="020B0604020202020204" pitchFamily="34" charset="0"/>
              </a:rPr>
              <a:t>ar</a:t>
            </a:r>
            <a:r>
              <a:rPr lang="en-US" sz="2000" kern="0" dirty="0">
                <a:solidFill>
                  <a:srgbClr val="664790"/>
                </a:solidFill>
                <a:latin typeface="Arial" panose="020B0604020202020204" pitchFamily="34" charset="0"/>
                <a:ea typeface="Verdana"/>
                <a:cs typeface="Arial" panose="020B0604020202020204" pitchFamily="34" charset="0"/>
              </a:rPr>
              <a:t> 2024.gada </a:t>
            </a:r>
            <a:r>
              <a:rPr lang="en-US" sz="2000" kern="0" dirty="0" err="1">
                <a:solidFill>
                  <a:srgbClr val="664790"/>
                </a:solidFill>
                <a:latin typeface="Arial" panose="020B0604020202020204" pitchFamily="34" charset="0"/>
                <a:ea typeface="Verdana"/>
                <a:cs typeface="Arial" panose="020B0604020202020204" pitchFamily="34" charset="0"/>
              </a:rPr>
              <a:t>maiju</a:t>
            </a:r>
            <a:endParaRPr lang="lv-LV" sz="1100" kern="0" dirty="0">
              <a:solidFill>
                <a:srgbClr val="664790"/>
              </a:solidFill>
              <a:latin typeface="Arial" panose="020B0604020202020204" pitchFamily="34" charset="0"/>
              <a:ea typeface="Verdana"/>
              <a:cs typeface="Arial" panose="020B0604020202020204" pitchFamily="34" charset="0"/>
              <a:sym typeface="Verdana"/>
            </a:endParaRPr>
          </a:p>
        </p:txBody>
      </p:sp>
      <p:sp>
        <p:nvSpPr>
          <p:cNvPr id="28" name="Rectangle 27">
            <a:extLst>
              <a:ext uri="{FF2B5EF4-FFF2-40B4-BE49-F238E27FC236}">
                <a16:creationId xmlns:a16="http://schemas.microsoft.com/office/drawing/2014/main" id="{9E00DC78-2903-B38C-9E9F-36E6FEF6674B}"/>
              </a:ext>
            </a:extLst>
          </p:cNvPr>
          <p:cNvSpPr/>
          <p:nvPr/>
        </p:nvSpPr>
        <p:spPr>
          <a:xfrm>
            <a:off x="8028567" y="1317792"/>
            <a:ext cx="3748567" cy="462580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9" name="TextBox 28">
            <a:extLst>
              <a:ext uri="{FF2B5EF4-FFF2-40B4-BE49-F238E27FC236}">
                <a16:creationId xmlns:a16="http://schemas.microsoft.com/office/drawing/2014/main" id="{17BC182D-B56B-3681-2AF9-5EAA7E0BA45C}"/>
              </a:ext>
            </a:extLst>
          </p:cNvPr>
          <p:cNvSpPr txBox="1"/>
          <p:nvPr/>
        </p:nvSpPr>
        <p:spPr>
          <a:xfrm>
            <a:off x="8193262" y="1782646"/>
            <a:ext cx="3488978" cy="3954737"/>
          </a:xfrm>
          <a:prstGeom prst="rect">
            <a:avLst/>
          </a:prstGeom>
          <a:noFill/>
        </p:spPr>
        <p:txBody>
          <a:bodyPr wrap="square">
            <a:spAutoFit/>
          </a:bodyPr>
          <a:lstStyle/>
          <a:p>
            <a:pPr marL="342900" indent="-342900">
              <a:lnSpc>
                <a:spcPct val="107000"/>
              </a:lnSpc>
              <a:spcBef>
                <a:spcPts val="600"/>
              </a:spcBef>
              <a:spcAft>
                <a:spcPts val="600"/>
              </a:spcAft>
              <a:buFont typeface="Wingdings" panose="05000000000000000000" pitchFamily="2" charset="2"/>
              <a:buChar char="Ø"/>
            </a:pPr>
            <a:r>
              <a:rPr lang="lv-LV" dirty="0">
                <a:latin typeface="Calibri" panose="020F0502020204030204" pitchFamily="34" charset="0"/>
                <a:ea typeface="Calibri" panose="020F0502020204030204" pitchFamily="34" charset="0"/>
                <a:cs typeface="Times New Roman" panose="02020603050405020304" pitchFamily="18" charset="0"/>
              </a:rPr>
              <a:t>L</a:t>
            </a:r>
            <a:r>
              <a:rPr lang="lv-LV" dirty="0">
                <a:effectLst/>
                <a:latin typeface="Calibri" panose="020F0502020204030204" pitchFamily="34" charset="0"/>
                <a:ea typeface="Calibri" panose="020F0502020204030204" pitchFamily="34" charset="0"/>
                <a:cs typeface="Times New Roman" panose="02020603050405020304" pitchFamily="18" charset="0"/>
              </a:rPr>
              <a:t>ielāks </a:t>
            </a:r>
            <a:r>
              <a:rPr lang="lv-LV" dirty="0" err="1">
                <a:effectLst/>
                <a:latin typeface="Calibri" panose="020F0502020204030204" pitchFamily="34" charset="0"/>
                <a:ea typeface="Calibri" panose="020F0502020204030204" pitchFamily="34" charset="0"/>
                <a:cs typeface="Times New Roman" panose="02020603050405020304" pitchFamily="18" charset="0"/>
              </a:rPr>
              <a:t>pēcdoktoranta</a:t>
            </a:r>
            <a:r>
              <a:rPr lang="lv-LV" dirty="0">
                <a:effectLst/>
                <a:latin typeface="Calibri" panose="020F0502020204030204" pitchFamily="34" charset="0"/>
                <a:ea typeface="Calibri" panose="020F0502020204030204" pitchFamily="34" charset="0"/>
                <a:cs typeface="Times New Roman" panose="02020603050405020304" pitchFamily="18" charset="0"/>
              </a:rPr>
              <a:t> </a:t>
            </a:r>
            <a:r>
              <a:rPr lang="lv-LV" dirty="0" err="1">
                <a:effectLst/>
                <a:latin typeface="Calibri" panose="020F0502020204030204" pitchFamily="34" charset="0"/>
                <a:ea typeface="Calibri" panose="020F0502020204030204" pitchFamily="34" charset="0"/>
                <a:cs typeface="Times New Roman" panose="02020603050405020304" pitchFamily="18" charset="0"/>
              </a:rPr>
              <a:t>granta</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err="1">
                <a:effectLst/>
                <a:latin typeface="Calibri" panose="020F0502020204030204" pitchFamily="34" charset="0"/>
                <a:ea typeface="Calibri" panose="020F0502020204030204" pitchFamily="34" charset="0"/>
                <a:cs typeface="Times New Roman" panose="02020603050405020304" pitchFamily="18" charset="0"/>
              </a:rPr>
              <a:t>apmērs</a:t>
            </a:r>
            <a:r>
              <a:rPr lang="lv-LV" dirty="0">
                <a:latin typeface="Calibri" panose="020F0502020204030204" pitchFamily="34" charset="0"/>
                <a:ea typeface="Calibri" panose="020F0502020204030204" pitchFamily="34" charset="0"/>
                <a:cs typeface="Times New Roman" panose="02020603050405020304" pitchFamily="18" charset="0"/>
              </a:rPr>
              <a:t> (+41%)</a:t>
            </a:r>
            <a:endParaRPr lang="lv-LV"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600"/>
              </a:spcBef>
              <a:spcAft>
                <a:spcPts val="600"/>
              </a:spcAft>
              <a:buFont typeface="Wingdings" panose="05000000000000000000" pitchFamily="2" charset="2"/>
              <a:buChar char="Ø"/>
            </a:pPr>
            <a:r>
              <a:rPr lang="lv-LV" dirty="0">
                <a:effectLst/>
                <a:latin typeface="Calibri" panose="020F0502020204030204" pitchFamily="34" charset="0"/>
                <a:ea typeface="Calibri" panose="020F0502020204030204" pitchFamily="34" charset="0"/>
                <a:cs typeface="Times New Roman" panose="02020603050405020304" pitchFamily="18" charset="0"/>
              </a:rPr>
              <a:t>Papildus finansējums garajām ārvalstu mobilitātēm (600 vai 1260 </a:t>
            </a:r>
            <a:r>
              <a:rPr lang="lv-LV" dirty="0" err="1">
                <a:effectLst/>
                <a:latin typeface="Calibri" panose="020F0502020204030204" pitchFamily="34" charset="0"/>
                <a:ea typeface="Calibri" panose="020F0502020204030204" pitchFamily="34" charset="0"/>
                <a:cs typeface="Times New Roman" panose="02020603050405020304" pitchFamily="18" charset="0"/>
              </a:rPr>
              <a:t>euro</a:t>
            </a:r>
            <a:r>
              <a:rPr lang="lv-LV" dirty="0">
                <a:effectLst/>
                <a:latin typeface="Calibri" panose="020F0502020204030204" pitchFamily="34" charset="0"/>
                <a:ea typeface="Calibri" panose="020F0502020204030204" pitchFamily="34" charset="0"/>
                <a:cs typeface="Times New Roman" panose="02020603050405020304" pitchFamily="18" charset="0"/>
              </a:rPr>
              <a:t>/</a:t>
            </a:r>
            <a:r>
              <a:rPr lang="lv-LV" dirty="0" err="1">
                <a:effectLst/>
                <a:latin typeface="Calibri" panose="020F0502020204030204" pitchFamily="34" charset="0"/>
                <a:ea typeface="Calibri" panose="020F0502020204030204" pitchFamily="34" charset="0"/>
                <a:cs typeface="Times New Roman" panose="02020603050405020304" pitchFamily="18" charset="0"/>
              </a:rPr>
              <a:t>mēn</a:t>
            </a:r>
            <a:r>
              <a:rPr lang="lv-LV"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spcBef>
                <a:spcPts val="600"/>
              </a:spcBef>
              <a:spcAft>
                <a:spcPts val="600"/>
              </a:spcAft>
              <a:buFont typeface="Wingdings" panose="05000000000000000000" pitchFamily="2" charset="2"/>
              <a:buChar char="Ø"/>
            </a:pPr>
            <a:r>
              <a:rPr lang="lv-LV" dirty="0">
                <a:effectLst/>
                <a:latin typeface="Calibri" panose="020F0502020204030204" pitchFamily="34" charset="0"/>
                <a:ea typeface="Calibri" panose="020F0502020204030204" pitchFamily="34" charset="0"/>
                <a:cs typeface="Times New Roman" panose="02020603050405020304" pitchFamily="18" charset="0"/>
              </a:rPr>
              <a:t>Papildus finansējums ārvalstu </a:t>
            </a:r>
            <a:r>
              <a:rPr lang="lv-LV" dirty="0" err="1">
                <a:effectLst/>
                <a:latin typeface="Calibri" panose="020F0502020204030204" pitchFamily="34" charset="0"/>
                <a:ea typeface="Calibri" panose="020F0502020204030204" pitchFamily="34" charset="0"/>
                <a:cs typeface="Times New Roman" panose="02020603050405020304" pitchFamily="18" charset="0"/>
              </a:rPr>
              <a:t>postdoku</a:t>
            </a:r>
            <a:r>
              <a:rPr lang="lv-LV" dirty="0">
                <a:effectLst/>
                <a:latin typeface="Calibri" panose="020F0502020204030204" pitchFamily="34" charset="0"/>
                <a:ea typeface="Calibri" panose="020F0502020204030204" pitchFamily="34" charset="0"/>
                <a:cs typeface="Times New Roman" panose="02020603050405020304" pitchFamily="18" charset="0"/>
              </a:rPr>
              <a:t> pārcelšanai (600 vai 1260 </a:t>
            </a:r>
            <a:r>
              <a:rPr lang="lv-LV" dirty="0" err="1">
                <a:effectLst/>
                <a:latin typeface="Calibri" panose="020F0502020204030204" pitchFamily="34" charset="0"/>
                <a:ea typeface="Calibri" panose="020F0502020204030204" pitchFamily="34" charset="0"/>
                <a:cs typeface="Times New Roman" panose="02020603050405020304" pitchFamily="18" charset="0"/>
              </a:rPr>
              <a:t>euro</a:t>
            </a:r>
            <a:r>
              <a:rPr lang="lv-LV" dirty="0">
                <a:latin typeface="Calibri" panose="020F0502020204030204" pitchFamily="34" charset="0"/>
                <a:ea typeface="Calibri" panose="020F0502020204030204" pitchFamily="34" charset="0"/>
                <a:cs typeface="Times New Roman" panose="02020603050405020304" pitchFamily="18" charset="0"/>
              </a:rPr>
              <a:t>)</a:t>
            </a:r>
            <a:endParaRPr lang="lv-LV"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600"/>
              </a:spcBef>
              <a:spcAft>
                <a:spcPts val="600"/>
              </a:spcAft>
              <a:buFont typeface="Wingdings" panose="05000000000000000000" pitchFamily="2" charset="2"/>
              <a:buChar char="Ø"/>
            </a:pPr>
            <a:r>
              <a:rPr lang="lv-LV" dirty="0">
                <a:effectLst/>
                <a:latin typeface="Calibri" panose="020F0502020204030204" pitchFamily="34" charset="0"/>
                <a:ea typeface="Calibri" panose="020F0502020204030204" pitchFamily="34" charset="0"/>
                <a:cs typeface="Times New Roman" panose="02020603050405020304" pitchFamily="18" charset="0"/>
              </a:rPr>
              <a:t>Iekļaujošāki nosacījumi </a:t>
            </a:r>
          </a:p>
          <a:p>
            <a:pPr marL="342900" lvl="0" indent="-342900">
              <a:lnSpc>
                <a:spcPct val="107000"/>
              </a:lnSpc>
              <a:spcBef>
                <a:spcPts val="600"/>
              </a:spcBef>
              <a:spcAft>
                <a:spcPts val="600"/>
              </a:spcAft>
              <a:buFont typeface="Wingdings" panose="05000000000000000000" pitchFamily="2" charset="2"/>
              <a:buChar char="Ø"/>
            </a:pPr>
            <a:r>
              <a:rPr lang="lv-LV" dirty="0">
                <a:latin typeface="Calibri" panose="020F0502020204030204" pitchFamily="34" charset="0"/>
                <a:ea typeface="Calibri" panose="020F0502020204030204" pitchFamily="34" charset="0"/>
                <a:cs typeface="Times New Roman" panose="02020603050405020304" pitchFamily="18" charset="0"/>
              </a:rPr>
              <a:t>Lielāka nodarbinātības rīcības brīvība </a:t>
            </a:r>
            <a:r>
              <a:rPr lang="en-US" dirty="0" err="1">
                <a:latin typeface="Calibri" panose="020F0502020204030204" pitchFamily="34" charset="0"/>
                <a:ea typeface="Calibri" panose="020F0502020204030204" pitchFamily="34" charset="0"/>
                <a:cs typeface="Times New Roman" panose="02020603050405020304" pitchFamily="18" charset="0"/>
              </a:rPr>
              <a:t>pēc</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granta</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beigām</a:t>
            </a:r>
            <a:endParaRPr lang="lv-LV"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Google Shape;650;p50">
            <a:extLst>
              <a:ext uri="{FF2B5EF4-FFF2-40B4-BE49-F238E27FC236}">
                <a16:creationId xmlns:a16="http://schemas.microsoft.com/office/drawing/2014/main" id="{26EEE60E-64C0-6CB9-8AF9-A6CCD4AFA7FD}"/>
              </a:ext>
            </a:extLst>
          </p:cNvPr>
          <p:cNvSpPr txBox="1"/>
          <p:nvPr/>
        </p:nvSpPr>
        <p:spPr>
          <a:xfrm>
            <a:off x="4660094" y="3411367"/>
            <a:ext cx="3286125" cy="1423911"/>
          </a:xfrm>
          <a:prstGeom prst="rect">
            <a:avLst/>
          </a:prstGeom>
          <a:noFill/>
          <a:ln>
            <a:noFill/>
          </a:ln>
        </p:spPr>
        <p:txBody>
          <a:bodyPr spcFirstLastPara="1" wrap="square" lIns="91425" tIns="45700" rIns="91425" bIns="45700" anchor="t" anchorCtr="0">
            <a:noAutofit/>
          </a:bodyPr>
          <a:lstStyle/>
          <a:p>
            <a:pPr>
              <a:buClr>
                <a:srgbClr val="000000"/>
              </a:buClr>
            </a:pPr>
            <a:endParaRPr lang="lv-LV" sz="1600" kern="0" dirty="0">
              <a:solidFill>
                <a:srgbClr val="664790"/>
              </a:solidFill>
              <a:latin typeface="Arial" panose="020B0604020202020204" pitchFamily="34" charset="0"/>
              <a:ea typeface="Verdana"/>
              <a:cs typeface="Arial" panose="020B0604020202020204" pitchFamily="34" charset="0"/>
            </a:endParaRPr>
          </a:p>
          <a:p>
            <a:pPr>
              <a:buClr>
                <a:srgbClr val="000000"/>
              </a:buClr>
            </a:pPr>
            <a:r>
              <a:rPr lang="lv-LV" sz="3200" kern="0" dirty="0">
                <a:solidFill>
                  <a:srgbClr val="664790"/>
                </a:solidFill>
                <a:latin typeface="Arial" panose="020B0604020202020204" pitchFamily="34" charset="0"/>
                <a:ea typeface="Verdana"/>
                <a:cs typeface="Arial" panose="020B0604020202020204" pitchFamily="34" charset="0"/>
              </a:rPr>
              <a:t>3 gadi</a:t>
            </a:r>
          </a:p>
          <a:p>
            <a:pPr>
              <a:buClr>
                <a:srgbClr val="000000"/>
              </a:buClr>
            </a:pPr>
            <a:r>
              <a:rPr lang="lv-LV" sz="2200" kern="0" dirty="0">
                <a:solidFill>
                  <a:srgbClr val="664790"/>
                </a:solidFill>
                <a:latin typeface="Arial" panose="020B0604020202020204" pitchFamily="34" charset="0"/>
                <a:ea typeface="Verdana"/>
                <a:cs typeface="Arial" panose="020B0604020202020204" pitchFamily="34" charset="0"/>
              </a:rPr>
              <a:t>Granta ilgums</a:t>
            </a:r>
            <a:endParaRPr lang="lv-LV" sz="1600"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pPr>
            <a:endParaRPr lang="lv-LV" sz="1600"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pPr>
            <a:endParaRPr lang="lv-LV" sz="1600" kern="0" dirty="0">
              <a:solidFill>
                <a:srgbClr val="664790"/>
              </a:solidFill>
              <a:latin typeface="Arial" panose="020B0604020202020204" pitchFamily="34" charset="0"/>
              <a:ea typeface="Verdana"/>
              <a:cs typeface="Arial" panose="020B0604020202020204" pitchFamily="34" charset="0"/>
              <a:sym typeface="Verdana"/>
            </a:endParaRPr>
          </a:p>
          <a:p>
            <a:pPr>
              <a:buClr>
                <a:srgbClr val="000000"/>
              </a:buClr>
              <a:buFont typeface="Arial"/>
              <a:buNone/>
            </a:pPr>
            <a:endParaRPr lang="lv-LV" sz="1600" kern="0" dirty="0">
              <a:solidFill>
                <a:srgbClr val="664790"/>
              </a:solidFill>
              <a:latin typeface="Arial" panose="020B0604020202020204" pitchFamily="34" charset="0"/>
              <a:ea typeface="Verdana"/>
              <a:cs typeface="Arial" panose="020B0604020202020204" pitchFamily="34" charset="0"/>
              <a:sym typeface="Verdana"/>
            </a:endParaRPr>
          </a:p>
        </p:txBody>
      </p:sp>
    </p:spTree>
    <p:extLst>
      <p:ext uri="{BB962C8B-B14F-4D97-AF65-F5344CB8AC3E}">
        <p14:creationId xmlns:p14="http://schemas.microsoft.com/office/powerpoint/2010/main" val="819834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4EEAFF9-0E1F-5BC4-BB99-7F684005DA70}"/>
              </a:ext>
            </a:extLst>
          </p:cNvPr>
          <p:cNvSpPr>
            <a:spLocks noGrp="1"/>
          </p:cNvSpPr>
          <p:nvPr>
            <p:ph type="title"/>
          </p:nvPr>
        </p:nvSpPr>
        <p:spPr>
          <a:xfrm>
            <a:off x="2336800" y="365125"/>
            <a:ext cx="9017000" cy="1325563"/>
          </a:xfrm>
        </p:spPr>
        <p:txBody>
          <a:bodyPr/>
          <a:lstStyle/>
          <a:p>
            <a:r>
              <a:rPr lang="en-US" sz="2000" b="1" kern="0" dirty="0" err="1">
                <a:solidFill>
                  <a:srgbClr val="664690">
                    <a:lumMod val="95000"/>
                    <a:lumOff val="5000"/>
                  </a:srgbClr>
                </a:solidFill>
                <a:latin typeface="Arial" panose="020B0604020202020204" pitchFamily="34" charset="0"/>
                <a:ea typeface="+mn-ea"/>
                <a:cs typeface="Arial" panose="020B0604020202020204" pitchFamily="34" charset="0"/>
              </a:rPr>
              <a:t>Doktorantūras</a:t>
            </a:r>
            <a:r>
              <a:rPr lang="en-US" sz="2000" b="1" kern="0" dirty="0">
                <a:solidFill>
                  <a:srgbClr val="664690">
                    <a:lumMod val="95000"/>
                    <a:lumOff val="5000"/>
                  </a:srgbClr>
                </a:solidFill>
                <a:latin typeface="Arial" panose="020B0604020202020204" pitchFamily="34" charset="0"/>
                <a:ea typeface="+mn-ea"/>
                <a:cs typeface="Arial" panose="020B0604020202020204" pitchFamily="34" charset="0"/>
              </a:rPr>
              <a:t> </a:t>
            </a:r>
            <a:r>
              <a:rPr lang="en-US" sz="2000" b="1" kern="0" dirty="0" err="1">
                <a:solidFill>
                  <a:srgbClr val="664690">
                    <a:lumMod val="95000"/>
                    <a:lumOff val="5000"/>
                  </a:srgbClr>
                </a:solidFill>
                <a:latin typeface="Arial" panose="020B0604020202020204" pitchFamily="34" charset="0"/>
                <a:ea typeface="+mn-ea"/>
                <a:cs typeface="Arial" panose="020B0604020202020204" pitchFamily="34" charset="0"/>
              </a:rPr>
              <a:t>granti</a:t>
            </a:r>
            <a:endParaRPr lang="en-GB" sz="2000" b="1" kern="0" dirty="0">
              <a:solidFill>
                <a:srgbClr val="664690">
                  <a:lumMod val="95000"/>
                  <a:lumOff val="5000"/>
                </a:srgbClr>
              </a:solidFill>
              <a:latin typeface="Arial" panose="020B0604020202020204" pitchFamily="34" charset="0"/>
              <a:ea typeface="+mn-ea"/>
              <a:cs typeface="Arial" panose="020B0604020202020204" pitchFamily="34" charset="0"/>
            </a:endParaRPr>
          </a:p>
        </p:txBody>
      </p:sp>
      <p:graphicFrame>
        <p:nvGraphicFramePr>
          <p:cNvPr id="4" name="Satura vietturis 3">
            <a:extLst>
              <a:ext uri="{FF2B5EF4-FFF2-40B4-BE49-F238E27FC236}">
                <a16:creationId xmlns:a16="http://schemas.microsoft.com/office/drawing/2014/main" id="{FC613FBD-6650-6E0C-9E57-56B8B4C9D992}"/>
              </a:ext>
            </a:extLst>
          </p:cNvPr>
          <p:cNvGraphicFramePr>
            <a:graphicFrameLocks noGrp="1"/>
          </p:cNvGraphicFramePr>
          <p:nvPr>
            <p:ph idx="1"/>
            <p:extLst>
              <p:ext uri="{D42A27DB-BD31-4B8C-83A1-F6EECF244321}">
                <p14:modId xmlns:p14="http://schemas.microsoft.com/office/powerpoint/2010/main" val="3274314595"/>
              </p:ext>
            </p:extLst>
          </p:nvPr>
        </p:nvGraphicFramePr>
        <p:xfrm>
          <a:off x="838201" y="1825625"/>
          <a:ext cx="4935582" cy="3251472"/>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6">
            <a:extLst>
              <a:ext uri="{FF2B5EF4-FFF2-40B4-BE49-F238E27FC236}">
                <a16:creationId xmlns:a16="http://schemas.microsoft.com/office/drawing/2014/main" id="{491D1235-BCAE-5DB7-5E5E-60A5EBF3E41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854" r="15161" b="22179"/>
          <a:stretch/>
        </p:blipFill>
        <p:spPr bwMode="auto">
          <a:xfrm>
            <a:off x="371061" y="1"/>
            <a:ext cx="1007166" cy="1146312"/>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Lst>
        </p:spPr>
      </p:pic>
      <p:sp>
        <p:nvSpPr>
          <p:cNvPr id="7" name="TextBox 6">
            <a:extLst>
              <a:ext uri="{FF2B5EF4-FFF2-40B4-BE49-F238E27FC236}">
                <a16:creationId xmlns:a16="http://schemas.microsoft.com/office/drawing/2014/main" id="{A91EA045-D179-23FF-A3A9-699BC31A670E}"/>
              </a:ext>
            </a:extLst>
          </p:cNvPr>
          <p:cNvSpPr txBox="1"/>
          <p:nvPr/>
        </p:nvSpPr>
        <p:spPr>
          <a:xfrm>
            <a:off x="6286532" y="915400"/>
            <a:ext cx="5243617" cy="5394169"/>
          </a:xfrm>
          <a:prstGeom prst="rect">
            <a:avLst/>
          </a:prstGeom>
          <a:noFill/>
        </p:spPr>
        <p:txBody>
          <a:bodyPr wrap="square">
            <a:spAutoFit/>
          </a:bodyPr>
          <a:lstStyle/>
          <a:p>
            <a:pPr marL="342900" lvl="0" indent="-342900" algn="just">
              <a:lnSpc>
                <a:spcPct val="107000"/>
              </a:lnSpc>
              <a:buFont typeface="Wingdings" panose="05000000000000000000" pitchFamily="2" charset="2"/>
              <a:buChar char=""/>
            </a:pPr>
            <a:r>
              <a:rPr lang="lv-LV" sz="1600" kern="100" dirty="0">
                <a:effectLst/>
                <a:latin typeface="Source Sans Pro" panose="020B0503030403020204" pitchFamily="34" charset="0"/>
                <a:ea typeface="Source Sans Pro" panose="020B0503030403020204" pitchFamily="34" charset="0"/>
                <a:cs typeface="Times New Roman" panose="02020603050405020304" pitchFamily="18" charset="0"/>
              </a:rPr>
              <a:t>Doktorants veic </a:t>
            </a:r>
            <a:r>
              <a:rPr lang="lv-LV" sz="1600" b="1" kern="100" dirty="0">
                <a:effectLst/>
                <a:latin typeface="Source Sans Pro" panose="020B0503030403020204" pitchFamily="34" charset="0"/>
                <a:ea typeface="Source Sans Pro" panose="020B0503030403020204" pitchFamily="34" charset="0"/>
                <a:cs typeface="Times New Roman" panose="02020603050405020304" pitchFamily="18" charset="0"/>
              </a:rPr>
              <a:t>studiju vai zinātniski pētniecisko darbu</a:t>
            </a:r>
            <a:r>
              <a:rPr lang="lv-LV" sz="1600" kern="100" dirty="0">
                <a:effectLst/>
                <a:latin typeface="Source Sans Pro" panose="020B0503030403020204" pitchFamily="34" charset="0"/>
                <a:ea typeface="Source Sans Pro" panose="020B0503030403020204" pitchFamily="34" charset="0"/>
                <a:cs typeface="Times New Roman" panose="02020603050405020304" pitchFamily="18" charset="0"/>
              </a:rPr>
              <a:t> augstskolā vai projekta sadarbības partnera organizācijā vismaz 12 </a:t>
            </a:r>
            <a:r>
              <a:rPr lang="lv-LV" sz="1600" kern="100" dirty="0" err="1">
                <a:effectLst/>
                <a:latin typeface="Source Sans Pro" panose="020B0503030403020204" pitchFamily="34" charset="0"/>
                <a:ea typeface="Source Sans Pro" panose="020B0503030403020204" pitchFamily="34" charset="0"/>
                <a:cs typeface="Times New Roman" panose="02020603050405020304" pitchFamily="18" charset="0"/>
              </a:rPr>
              <a:t>mēn</a:t>
            </a:r>
            <a:r>
              <a:rPr lang="lv-LV" sz="1600" kern="100" dirty="0">
                <a:effectLst/>
                <a:latin typeface="Source Sans Pro" panose="020B0503030403020204" pitchFamily="34" charset="0"/>
                <a:ea typeface="Source Sans Pro" panose="020B0503030403020204" pitchFamily="34" charset="0"/>
                <a:cs typeface="Times New Roman" panose="02020603050405020304" pitchFamily="18" charset="0"/>
              </a:rPr>
              <a:t>, </a:t>
            </a:r>
            <a:r>
              <a:rPr lang="lv-LV" sz="1600" b="1" kern="100" dirty="0">
                <a:effectLst/>
                <a:latin typeface="Source Sans Pro" panose="020B0503030403020204" pitchFamily="34" charset="0"/>
                <a:ea typeface="Source Sans Pro" panose="020B0503030403020204" pitchFamily="34" charset="0"/>
                <a:cs typeface="Times New Roman" panose="02020603050405020304" pitchFamily="18" charset="0"/>
              </a:rPr>
              <a:t>nepārsniedzot 50% no pilnas darba slodzes</a:t>
            </a:r>
            <a:r>
              <a:rPr lang="lv-LV" sz="1600" kern="100" dirty="0">
                <a:effectLst/>
                <a:latin typeface="Source Sans Pro" panose="020B0503030403020204" pitchFamily="34" charset="0"/>
                <a:ea typeface="Source Sans Pro" panose="020B0503030403020204" pitchFamily="34" charset="0"/>
                <a:cs typeface="Times New Roman" panose="02020603050405020304" pitchFamily="18" charset="0"/>
              </a:rPr>
              <a:t>.</a:t>
            </a:r>
            <a:endParaRPr lang="en-US" sz="16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endParaRPr lang="en-GB" sz="16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lv-LV" sz="1600" b="1" kern="100" dirty="0">
                <a:effectLst/>
                <a:latin typeface="Source Sans Pro" panose="020B0503030403020204" pitchFamily="34" charset="0"/>
                <a:ea typeface="Source Sans Pro" panose="020B0503030403020204" pitchFamily="34" charset="0"/>
                <a:cs typeface="Times New Roman" panose="02020603050405020304" pitchFamily="18" charset="0"/>
              </a:rPr>
              <a:t>Papildus ERAF </a:t>
            </a:r>
            <a:r>
              <a:rPr lang="lv-LV" sz="1600" b="1" kern="100" dirty="0" err="1">
                <a:effectLst/>
                <a:latin typeface="Source Sans Pro" panose="020B0503030403020204" pitchFamily="34" charset="0"/>
                <a:ea typeface="Source Sans Pro" panose="020B0503030403020204" pitchFamily="34" charset="0"/>
                <a:cs typeface="Times New Roman" panose="02020603050405020304" pitchFamily="18" charset="0"/>
              </a:rPr>
              <a:t>grantam</a:t>
            </a:r>
            <a:r>
              <a:rPr lang="lv-LV" sz="1600" kern="100" dirty="0">
                <a:effectLst/>
                <a:latin typeface="Source Sans Pro" panose="020B0503030403020204" pitchFamily="34" charset="0"/>
                <a:ea typeface="Source Sans Pro" panose="020B0503030403020204" pitchFamily="34" charset="0"/>
                <a:cs typeface="Times New Roman" panose="02020603050405020304" pitchFamily="18" charset="0"/>
              </a:rPr>
              <a:t> doktorants ir </a:t>
            </a:r>
            <a:r>
              <a:rPr lang="lv-LV" sz="1600" b="1" kern="100" dirty="0">
                <a:effectLst/>
                <a:latin typeface="Source Sans Pro" panose="020B0503030403020204" pitchFamily="34" charset="0"/>
                <a:ea typeface="Source Sans Pro" panose="020B0503030403020204" pitchFamily="34" charset="0"/>
                <a:cs typeface="Times New Roman" panose="02020603050405020304" pitchFamily="18" charset="0"/>
              </a:rPr>
              <a:t>iesaistīts arī citā ar promocijas darba tematiku saistītā P&amp;A darbā</a:t>
            </a:r>
            <a:r>
              <a:rPr lang="lv-LV" sz="1600" kern="100" dirty="0">
                <a:effectLst/>
                <a:latin typeface="Source Sans Pro" panose="020B0503030403020204" pitchFamily="34" charset="0"/>
                <a:ea typeface="Source Sans Pro" panose="020B0503030403020204" pitchFamily="34" charset="0"/>
                <a:cs typeface="Times New Roman" panose="02020603050405020304" pitchFamily="18" charset="0"/>
              </a:rPr>
              <a:t> (piem., FLPP, VPP, ERAF praktiskas ievirzes pētījumi u.c.) </a:t>
            </a:r>
            <a:r>
              <a:rPr lang="lv-LV" sz="1600" b="1" kern="100" dirty="0">
                <a:effectLst/>
                <a:latin typeface="Source Sans Pro" panose="020B0503030403020204" pitchFamily="34" charset="0"/>
                <a:ea typeface="Source Sans Pro" panose="020B0503030403020204" pitchFamily="34" charset="0"/>
                <a:cs typeface="Times New Roman" panose="02020603050405020304" pitchFamily="18" charset="0"/>
              </a:rPr>
              <a:t>vai arī nodarbināts citā ar doktorantūras studijām saistītā darbā</a:t>
            </a:r>
            <a:r>
              <a:rPr lang="lv-LV" sz="1600" kern="100" dirty="0">
                <a:effectLst/>
                <a:latin typeface="Source Sans Pro" panose="020B0503030403020204" pitchFamily="34" charset="0"/>
                <a:ea typeface="Source Sans Pro" panose="020B0503030403020204" pitchFamily="34" charset="0"/>
                <a:cs typeface="Times New Roman" panose="02020603050405020304" pitchFamily="18" charset="0"/>
              </a:rPr>
              <a:t>, </a:t>
            </a:r>
            <a:r>
              <a:rPr lang="lv-LV" sz="1600" b="1" kern="100" dirty="0">
                <a:effectLst/>
                <a:latin typeface="Source Sans Pro" panose="020B0503030403020204" pitchFamily="34" charset="0"/>
                <a:ea typeface="Source Sans Pro" panose="020B0503030403020204" pitchFamily="34" charset="0"/>
                <a:cs typeface="Times New Roman" panose="02020603050405020304" pitchFamily="18" charset="0"/>
              </a:rPr>
              <a:t>vismaz 25% apmērā no pilnas darba slodzes</a:t>
            </a:r>
            <a:r>
              <a:rPr lang="lv-LV" sz="1600" kern="100" dirty="0">
                <a:effectLst/>
                <a:latin typeface="Source Sans Pro" panose="020B0503030403020204" pitchFamily="34" charset="0"/>
                <a:ea typeface="Source Sans Pro" panose="020B0503030403020204" pitchFamily="34" charset="0"/>
                <a:cs typeface="Times New Roman" panose="02020603050405020304" pitchFamily="18" charset="0"/>
              </a:rPr>
              <a:t>.</a:t>
            </a:r>
            <a:endParaRPr lang="en-US" sz="16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endParaRPr lang="en-US" sz="16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
            </a:pPr>
            <a:r>
              <a:rPr lang="lv-LV" sz="1600" b="1" kern="100" dirty="0">
                <a:latin typeface="Source Sans Pro" panose="020B0503030403020204" pitchFamily="34" charset="0"/>
                <a:ea typeface="Source Sans Pro" panose="020B0503030403020204" pitchFamily="34" charset="0"/>
                <a:cs typeface="Times New Roman" panose="02020603050405020304" pitchFamily="18" charset="0"/>
              </a:rPr>
              <a:t>Atlīdzība</a:t>
            </a:r>
            <a:r>
              <a:rPr lang="lv-LV" sz="1600" kern="100" dirty="0">
                <a:latin typeface="Source Sans Pro" panose="020B0503030403020204" pitchFamily="34" charset="0"/>
                <a:ea typeface="Source Sans Pro" panose="020B0503030403020204" pitchFamily="34" charset="0"/>
                <a:cs typeface="Times New Roman" panose="02020603050405020304" pitchFamily="18" charset="0"/>
              </a:rPr>
              <a:t> doktorantam par studiju vai zinātniski pētnieciskā darba veikšanu </a:t>
            </a:r>
            <a:r>
              <a:rPr lang="lv-LV" sz="1600" b="1" kern="100" dirty="0">
                <a:latin typeface="Source Sans Pro" panose="020B0503030403020204" pitchFamily="34" charset="0"/>
                <a:ea typeface="Source Sans Pro" panose="020B0503030403020204" pitchFamily="34" charset="0"/>
                <a:cs typeface="Times New Roman" panose="02020603050405020304" pitchFamily="18" charset="0"/>
              </a:rPr>
              <a:t>par 1/2 slodzi</a:t>
            </a:r>
            <a:r>
              <a:rPr lang="lv-LV" sz="1600" kern="100" dirty="0">
                <a:latin typeface="Source Sans Pro" panose="020B0503030403020204" pitchFamily="34" charset="0"/>
                <a:ea typeface="Source Sans Pro" panose="020B0503030403020204" pitchFamily="34" charset="0"/>
                <a:cs typeface="Times New Roman" panose="02020603050405020304" pitchFamily="18" charset="0"/>
              </a:rPr>
              <a:t> – </a:t>
            </a:r>
            <a:r>
              <a:rPr lang="lv-LV" sz="1600" b="1" kern="100" dirty="0">
                <a:latin typeface="Source Sans Pro" panose="020B0503030403020204" pitchFamily="34" charset="0"/>
                <a:ea typeface="Source Sans Pro" panose="020B0503030403020204" pitchFamily="34" charset="0"/>
                <a:cs typeface="Times New Roman" panose="02020603050405020304" pitchFamily="18" charset="0"/>
              </a:rPr>
              <a:t>1292 EUR/ </a:t>
            </a:r>
            <a:r>
              <a:rPr lang="lv-LV" sz="1600" b="1" kern="100" dirty="0" err="1">
                <a:latin typeface="Source Sans Pro" panose="020B0503030403020204" pitchFamily="34" charset="0"/>
                <a:ea typeface="Source Sans Pro" panose="020B0503030403020204" pitchFamily="34" charset="0"/>
                <a:cs typeface="Times New Roman" panose="02020603050405020304" pitchFamily="18" charset="0"/>
              </a:rPr>
              <a:t>mēn</a:t>
            </a:r>
            <a:r>
              <a:rPr lang="lv-LV" sz="1600" b="1" kern="100" dirty="0">
                <a:latin typeface="Source Sans Pro" panose="020B0503030403020204" pitchFamily="34" charset="0"/>
                <a:ea typeface="Source Sans Pro" panose="020B0503030403020204" pitchFamily="34" charset="0"/>
                <a:cs typeface="Times New Roman" panose="02020603050405020304" pitchFamily="18" charset="0"/>
              </a:rPr>
              <a:t>.</a:t>
            </a:r>
            <a:endParaRPr lang="en-US" sz="1600" b="1" kern="100" dirty="0">
              <a:latin typeface="Source Sans Pro" panose="020B0503030403020204" pitchFamily="34" charset="0"/>
              <a:ea typeface="Source Sans Pro" panose="020B050303040302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
            </a:pPr>
            <a:r>
              <a:rPr lang="lv-LV" sz="1600" b="1" dirty="0">
                <a:effectLst/>
                <a:latin typeface="Source Sans Pro" panose="020B0503030403020204" pitchFamily="34" charset="0"/>
                <a:ea typeface="Source Sans Pro" panose="020B0503030403020204" pitchFamily="34" charset="0"/>
              </a:rPr>
              <a:t>Pētniecības izmaksas</a:t>
            </a:r>
            <a:r>
              <a:rPr lang="lv-LV" sz="1600" dirty="0">
                <a:effectLst/>
                <a:latin typeface="Source Sans Pro" panose="020B0503030403020204" pitchFamily="34" charset="0"/>
                <a:ea typeface="Source Sans Pro" panose="020B0503030403020204" pitchFamily="34" charset="0"/>
              </a:rPr>
              <a:t> doktorantam (pētniecībai nepieciešamo materiālu iegāde, tehnoloģiju tiesību aizstāvēšana, dažādas mācības, konferences, tīklošanās pasākumi) – </a:t>
            </a:r>
            <a:r>
              <a:rPr lang="lv-LV" sz="1600" b="1" dirty="0">
                <a:effectLst/>
                <a:latin typeface="Source Sans Pro" panose="020B0503030403020204" pitchFamily="34" charset="0"/>
                <a:ea typeface="Source Sans Pro" panose="020B0503030403020204" pitchFamily="34" charset="0"/>
              </a:rPr>
              <a:t>500 EUR/ </a:t>
            </a:r>
            <a:r>
              <a:rPr lang="lv-LV" sz="1600" b="1" dirty="0" err="1">
                <a:effectLst/>
                <a:latin typeface="Source Sans Pro" panose="020B0503030403020204" pitchFamily="34" charset="0"/>
                <a:ea typeface="Source Sans Pro" panose="020B0503030403020204" pitchFamily="34" charset="0"/>
              </a:rPr>
              <a:t>mēn</a:t>
            </a:r>
            <a:r>
              <a:rPr lang="lv-LV" sz="1600" dirty="0">
                <a:effectLst/>
                <a:latin typeface="Source Sans Pro" panose="020B0503030403020204" pitchFamily="34" charset="0"/>
                <a:ea typeface="Source Sans Pro" panose="020B0503030403020204" pitchFamily="34" charset="0"/>
              </a:rPr>
              <a:t>.</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5085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37BCA291-73F1-D829-42F5-BF6F87DB5D7A}"/>
              </a:ext>
            </a:extLst>
          </p:cNvPr>
          <p:cNvSpPr>
            <a:spLocks noChangeArrowheads="1"/>
          </p:cNvSpPr>
          <p:nvPr/>
        </p:nvSpPr>
        <p:spPr bwMode="auto">
          <a:xfrm>
            <a:off x="1752193" y="377450"/>
            <a:ext cx="643738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buClr>
                <a:srgbClr val="000000"/>
              </a:buClr>
              <a:buFont typeface="Arial"/>
              <a:buNone/>
            </a:pP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I</a:t>
            </a:r>
            <a:r>
              <a:rPr lang="lv-LV" sz="2000" b="1" kern="0" dirty="0" err="1">
                <a:solidFill>
                  <a:srgbClr val="664690">
                    <a:lumMod val="95000"/>
                    <a:lumOff val="5000"/>
                  </a:srgbClr>
                </a:solidFill>
                <a:latin typeface="Arial" panose="020B0604020202020204" pitchFamily="34" charset="0"/>
                <a:cs typeface="Arial" panose="020B0604020202020204" pitchFamily="34" charset="0"/>
                <a:sym typeface="Arial"/>
              </a:rPr>
              <a:t>nvestīcijas</a:t>
            </a:r>
            <a:r>
              <a:rPr lang="lv-LV" sz="2000" b="1"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P&amp;A </a:t>
            </a:r>
            <a:r>
              <a:rPr lang="en-US" sz="2000" b="1" kern="0" dirty="0" err="1">
                <a:solidFill>
                  <a:srgbClr val="664690">
                    <a:lumMod val="95000"/>
                    <a:lumOff val="5000"/>
                  </a:srgbClr>
                </a:solidFill>
                <a:latin typeface="Arial" panose="020B0604020202020204" pitchFamily="34" charset="0"/>
                <a:cs typeface="Arial" panose="020B0604020202020204" pitchFamily="34" charset="0"/>
                <a:sym typeface="Arial"/>
              </a:rPr>
              <a:t>starptautiskajai</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2000" b="1" kern="0" dirty="0" err="1">
                <a:solidFill>
                  <a:srgbClr val="664690">
                    <a:lumMod val="95000"/>
                    <a:lumOff val="5000"/>
                  </a:srgbClr>
                </a:solidFill>
                <a:latin typeface="Arial" panose="020B0604020202020204" pitchFamily="34" charset="0"/>
                <a:cs typeface="Arial" panose="020B0604020202020204" pitchFamily="34" charset="0"/>
                <a:sym typeface="Arial"/>
              </a:rPr>
              <a:t>sadarbībai</a:t>
            </a:r>
            <a:endParaRPr lang="en-US" sz="2000" b="1" kern="0" dirty="0">
              <a:solidFill>
                <a:srgbClr val="664690">
                  <a:lumMod val="95000"/>
                  <a:lumOff val="5000"/>
                </a:srgbClr>
              </a:solidFill>
              <a:latin typeface="Arial" panose="020B0604020202020204" pitchFamily="34" charset="0"/>
              <a:cs typeface="Arial" panose="020B0604020202020204" pitchFamily="34" charset="0"/>
              <a:sym typeface="Arial"/>
            </a:endParaRPr>
          </a:p>
          <a:p>
            <a:pPr>
              <a:buClr>
                <a:srgbClr val="000000"/>
              </a:buClr>
              <a:buFont typeface="Arial"/>
              <a:buNone/>
            </a:pP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(156 </a:t>
            </a:r>
            <a:r>
              <a:rPr lang="en-US" sz="2000" b="1" kern="0" dirty="0" err="1">
                <a:solidFill>
                  <a:srgbClr val="664690">
                    <a:lumMod val="95000"/>
                    <a:lumOff val="5000"/>
                  </a:srgbClr>
                </a:solidFill>
                <a:latin typeface="Arial" panose="020B0604020202020204" pitchFamily="34" charset="0"/>
                <a:cs typeface="Arial" panose="020B0604020202020204" pitchFamily="34" charset="0"/>
                <a:sym typeface="Arial"/>
              </a:rPr>
              <a:t>milj</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2000" b="1" kern="0" dirty="0" err="1">
                <a:solidFill>
                  <a:srgbClr val="664690">
                    <a:lumMod val="95000"/>
                    <a:lumOff val="5000"/>
                  </a:srgbClr>
                </a:solidFill>
                <a:latin typeface="Arial" panose="020B0604020202020204" pitchFamily="34" charset="0"/>
                <a:cs typeface="Arial" panose="020B0604020202020204" pitchFamily="34" charset="0"/>
                <a:sym typeface="Arial"/>
              </a:rPr>
              <a:t>eiro</a:t>
            </a:r>
            <a:r>
              <a:rPr lang="en-US" sz="2000" b="1" kern="0" dirty="0">
                <a:solidFill>
                  <a:srgbClr val="664690">
                    <a:lumMod val="95000"/>
                    <a:lumOff val="5000"/>
                  </a:srgbClr>
                </a:solidFill>
                <a:latin typeface="Arial" panose="020B0604020202020204" pitchFamily="34" charset="0"/>
                <a:cs typeface="Arial" panose="020B0604020202020204" pitchFamily="34" charset="0"/>
                <a:sym typeface="Arial"/>
              </a:rPr>
              <a:t>)</a:t>
            </a:r>
            <a:endParaRPr lang="en-GB" sz="2000" b="1" kern="0" dirty="0">
              <a:solidFill>
                <a:srgbClr val="664690">
                  <a:lumMod val="95000"/>
                  <a:lumOff val="5000"/>
                </a:srgbClr>
              </a:solidFill>
              <a:latin typeface="Arial" panose="020B0604020202020204" pitchFamily="34" charset="0"/>
              <a:cs typeface="Arial" panose="020B0604020202020204" pitchFamily="34" charset="0"/>
              <a:sym typeface="Arial"/>
            </a:endParaRPr>
          </a:p>
          <a:p>
            <a:pPr>
              <a:buClr>
                <a:srgbClr val="000000"/>
              </a:buClr>
              <a:buFont typeface="Arial"/>
              <a:buNone/>
            </a:pPr>
            <a:endParaRPr lang="lv-LV" sz="2000" b="1" kern="0" dirty="0">
              <a:solidFill>
                <a:srgbClr val="664690">
                  <a:lumMod val="95000"/>
                  <a:lumOff val="5000"/>
                </a:srgbClr>
              </a:solidFill>
              <a:latin typeface="Arial" panose="020B0604020202020204" pitchFamily="34" charset="0"/>
              <a:cs typeface="Arial" panose="020B0604020202020204" pitchFamily="34" charset="0"/>
              <a:sym typeface="Arial"/>
            </a:endParaRPr>
          </a:p>
        </p:txBody>
      </p:sp>
      <p:pic>
        <p:nvPicPr>
          <p:cNvPr id="4" name="Picture 32">
            <a:extLst>
              <a:ext uri="{FF2B5EF4-FFF2-40B4-BE49-F238E27FC236}">
                <a16:creationId xmlns:a16="http://schemas.microsoft.com/office/drawing/2014/main" id="{139DEDE1-277D-18A7-F7A0-58EB1633E8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1106488"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rupa 28">
            <a:extLst>
              <a:ext uri="{FF2B5EF4-FFF2-40B4-BE49-F238E27FC236}">
                <a16:creationId xmlns:a16="http://schemas.microsoft.com/office/drawing/2014/main" id="{4BC77C12-A11F-024C-E43D-F576CA9F7945}"/>
              </a:ext>
            </a:extLst>
          </p:cNvPr>
          <p:cNvGrpSpPr/>
          <p:nvPr/>
        </p:nvGrpSpPr>
        <p:grpSpPr>
          <a:xfrm>
            <a:off x="266700" y="1718895"/>
            <a:ext cx="6731000" cy="4367580"/>
            <a:chOff x="4429862" y="4528770"/>
            <a:chExt cx="6731000" cy="1300530"/>
          </a:xfrm>
        </p:grpSpPr>
        <p:sp>
          <p:nvSpPr>
            <p:cNvPr id="30" name="TextBox 29">
              <a:extLst>
                <a:ext uri="{FF2B5EF4-FFF2-40B4-BE49-F238E27FC236}">
                  <a16:creationId xmlns:a16="http://schemas.microsoft.com/office/drawing/2014/main" id="{AA4870F5-950B-3517-4488-4E14261BC516}"/>
                </a:ext>
              </a:extLst>
            </p:cNvPr>
            <p:cNvSpPr txBox="1"/>
            <p:nvPr/>
          </p:nvSpPr>
          <p:spPr>
            <a:xfrm>
              <a:off x="4705749"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2023</a:t>
              </a:r>
            </a:p>
          </p:txBody>
        </p:sp>
        <p:sp>
          <p:nvSpPr>
            <p:cNvPr id="31" name="TextBox 30">
              <a:extLst>
                <a:ext uri="{FF2B5EF4-FFF2-40B4-BE49-F238E27FC236}">
                  <a16:creationId xmlns:a16="http://schemas.microsoft.com/office/drawing/2014/main" id="{CA4FFFE1-5108-F651-CE4E-FA6FAB7ECB4E}"/>
                </a:ext>
              </a:extLst>
            </p:cNvPr>
            <p:cNvSpPr txBox="1"/>
            <p:nvPr/>
          </p:nvSpPr>
          <p:spPr>
            <a:xfrm>
              <a:off x="5699829"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2024</a:t>
              </a:r>
            </a:p>
          </p:txBody>
        </p:sp>
        <p:sp>
          <p:nvSpPr>
            <p:cNvPr id="32" name="TextBox 31">
              <a:extLst>
                <a:ext uri="{FF2B5EF4-FFF2-40B4-BE49-F238E27FC236}">
                  <a16:creationId xmlns:a16="http://schemas.microsoft.com/office/drawing/2014/main" id="{8E31BD3A-F09E-E1C0-A2B6-C3F557E03468}"/>
                </a:ext>
              </a:extLst>
            </p:cNvPr>
            <p:cNvSpPr txBox="1"/>
            <p:nvPr/>
          </p:nvSpPr>
          <p:spPr>
            <a:xfrm>
              <a:off x="6668509" y="4528770"/>
              <a:ext cx="524503" cy="276999"/>
            </a:xfrm>
            <a:prstGeom prst="rect">
              <a:avLst/>
            </a:prstGeom>
            <a:noFill/>
          </p:spPr>
          <p:txBody>
            <a:bodyPr wrap="none" rtlCol="0">
              <a:spAutoFit/>
            </a:bodyPr>
            <a:lstStyle/>
            <a:p>
              <a:pPr>
                <a:buClr>
                  <a:srgbClr val="000000"/>
                </a:buClr>
                <a:buFont typeface="Arial"/>
                <a:buNone/>
              </a:pPr>
              <a:r>
                <a:rPr lang="en-US" sz="1200" kern="0">
                  <a:solidFill>
                    <a:srgbClr val="080808"/>
                  </a:solidFill>
                  <a:latin typeface="Source Sans Pro" panose="020B0503030403020204" pitchFamily="34" charset="0"/>
                  <a:ea typeface="Source Sans Pro" panose="020B0503030403020204" pitchFamily="34" charset="0"/>
                  <a:cs typeface="Source Sans Pro" charset="0"/>
                  <a:sym typeface="Arial"/>
                </a:rPr>
                <a:t>2025</a:t>
              </a:r>
            </a:p>
          </p:txBody>
        </p:sp>
        <p:sp>
          <p:nvSpPr>
            <p:cNvPr id="33" name="TextBox 32">
              <a:extLst>
                <a:ext uri="{FF2B5EF4-FFF2-40B4-BE49-F238E27FC236}">
                  <a16:creationId xmlns:a16="http://schemas.microsoft.com/office/drawing/2014/main" id="{672B3EB2-7DA2-A334-ED7B-5BA2B201BE8E}"/>
                </a:ext>
              </a:extLst>
            </p:cNvPr>
            <p:cNvSpPr txBox="1"/>
            <p:nvPr/>
          </p:nvSpPr>
          <p:spPr>
            <a:xfrm>
              <a:off x="7654122"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2026</a:t>
              </a:r>
            </a:p>
          </p:txBody>
        </p:sp>
        <p:sp>
          <p:nvSpPr>
            <p:cNvPr id="34" name="TextBox 33">
              <a:extLst>
                <a:ext uri="{FF2B5EF4-FFF2-40B4-BE49-F238E27FC236}">
                  <a16:creationId xmlns:a16="http://schemas.microsoft.com/office/drawing/2014/main" id="{AA5C26A7-9910-3986-6DCF-C101CF7D2544}"/>
                </a:ext>
              </a:extLst>
            </p:cNvPr>
            <p:cNvSpPr txBox="1"/>
            <p:nvPr/>
          </p:nvSpPr>
          <p:spPr>
            <a:xfrm>
              <a:off x="8622801"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2027</a:t>
              </a:r>
            </a:p>
          </p:txBody>
        </p:sp>
        <p:sp>
          <p:nvSpPr>
            <p:cNvPr id="35" name="TextBox 34">
              <a:extLst>
                <a:ext uri="{FF2B5EF4-FFF2-40B4-BE49-F238E27FC236}">
                  <a16:creationId xmlns:a16="http://schemas.microsoft.com/office/drawing/2014/main" id="{0589E295-0A33-419E-705D-544BD8B37E8D}"/>
                </a:ext>
              </a:extLst>
            </p:cNvPr>
            <p:cNvSpPr txBox="1"/>
            <p:nvPr/>
          </p:nvSpPr>
          <p:spPr>
            <a:xfrm>
              <a:off x="9557612" y="4528770"/>
              <a:ext cx="524503" cy="276999"/>
            </a:xfrm>
            <a:prstGeom prst="rect">
              <a:avLst/>
            </a:prstGeom>
            <a:noFill/>
          </p:spPr>
          <p:txBody>
            <a:bodyPr wrap="none" rtlCol="0">
              <a:spAutoFit/>
            </a:bodyPr>
            <a:lstStyle/>
            <a:p>
              <a:pPr>
                <a:buClr>
                  <a:srgbClr val="000000"/>
                </a:buClr>
                <a:buFont typeface="Arial"/>
                <a:buNone/>
              </a:pPr>
              <a:r>
                <a:rPr lang="en-US" sz="1200" kern="0" dirty="0">
                  <a:solidFill>
                    <a:srgbClr val="080808"/>
                  </a:solidFill>
                  <a:latin typeface="Source Sans Pro" panose="020B0503030403020204" pitchFamily="34" charset="0"/>
                  <a:ea typeface="Source Sans Pro" panose="020B0503030403020204" pitchFamily="34" charset="0"/>
                  <a:cs typeface="Source Sans Pro" charset="0"/>
                  <a:sym typeface="Arial"/>
                </a:rPr>
                <a:t>2028</a:t>
              </a:r>
            </a:p>
          </p:txBody>
        </p:sp>
        <p:sp>
          <p:nvSpPr>
            <p:cNvPr id="36" name="TextBox 35">
              <a:extLst>
                <a:ext uri="{FF2B5EF4-FFF2-40B4-BE49-F238E27FC236}">
                  <a16:creationId xmlns:a16="http://schemas.microsoft.com/office/drawing/2014/main" id="{5339BC0D-79E0-515C-724F-9A9E4DF981C1}"/>
                </a:ext>
              </a:extLst>
            </p:cNvPr>
            <p:cNvSpPr txBox="1"/>
            <p:nvPr/>
          </p:nvSpPr>
          <p:spPr>
            <a:xfrm>
              <a:off x="10492424" y="4528770"/>
              <a:ext cx="524503" cy="276999"/>
            </a:xfrm>
            <a:prstGeom prst="rect">
              <a:avLst/>
            </a:prstGeom>
            <a:noFill/>
          </p:spPr>
          <p:txBody>
            <a:bodyPr wrap="none" rtlCol="0">
              <a:spAutoFit/>
            </a:bodyPr>
            <a:lstStyle/>
            <a:p>
              <a:pPr>
                <a:buClr>
                  <a:srgbClr val="000000"/>
                </a:buClr>
                <a:buFont typeface="Arial"/>
                <a:buNone/>
              </a:pPr>
              <a:r>
                <a:rPr lang="en-US" sz="1200" kern="0">
                  <a:solidFill>
                    <a:srgbClr val="080808"/>
                  </a:solidFill>
                  <a:latin typeface="Source Sans Pro" panose="020B0503030403020204" pitchFamily="34" charset="0"/>
                  <a:ea typeface="Source Sans Pro" panose="020B0503030403020204" pitchFamily="34" charset="0"/>
                  <a:cs typeface="Source Sans Pro" charset="0"/>
                  <a:sym typeface="Arial"/>
                </a:rPr>
                <a:t>2029</a:t>
              </a:r>
            </a:p>
          </p:txBody>
        </p:sp>
        <p:cxnSp>
          <p:nvCxnSpPr>
            <p:cNvPr id="37" name="Straight Connector 45">
              <a:extLst>
                <a:ext uri="{FF2B5EF4-FFF2-40B4-BE49-F238E27FC236}">
                  <a16:creationId xmlns:a16="http://schemas.microsoft.com/office/drawing/2014/main" id="{09FF3B00-C21D-91D4-E8E2-FBA97B8A0F4F}"/>
                </a:ext>
              </a:extLst>
            </p:cNvPr>
            <p:cNvCxnSpPr>
              <a:cxnSpLocks/>
            </p:cNvCxnSpPr>
            <p:nvPr/>
          </p:nvCxnSpPr>
          <p:spPr>
            <a:xfrm>
              <a:off x="44298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45">
              <a:extLst>
                <a:ext uri="{FF2B5EF4-FFF2-40B4-BE49-F238E27FC236}">
                  <a16:creationId xmlns:a16="http://schemas.microsoft.com/office/drawing/2014/main" id="{7C00FD62-C287-E9F7-6733-E54FD20EB227}"/>
                </a:ext>
              </a:extLst>
            </p:cNvPr>
            <p:cNvCxnSpPr>
              <a:cxnSpLocks/>
            </p:cNvCxnSpPr>
            <p:nvPr/>
          </p:nvCxnSpPr>
          <p:spPr>
            <a:xfrm>
              <a:off x="54585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45">
              <a:extLst>
                <a:ext uri="{FF2B5EF4-FFF2-40B4-BE49-F238E27FC236}">
                  <a16:creationId xmlns:a16="http://schemas.microsoft.com/office/drawing/2014/main" id="{EB15A613-2279-C157-15DB-E3DCAAA11CB2}"/>
                </a:ext>
              </a:extLst>
            </p:cNvPr>
            <p:cNvCxnSpPr>
              <a:cxnSpLocks/>
            </p:cNvCxnSpPr>
            <p:nvPr/>
          </p:nvCxnSpPr>
          <p:spPr>
            <a:xfrm>
              <a:off x="64491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45">
              <a:extLst>
                <a:ext uri="{FF2B5EF4-FFF2-40B4-BE49-F238E27FC236}">
                  <a16:creationId xmlns:a16="http://schemas.microsoft.com/office/drawing/2014/main" id="{F78290DC-27BA-4E99-561F-1FFB88A5D322}"/>
                </a:ext>
              </a:extLst>
            </p:cNvPr>
            <p:cNvCxnSpPr>
              <a:cxnSpLocks/>
            </p:cNvCxnSpPr>
            <p:nvPr/>
          </p:nvCxnSpPr>
          <p:spPr>
            <a:xfrm>
              <a:off x="73889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5">
              <a:extLst>
                <a:ext uri="{FF2B5EF4-FFF2-40B4-BE49-F238E27FC236}">
                  <a16:creationId xmlns:a16="http://schemas.microsoft.com/office/drawing/2014/main" id="{AD5AFEA0-F337-9E0A-AA3A-722052BACD6C}"/>
                </a:ext>
              </a:extLst>
            </p:cNvPr>
            <p:cNvCxnSpPr>
              <a:cxnSpLocks/>
            </p:cNvCxnSpPr>
            <p:nvPr/>
          </p:nvCxnSpPr>
          <p:spPr>
            <a:xfrm>
              <a:off x="84176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5">
              <a:extLst>
                <a:ext uri="{FF2B5EF4-FFF2-40B4-BE49-F238E27FC236}">
                  <a16:creationId xmlns:a16="http://schemas.microsoft.com/office/drawing/2014/main" id="{F37264FA-BA3F-6759-A2EB-C6E4BDCC8449}"/>
                </a:ext>
              </a:extLst>
            </p:cNvPr>
            <p:cNvCxnSpPr>
              <a:cxnSpLocks/>
            </p:cNvCxnSpPr>
            <p:nvPr/>
          </p:nvCxnSpPr>
          <p:spPr>
            <a:xfrm>
              <a:off x="94082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5">
              <a:extLst>
                <a:ext uri="{FF2B5EF4-FFF2-40B4-BE49-F238E27FC236}">
                  <a16:creationId xmlns:a16="http://schemas.microsoft.com/office/drawing/2014/main" id="{0DAB0397-1503-978D-DF54-8F58F83F477F}"/>
                </a:ext>
              </a:extLst>
            </p:cNvPr>
            <p:cNvCxnSpPr>
              <a:cxnSpLocks/>
            </p:cNvCxnSpPr>
            <p:nvPr/>
          </p:nvCxnSpPr>
          <p:spPr>
            <a:xfrm>
              <a:off x="103099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5">
              <a:extLst>
                <a:ext uri="{FF2B5EF4-FFF2-40B4-BE49-F238E27FC236}">
                  <a16:creationId xmlns:a16="http://schemas.microsoft.com/office/drawing/2014/main" id="{E6C40AC8-91CC-EEBB-3CF5-27446FF608FA}"/>
                </a:ext>
              </a:extLst>
            </p:cNvPr>
            <p:cNvCxnSpPr>
              <a:cxnSpLocks/>
            </p:cNvCxnSpPr>
            <p:nvPr/>
          </p:nvCxnSpPr>
          <p:spPr>
            <a:xfrm>
              <a:off x="11160862" y="4599157"/>
              <a:ext cx="0" cy="1230143"/>
            </a:xfrm>
            <a:prstGeom prst="line">
              <a:avLst/>
            </a:prstGeom>
            <a:ln w="190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grpSp>
      <p:sp>
        <p:nvSpPr>
          <p:cNvPr id="45" name="Rectangle 7">
            <a:extLst>
              <a:ext uri="{FF2B5EF4-FFF2-40B4-BE49-F238E27FC236}">
                <a16:creationId xmlns:a16="http://schemas.microsoft.com/office/drawing/2014/main" id="{9B2A6E39-343B-684D-9DEB-6053CDAC4CFD}"/>
              </a:ext>
            </a:extLst>
          </p:cNvPr>
          <p:cNvSpPr>
            <a:spLocks noChangeArrowheads="1"/>
          </p:cNvSpPr>
          <p:nvPr/>
        </p:nvSpPr>
        <p:spPr bwMode="auto">
          <a:xfrm>
            <a:off x="247663" y="6335191"/>
            <a:ext cx="38725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Calibri" panose="020F0502020204030204" pitchFamily="34" charset="0"/>
              </a:defRPr>
            </a:lvl1pPr>
            <a:lvl2pPr marL="742950" indent="-285750">
              <a:defRPr sz="3600">
                <a:solidFill>
                  <a:schemeClr val="tx1"/>
                </a:solidFill>
                <a:latin typeface="Calibri" panose="020F0502020204030204" pitchFamily="34" charset="0"/>
              </a:defRPr>
            </a:lvl2pPr>
            <a:lvl3pPr marL="1143000" indent="-228600">
              <a:defRPr sz="3600">
                <a:solidFill>
                  <a:schemeClr val="tx1"/>
                </a:solidFill>
                <a:latin typeface="Calibri" panose="020F0502020204030204" pitchFamily="34" charset="0"/>
              </a:defRPr>
            </a:lvl3pPr>
            <a:lvl4pPr marL="1600200" indent="-228600">
              <a:defRPr sz="3600">
                <a:solidFill>
                  <a:schemeClr val="tx1"/>
                </a:solidFill>
                <a:latin typeface="Calibri" panose="020F0502020204030204" pitchFamily="34" charset="0"/>
              </a:defRPr>
            </a:lvl4pPr>
            <a:lvl5pPr marL="2057400" indent="-228600">
              <a:defRPr sz="3600">
                <a:solidFill>
                  <a:schemeClr val="tx1"/>
                </a:solidFill>
                <a:latin typeface="Calibri" panose="020F0502020204030204" pitchFamily="34" charset="0"/>
              </a:defRPr>
            </a:lvl5pPr>
            <a:lvl6pPr marL="2514600" indent="-228600" defTabSz="1827213" fontAlgn="base">
              <a:spcBef>
                <a:spcPct val="0"/>
              </a:spcBef>
              <a:spcAft>
                <a:spcPct val="0"/>
              </a:spcAft>
              <a:defRPr sz="3600">
                <a:solidFill>
                  <a:schemeClr val="tx1"/>
                </a:solidFill>
                <a:latin typeface="Calibri" panose="020F0502020204030204" pitchFamily="34" charset="0"/>
              </a:defRPr>
            </a:lvl6pPr>
            <a:lvl7pPr marL="2971800" indent="-228600" defTabSz="1827213" fontAlgn="base">
              <a:spcBef>
                <a:spcPct val="0"/>
              </a:spcBef>
              <a:spcAft>
                <a:spcPct val="0"/>
              </a:spcAft>
              <a:defRPr sz="3600">
                <a:solidFill>
                  <a:schemeClr val="tx1"/>
                </a:solidFill>
                <a:latin typeface="Calibri" panose="020F0502020204030204" pitchFamily="34" charset="0"/>
              </a:defRPr>
            </a:lvl7pPr>
            <a:lvl8pPr marL="3429000" indent="-228600" defTabSz="1827213" fontAlgn="base">
              <a:spcBef>
                <a:spcPct val="0"/>
              </a:spcBef>
              <a:spcAft>
                <a:spcPct val="0"/>
              </a:spcAft>
              <a:defRPr sz="3600">
                <a:solidFill>
                  <a:schemeClr val="tx1"/>
                </a:solidFill>
                <a:latin typeface="Calibri" panose="020F0502020204030204" pitchFamily="34" charset="0"/>
              </a:defRPr>
            </a:lvl8pPr>
            <a:lvl9pPr marL="3886200" indent="-228600" defTabSz="1827213" fontAlgn="base">
              <a:spcBef>
                <a:spcPct val="0"/>
              </a:spcBef>
              <a:spcAft>
                <a:spcPct val="0"/>
              </a:spcAft>
              <a:defRPr sz="3600">
                <a:solidFill>
                  <a:schemeClr val="tx1"/>
                </a:solidFill>
                <a:latin typeface="Calibri" panose="020F0502020204030204" pitchFamily="34" charset="0"/>
              </a:defRPr>
            </a:lvl9pPr>
          </a:lstStyle>
          <a:p>
            <a:pPr>
              <a:buClr>
                <a:srgbClr val="000000"/>
              </a:buClr>
              <a:buFont typeface="Arial"/>
              <a:buNone/>
            </a:pP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Projektu</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īstenošana</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plānotais</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 </a:t>
            </a:r>
            <a:r>
              <a:rPr lang="en-US" sz="1200" kern="0" dirty="0" err="1">
                <a:solidFill>
                  <a:srgbClr val="664690">
                    <a:lumMod val="95000"/>
                    <a:lumOff val="5000"/>
                  </a:srgbClr>
                </a:solidFill>
                <a:latin typeface="Arial" panose="020B0604020202020204" pitchFamily="34" charset="0"/>
                <a:cs typeface="Arial" panose="020B0604020202020204" pitchFamily="34" charset="0"/>
                <a:sym typeface="Arial"/>
              </a:rPr>
              <a:t>finansējums</a:t>
            </a:r>
            <a:r>
              <a:rPr lang="en-US" sz="1200" kern="0" dirty="0">
                <a:solidFill>
                  <a:srgbClr val="664690">
                    <a:lumMod val="95000"/>
                    <a:lumOff val="5000"/>
                  </a:srgbClr>
                </a:solidFill>
                <a:latin typeface="Arial" panose="020B0604020202020204" pitchFamily="34" charset="0"/>
                <a:cs typeface="Arial" panose="020B0604020202020204" pitchFamily="34" charset="0"/>
                <a:sym typeface="Arial"/>
              </a:rPr>
              <a:t>)</a:t>
            </a:r>
            <a:endParaRPr lang="lv-LV" sz="1200" kern="0" dirty="0">
              <a:solidFill>
                <a:srgbClr val="664690">
                  <a:lumMod val="95000"/>
                  <a:lumOff val="5000"/>
                </a:srgbClr>
              </a:solidFill>
              <a:latin typeface="Arial" panose="020B0604020202020204" pitchFamily="34" charset="0"/>
              <a:cs typeface="Arial" panose="020B0604020202020204" pitchFamily="34" charset="0"/>
              <a:sym typeface="Arial"/>
            </a:endParaRPr>
          </a:p>
        </p:txBody>
      </p:sp>
      <p:sp>
        <p:nvSpPr>
          <p:cNvPr id="48" name="Rectangle 24">
            <a:extLst>
              <a:ext uri="{FF2B5EF4-FFF2-40B4-BE49-F238E27FC236}">
                <a16:creationId xmlns:a16="http://schemas.microsoft.com/office/drawing/2014/main" id="{9C669820-1024-0821-3996-3431CFA8807C}"/>
              </a:ext>
            </a:extLst>
          </p:cNvPr>
          <p:cNvSpPr/>
          <p:nvPr/>
        </p:nvSpPr>
        <p:spPr bwMode="auto">
          <a:xfrm>
            <a:off x="1598788" y="2097875"/>
            <a:ext cx="5398909" cy="773102"/>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buClr>
                <a:srgbClr val="000000"/>
              </a:buClr>
              <a:buFont typeface="Arial"/>
              <a:buNone/>
            </a:pPr>
            <a:r>
              <a:rPr lang="en-US" sz="2000" b="1" kern="0" dirty="0" err="1">
                <a:latin typeface="Source Sans Pro" charset="0"/>
                <a:ea typeface="Source Sans Pro" charset="0"/>
                <a:cs typeface="Source Sans Pro" charset="0"/>
                <a:sym typeface="Arial"/>
              </a:rPr>
              <a:t>Dalība</a:t>
            </a:r>
            <a:r>
              <a:rPr lang="en-US" sz="2000" b="1" kern="0" dirty="0">
                <a:latin typeface="Source Sans Pro" charset="0"/>
                <a:ea typeface="Source Sans Pro" charset="0"/>
                <a:cs typeface="Source Sans Pro" charset="0"/>
                <a:sym typeface="Arial"/>
              </a:rPr>
              <a:t> </a:t>
            </a:r>
            <a:r>
              <a:rPr lang="en-US" sz="2000" b="1" kern="0" dirty="0" err="1">
                <a:latin typeface="Source Sans Pro" charset="0"/>
                <a:ea typeface="Source Sans Pro" charset="0"/>
                <a:cs typeface="Source Sans Pro" charset="0"/>
                <a:sym typeface="Arial"/>
              </a:rPr>
              <a:t>Apvārsnis</a:t>
            </a:r>
            <a:r>
              <a:rPr lang="en-US" sz="2000" b="1" kern="0" dirty="0">
                <a:latin typeface="Source Sans Pro" charset="0"/>
                <a:ea typeface="Source Sans Pro" charset="0"/>
                <a:cs typeface="Source Sans Pro" charset="0"/>
                <a:sym typeface="Arial"/>
              </a:rPr>
              <a:t> </a:t>
            </a:r>
            <a:r>
              <a:rPr lang="en-US" sz="2000" b="1" kern="0" dirty="0" err="1">
                <a:latin typeface="Source Sans Pro" charset="0"/>
                <a:ea typeface="Source Sans Pro" charset="0"/>
                <a:cs typeface="Source Sans Pro" charset="0"/>
                <a:sym typeface="Arial"/>
              </a:rPr>
              <a:t>Eiropa</a:t>
            </a:r>
            <a:endParaRPr lang="en-US" sz="2000" b="1" kern="0" dirty="0">
              <a:latin typeface="Source Sans Pro" charset="0"/>
              <a:ea typeface="Source Sans Pro" charset="0"/>
              <a:cs typeface="Source Sans Pro" charset="0"/>
              <a:sym typeface="Arial"/>
            </a:endParaRPr>
          </a:p>
          <a:p>
            <a:pPr algn="ctr">
              <a:buClr>
                <a:srgbClr val="000000"/>
              </a:buClr>
              <a:buFont typeface="Arial"/>
              <a:buNone/>
            </a:pPr>
            <a:r>
              <a:rPr lang="lv-LV" sz="1600" b="1" kern="0" dirty="0">
                <a:latin typeface="Source Sans Pro" charset="0"/>
                <a:ea typeface="Source Sans Pro" charset="0"/>
                <a:cs typeface="Source Sans Pro" charset="0"/>
                <a:sym typeface="Arial"/>
              </a:rPr>
              <a:t> </a:t>
            </a:r>
            <a:r>
              <a:rPr lang="en-US" sz="1600" b="1" kern="0" dirty="0">
                <a:latin typeface="Source Sans Pro"/>
                <a:ea typeface="Source Sans Pro" panose="020B0503030403020204" pitchFamily="34" charset="0"/>
                <a:cs typeface="Source Sans Pro" charset="0"/>
                <a:sym typeface="Arial"/>
              </a:rPr>
              <a:t>67.3</a:t>
            </a:r>
            <a:r>
              <a:rPr lang="lv-LV" sz="1600" b="1" kern="0" dirty="0">
                <a:latin typeface="Source Sans Pro"/>
                <a:ea typeface="Source Sans Pro" panose="020B0503030403020204" pitchFamily="34" charset="0"/>
                <a:cs typeface="Source Sans Pro" charset="0"/>
                <a:sym typeface="Arial"/>
              </a:rPr>
              <a:t>M </a:t>
            </a:r>
            <a:r>
              <a:rPr lang="lv-LV" sz="1600" b="1" kern="0" dirty="0">
                <a:latin typeface="Source Sans Pro" charset="0"/>
                <a:ea typeface="Source Sans Pro" charset="0"/>
                <a:cs typeface="Source Sans Pro" charset="0"/>
                <a:sym typeface="Arial"/>
              </a:rPr>
              <a:t>(ZI, K</a:t>
            </a:r>
            <a:r>
              <a:rPr lang="en-US" sz="1600" b="1" kern="0" dirty="0">
                <a:latin typeface="Source Sans Pro" charset="0"/>
                <a:ea typeface="Source Sans Pro" charset="0"/>
                <a:cs typeface="Source Sans Pro" charset="0"/>
                <a:sym typeface="Arial"/>
              </a:rPr>
              <a:t>, LZP</a:t>
            </a:r>
            <a:r>
              <a:rPr lang="lv-LV" sz="1600" b="1" kern="0" dirty="0">
                <a:latin typeface="Source Sans Pro" charset="0"/>
                <a:ea typeface="Source Sans Pro" charset="0"/>
                <a:cs typeface="Source Sans Pro" charset="0"/>
                <a:sym typeface="Arial"/>
              </a:rPr>
              <a:t>) </a:t>
            </a:r>
            <a:endParaRPr lang="lv-LV" sz="1600" b="1" kern="0" dirty="0">
              <a:latin typeface="Source Sans Pro"/>
              <a:ea typeface="Source Sans Pro" panose="020B0503030403020204" pitchFamily="34" charset="0"/>
              <a:cs typeface="Source Sans Pro" charset="0"/>
              <a:sym typeface="Arial"/>
            </a:endParaRPr>
          </a:p>
        </p:txBody>
      </p:sp>
      <p:sp>
        <p:nvSpPr>
          <p:cNvPr id="51" name="Rectangle 33">
            <a:extLst>
              <a:ext uri="{FF2B5EF4-FFF2-40B4-BE49-F238E27FC236}">
                <a16:creationId xmlns:a16="http://schemas.microsoft.com/office/drawing/2014/main" id="{854E9319-30FF-FD17-6889-C39574FBC1CD}"/>
              </a:ext>
            </a:extLst>
          </p:cNvPr>
          <p:cNvSpPr/>
          <p:nvPr/>
        </p:nvSpPr>
        <p:spPr bwMode="auto">
          <a:xfrm>
            <a:off x="1598787" y="3858479"/>
            <a:ext cx="5398905" cy="709063"/>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buClr>
                <a:srgbClr val="000000"/>
              </a:buClr>
              <a:buFont typeface="Arial"/>
              <a:buNone/>
            </a:pPr>
            <a:r>
              <a:rPr lang="en-US" sz="2000" b="1" kern="0" dirty="0">
                <a:latin typeface="Source Sans Pro" charset="0"/>
                <a:ea typeface="Source Sans Pro" charset="0"/>
                <a:cs typeface="Source Sans Pro" charset="0"/>
                <a:sym typeface="Arial"/>
              </a:rPr>
              <a:t>RIS3 </a:t>
            </a:r>
            <a:r>
              <a:rPr lang="en-US" sz="2000" b="1" kern="0" dirty="0" err="1">
                <a:latin typeface="Source Sans Pro" charset="0"/>
                <a:ea typeface="Source Sans Pro" charset="0"/>
                <a:cs typeface="Source Sans Pro" charset="0"/>
                <a:sym typeface="Arial"/>
              </a:rPr>
              <a:t>attīstības</a:t>
            </a:r>
            <a:r>
              <a:rPr lang="en-US" sz="2000" b="1" kern="0" dirty="0">
                <a:latin typeface="Source Sans Pro" charset="0"/>
                <a:ea typeface="Source Sans Pro" charset="0"/>
                <a:cs typeface="Source Sans Pro" charset="0"/>
                <a:sym typeface="Arial"/>
              </a:rPr>
              <a:t> </a:t>
            </a:r>
            <a:r>
              <a:rPr lang="en-US" sz="2000" b="1" kern="0" dirty="0" err="1">
                <a:latin typeface="Source Sans Pro" charset="0"/>
                <a:ea typeface="Source Sans Pro" charset="0"/>
                <a:cs typeface="Source Sans Pro" charset="0"/>
                <a:sym typeface="Arial"/>
              </a:rPr>
              <a:t>centri</a:t>
            </a:r>
            <a:endParaRPr lang="en-US" sz="2000" b="1" kern="0" dirty="0">
              <a:latin typeface="Source Sans Pro" charset="0"/>
              <a:ea typeface="Source Sans Pro" charset="0"/>
              <a:cs typeface="Source Sans Pro" charset="0"/>
              <a:sym typeface="Arial"/>
            </a:endParaRPr>
          </a:p>
          <a:p>
            <a:pPr algn="ctr">
              <a:buClr>
                <a:srgbClr val="000000"/>
              </a:buClr>
              <a:buFont typeface="Arial"/>
              <a:buNone/>
            </a:pPr>
            <a:r>
              <a:rPr lang="en-US" sz="1600" b="1" kern="0" dirty="0">
                <a:latin typeface="Source Sans Pro"/>
                <a:ea typeface="Source Sans Pro" panose="020B0503030403020204" pitchFamily="34" charset="0"/>
                <a:cs typeface="Source Sans Pro" charset="0"/>
                <a:sym typeface="Arial"/>
              </a:rPr>
              <a:t>60.9</a:t>
            </a:r>
            <a:r>
              <a:rPr lang="lv-LV" sz="1600" b="1" kern="0" dirty="0">
                <a:latin typeface="Source Sans Pro"/>
                <a:ea typeface="Source Sans Pro" panose="020B0503030403020204" pitchFamily="34" charset="0"/>
                <a:cs typeface="Source Sans Pro" charset="0"/>
                <a:sym typeface="Arial"/>
              </a:rPr>
              <a:t>M</a:t>
            </a:r>
            <a:r>
              <a:rPr lang="en-US" sz="1600" b="1" kern="0" dirty="0">
                <a:latin typeface="Source Sans Pro" charset="0"/>
                <a:ea typeface="Source Sans Pro" charset="0"/>
                <a:cs typeface="Source Sans Pro" charset="0"/>
                <a:sym typeface="Arial"/>
              </a:rPr>
              <a:t> (ZI)</a:t>
            </a:r>
            <a:endParaRPr lang="lv-LV" sz="1600" b="1" kern="0" dirty="0">
              <a:latin typeface="Source Sans Pro" charset="0"/>
              <a:ea typeface="Source Sans Pro" charset="0"/>
              <a:cs typeface="Source Sans Pro" charset="0"/>
              <a:sym typeface="Arial"/>
            </a:endParaRPr>
          </a:p>
        </p:txBody>
      </p:sp>
      <p:sp>
        <p:nvSpPr>
          <p:cNvPr id="53" name="Rectangle 30">
            <a:extLst>
              <a:ext uri="{FF2B5EF4-FFF2-40B4-BE49-F238E27FC236}">
                <a16:creationId xmlns:a16="http://schemas.microsoft.com/office/drawing/2014/main" id="{5D189F08-E4D4-A108-925D-2DC24B3847D1}"/>
              </a:ext>
            </a:extLst>
          </p:cNvPr>
          <p:cNvSpPr/>
          <p:nvPr/>
        </p:nvSpPr>
        <p:spPr bwMode="auto">
          <a:xfrm>
            <a:off x="2061170" y="4664985"/>
            <a:ext cx="4936520" cy="749006"/>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buClr>
                <a:srgbClr val="000000"/>
              </a:buClr>
              <a:buFont typeface="Arial"/>
              <a:buNone/>
            </a:pPr>
            <a:r>
              <a:rPr lang="en-US" sz="2000" b="1" kern="0" dirty="0" err="1">
                <a:latin typeface="Source Sans Pro" charset="0"/>
                <a:ea typeface="Source Sans Pro" charset="0"/>
                <a:cs typeface="Source Sans Pro" charset="0"/>
                <a:sym typeface="Arial"/>
              </a:rPr>
              <a:t>Zinātniskās</a:t>
            </a:r>
            <a:r>
              <a:rPr lang="en-US" sz="2000" b="1" kern="0" dirty="0">
                <a:latin typeface="Source Sans Pro" charset="0"/>
                <a:ea typeface="Source Sans Pro" charset="0"/>
                <a:cs typeface="Source Sans Pro" charset="0"/>
                <a:sym typeface="Arial"/>
              </a:rPr>
              <a:t> </a:t>
            </a:r>
            <a:r>
              <a:rPr lang="en-US" sz="2000" b="1" kern="0" dirty="0" err="1">
                <a:latin typeface="Source Sans Pro" charset="0"/>
                <a:ea typeface="Source Sans Pro" charset="0"/>
                <a:cs typeface="Source Sans Pro" charset="0"/>
                <a:sym typeface="Arial"/>
              </a:rPr>
              <a:t>darbības</a:t>
            </a:r>
            <a:r>
              <a:rPr lang="en-US" sz="2000" b="1" kern="0" dirty="0">
                <a:latin typeface="Source Sans Pro" charset="0"/>
                <a:ea typeface="Source Sans Pro" charset="0"/>
                <a:cs typeface="Source Sans Pro" charset="0"/>
                <a:sym typeface="Arial"/>
              </a:rPr>
              <a:t> </a:t>
            </a:r>
            <a:r>
              <a:rPr lang="en-US" sz="2000" b="1" kern="0" dirty="0" err="1">
                <a:latin typeface="Source Sans Pro" charset="0"/>
                <a:ea typeface="Source Sans Pro" charset="0"/>
                <a:cs typeface="Source Sans Pro" charset="0"/>
                <a:sym typeface="Arial"/>
              </a:rPr>
              <a:t>digitalizācija</a:t>
            </a:r>
            <a:endParaRPr lang="en-US" sz="1600" b="1" kern="0" dirty="0">
              <a:latin typeface="Source Sans Pro" charset="0"/>
              <a:ea typeface="Source Sans Pro" charset="0"/>
              <a:cs typeface="Source Sans Pro" charset="0"/>
              <a:sym typeface="Arial"/>
            </a:endParaRPr>
          </a:p>
          <a:p>
            <a:pPr algn="ctr">
              <a:buClr>
                <a:srgbClr val="000000"/>
              </a:buClr>
              <a:buFont typeface="Arial"/>
              <a:buNone/>
            </a:pPr>
            <a:r>
              <a:rPr lang="en-US" sz="1600" b="1" kern="0" dirty="0">
                <a:latin typeface="Source Sans Pro"/>
                <a:ea typeface="Source Sans Pro" panose="020B0503030403020204" pitchFamily="34" charset="0"/>
                <a:cs typeface="Source Sans Pro" charset="0"/>
                <a:sym typeface="Arial"/>
              </a:rPr>
              <a:t>21.6</a:t>
            </a:r>
            <a:r>
              <a:rPr lang="lv-LV" sz="1600" b="1" kern="0" dirty="0">
                <a:latin typeface="Source Sans Pro"/>
                <a:ea typeface="Source Sans Pro" panose="020B0503030403020204" pitchFamily="34" charset="0"/>
                <a:cs typeface="Source Sans Pro" charset="0"/>
                <a:sym typeface="Arial"/>
              </a:rPr>
              <a:t>M </a:t>
            </a:r>
            <a:r>
              <a:rPr lang="lv-LV" sz="1600" b="1" kern="0" dirty="0">
                <a:latin typeface="Source Sans Pro" charset="0"/>
                <a:ea typeface="Source Sans Pro" charset="0"/>
                <a:cs typeface="Source Sans Pro" charset="0"/>
                <a:sym typeface="Arial"/>
              </a:rPr>
              <a:t>(AII</a:t>
            </a:r>
            <a:r>
              <a:rPr lang="en-US" sz="1600" b="1" kern="0" dirty="0">
                <a:latin typeface="Source Sans Pro" charset="0"/>
                <a:ea typeface="Source Sans Pro" charset="0"/>
                <a:cs typeface="Source Sans Pro" charset="0"/>
                <a:sym typeface="Arial"/>
              </a:rPr>
              <a:t>, K</a:t>
            </a:r>
            <a:r>
              <a:rPr lang="lv-LV" sz="1600" b="1" kern="0" dirty="0">
                <a:latin typeface="Source Sans Pro" charset="0"/>
                <a:ea typeface="Source Sans Pro" charset="0"/>
                <a:cs typeface="Source Sans Pro" charset="0"/>
                <a:sym typeface="Arial"/>
              </a:rPr>
              <a:t>)</a:t>
            </a:r>
          </a:p>
        </p:txBody>
      </p:sp>
      <p:sp>
        <p:nvSpPr>
          <p:cNvPr id="57" name="Rectangle 36">
            <a:extLst>
              <a:ext uri="{FF2B5EF4-FFF2-40B4-BE49-F238E27FC236}">
                <a16:creationId xmlns:a16="http://schemas.microsoft.com/office/drawing/2014/main" id="{FAE5E4B7-CC6D-76F2-3A8D-03C300CFE8BF}"/>
              </a:ext>
            </a:extLst>
          </p:cNvPr>
          <p:cNvSpPr/>
          <p:nvPr/>
        </p:nvSpPr>
        <p:spPr bwMode="auto">
          <a:xfrm>
            <a:off x="1801872" y="2972953"/>
            <a:ext cx="5195823" cy="793025"/>
          </a:xfrm>
          <a:prstGeom prst="rect">
            <a:avLst/>
          </a:prstGeom>
          <a:solidFill>
            <a:schemeClr val="bg1">
              <a:lumMod val="85000"/>
            </a:schemeClr>
          </a:solidFill>
          <a:ln>
            <a:solidFill>
              <a:srgbClr val="7030A0"/>
            </a:solidFill>
          </a:ln>
        </p:spPr>
        <p:txBody>
          <a:bodyPr vert="horz" wrap="square" lIns="91440" tIns="45720" rIns="91440" bIns="45720" numCol="1" rtlCol="0" anchor="ctr" anchorCtr="0" compatLnSpc="1"/>
          <a:lstStyle/>
          <a:p>
            <a:pPr algn="ctr"/>
            <a:r>
              <a:rPr lang="en-US" sz="2000" b="1" dirty="0" err="1">
                <a:latin typeface="Source Sans Pro" charset="0"/>
                <a:ea typeface="Source Sans Pro" charset="0"/>
                <a:cs typeface="Source Sans Pro" charset="0"/>
                <a:sym typeface="Arial"/>
              </a:rPr>
              <a:t>Pētniecības</a:t>
            </a:r>
            <a:r>
              <a:rPr lang="en-US" sz="2000" b="1" dirty="0">
                <a:latin typeface="Source Sans Pro" charset="0"/>
                <a:ea typeface="Source Sans Pro" charset="0"/>
                <a:cs typeface="Source Sans Pro" charset="0"/>
                <a:sym typeface="Arial"/>
              </a:rPr>
              <a:t> </a:t>
            </a:r>
            <a:r>
              <a:rPr lang="en-US" sz="2000" b="1" dirty="0" err="1">
                <a:latin typeface="Source Sans Pro" charset="0"/>
                <a:ea typeface="Source Sans Pro" charset="0"/>
                <a:cs typeface="Source Sans Pro" charset="0"/>
                <a:sym typeface="Arial"/>
              </a:rPr>
              <a:t>mobilitāte</a:t>
            </a:r>
            <a:endParaRPr lang="en-US" sz="2000" b="1" dirty="0">
              <a:latin typeface="Source Sans Pro" charset="0"/>
              <a:ea typeface="Source Sans Pro" charset="0"/>
              <a:cs typeface="Source Sans Pro" charset="0"/>
              <a:sym typeface="Arial"/>
            </a:endParaRPr>
          </a:p>
          <a:p>
            <a:pPr algn="ctr"/>
            <a:r>
              <a:rPr lang="en-US" sz="1600" b="1" kern="0" dirty="0">
                <a:latin typeface="Source Sans Pro"/>
                <a:ea typeface="Source Sans Pro" panose="020B0503030403020204" pitchFamily="34" charset="0"/>
                <a:cs typeface="Source Sans Pro" charset="0"/>
                <a:sym typeface="Arial"/>
              </a:rPr>
              <a:t>6.1</a:t>
            </a:r>
            <a:r>
              <a:rPr lang="lv-LV" sz="1600" b="1" kern="0" dirty="0">
                <a:latin typeface="Source Sans Pro"/>
                <a:ea typeface="Source Sans Pro" panose="020B0503030403020204" pitchFamily="34" charset="0"/>
                <a:cs typeface="Source Sans Pro" charset="0"/>
                <a:sym typeface="Arial"/>
              </a:rPr>
              <a:t>M</a:t>
            </a:r>
            <a:r>
              <a:rPr lang="en-US" sz="1600" b="1" dirty="0">
                <a:latin typeface="Source Sans Pro" charset="0"/>
                <a:ea typeface="Source Sans Pro" charset="0"/>
                <a:cs typeface="Source Sans Pro" charset="0"/>
                <a:sym typeface="Arial"/>
              </a:rPr>
              <a:t> (ZI, AII)</a:t>
            </a:r>
            <a:endParaRPr lang="lv-LV" sz="1600" b="1" dirty="0">
              <a:latin typeface="Source Sans Pro" charset="0"/>
              <a:ea typeface="Source Sans Pro" charset="0"/>
              <a:cs typeface="Source Sans Pro" charset="0"/>
              <a:sym typeface="Arial"/>
            </a:endParaRPr>
          </a:p>
        </p:txBody>
      </p:sp>
      <p:graphicFrame>
        <p:nvGraphicFramePr>
          <p:cNvPr id="64" name="Shēma 63">
            <a:extLst>
              <a:ext uri="{FF2B5EF4-FFF2-40B4-BE49-F238E27FC236}">
                <a16:creationId xmlns:a16="http://schemas.microsoft.com/office/drawing/2014/main" id="{F951ABFA-47EA-B364-25A2-B9C654DEEFB0}"/>
              </a:ext>
            </a:extLst>
          </p:cNvPr>
          <p:cNvGraphicFramePr/>
          <p:nvPr/>
        </p:nvGraphicFramePr>
        <p:xfrm>
          <a:off x="5655409" y="130738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5" name="Grupa 64">
            <a:extLst>
              <a:ext uri="{FF2B5EF4-FFF2-40B4-BE49-F238E27FC236}">
                <a16:creationId xmlns:a16="http://schemas.microsoft.com/office/drawing/2014/main" id="{F35C49F4-F20F-9482-8303-36A7DD5B9346}"/>
              </a:ext>
            </a:extLst>
          </p:cNvPr>
          <p:cNvGrpSpPr/>
          <p:nvPr/>
        </p:nvGrpSpPr>
        <p:grpSpPr>
          <a:xfrm>
            <a:off x="7401476" y="1694807"/>
            <a:ext cx="7074865" cy="4269647"/>
            <a:chOff x="-3534749" y="-2596019"/>
            <a:chExt cx="7074865" cy="4269647"/>
          </a:xfrm>
        </p:grpSpPr>
        <p:sp>
          <p:nvSpPr>
            <p:cNvPr id="66" name="Taisnstūris 65">
              <a:extLst>
                <a:ext uri="{FF2B5EF4-FFF2-40B4-BE49-F238E27FC236}">
                  <a16:creationId xmlns:a16="http://schemas.microsoft.com/office/drawing/2014/main" id="{1AB91047-FC19-BDAB-2B0A-0BD8CBD59C53}"/>
                </a:ext>
              </a:extLst>
            </p:cNvPr>
            <p:cNvSpPr/>
            <p:nvPr/>
          </p:nvSpPr>
          <p:spPr>
            <a:xfrm>
              <a:off x="1754984" y="468451"/>
              <a:ext cx="1785132" cy="120517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67" name="TextBox 66">
              <a:extLst>
                <a:ext uri="{FF2B5EF4-FFF2-40B4-BE49-F238E27FC236}">
                  <a16:creationId xmlns:a16="http://schemas.microsoft.com/office/drawing/2014/main" id="{A7D8EFD2-132B-419B-8F9A-6B0335ADA66F}"/>
                </a:ext>
              </a:extLst>
            </p:cNvPr>
            <p:cNvSpPr txBox="1"/>
            <p:nvPr/>
          </p:nvSpPr>
          <p:spPr>
            <a:xfrm>
              <a:off x="-2590003" y="-886219"/>
              <a:ext cx="1830388"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lv-LV" sz="1700" b="1" dirty="0">
                  <a:solidFill>
                    <a:prstClr val="white"/>
                  </a:solidFill>
                  <a:latin typeface="Calibri" panose="020F0502020204030204"/>
                </a:rPr>
                <a:t>+5% </a:t>
              </a:r>
              <a:r>
                <a:rPr lang="lv-LV" sz="1700" dirty="0">
                  <a:solidFill>
                    <a:prstClr val="white"/>
                  </a:solidFill>
                  <a:latin typeface="Calibri" panose="020F0502020204030204"/>
                </a:rPr>
                <a:t>jaunu ārvalstu partneru piesaiste </a:t>
              </a:r>
              <a:r>
                <a:rPr lang="en-US" sz="1700" dirty="0">
                  <a:solidFill>
                    <a:prstClr val="white"/>
                  </a:solidFill>
                  <a:latin typeface="Calibri" panose="020F0502020204030204"/>
                </a:rPr>
                <a:t>LV</a:t>
              </a:r>
              <a:r>
                <a:rPr lang="lv-LV" sz="1700" dirty="0">
                  <a:solidFill>
                    <a:prstClr val="white"/>
                  </a:solidFill>
                  <a:latin typeface="Calibri" panose="020F0502020204030204"/>
                </a:rPr>
                <a:t> organizācijām dalībai AE</a:t>
              </a:r>
            </a:p>
          </p:txBody>
        </p:sp>
        <p:sp>
          <p:nvSpPr>
            <p:cNvPr id="68" name="TextBox 67">
              <a:extLst>
                <a:ext uri="{FF2B5EF4-FFF2-40B4-BE49-F238E27FC236}">
                  <a16:creationId xmlns:a16="http://schemas.microsoft.com/office/drawing/2014/main" id="{63B8A310-AAF0-53FC-E62D-5091643883CC}"/>
                </a:ext>
              </a:extLst>
            </p:cNvPr>
            <p:cNvSpPr txBox="1"/>
            <p:nvPr/>
          </p:nvSpPr>
          <p:spPr>
            <a:xfrm>
              <a:off x="-822708" y="-886219"/>
              <a:ext cx="1875283"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lv-LV" sz="2000" b="1" dirty="0">
                  <a:solidFill>
                    <a:prstClr val="white"/>
                  </a:solidFill>
                  <a:latin typeface="Calibri" panose="020F0502020204030204"/>
                </a:rPr>
                <a:t>+10% </a:t>
              </a:r>
              <a:r>
                <a:rPr lang="lv-LV" sz="2000" dirty="0" err="1">
                  <a:solidFill>
                    <a:prstClr val="white"/>
                  </a:solidFill>
                  <a:latin typeface="Calibri" panose="020F0502020204030204"/>
                </a:rPr>
                <a:t>virssliekšņa</a:t>
              </a:r>
              <a:r>
                <a:rPr lang="lv-LV" sz="2000" dirty="0">
                  <a:solidFill>
                    <a:prstClr val="white"/>
                  </a:solidFill>
                  <a:latin typeface="Calibri" panose="020F0502020204030204"/>
                </a:rPr>
                <a:t> projektu AE programmās</a:t>
              </a:r>
            </a:p>
          </p:txBody>
        </p:sp>
        <p:sp>
          <p:nvSpPr>
            <p:cNvPr id="69" name="TextBox 68">
              <a:extLst>
                <a:ext uri="{FF2B5EF4-FFF2-40B4-BE49-F238E27FC236}">
                  <a16:creationId xmlns:a16="http://schemas.microsoft.com/office/drawing/2014/main" id="{A36B4081-D874-9792-EAE4-9C54E04661EF}"/>
                </a:ext>
              </a:extLst>
            </p:cNvPr>
            <p:cNvSpPr txBox="1"/>
            <p:nvPr/>
          </p:nvSpPr>
          <p:spPr>
            <a:xfrm>
              <a:off x="-3534749" y="-2596019"/>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lvl="0" algn="ctr"/>
              <a:r>
                <a:rPr lang="en-US" sz="2200" b="1" dirty="0">
                  <a:solidFill>
                    <a:prstClr val="white"/>
                  </a:solidFill>
                  <a:latin typeface="Calibri" panose="020F0502020204030204"/>
                </a:rPr>
                <a:t>3</a:t>
              </a:r>
              <a:r>
                <a:rPr lang="en-US" sz="2200" dirty="0">
                  <a:solidFill>
                    <a:prstClr val="white"/>
                  </a:solidFill>
                  <a:latin typeface="Calibri" panose="020F0502020204030204"/>
                </a:rPr>
                <a:t> </a:t>
              </a:r>
            </a:p>
            <a:p>
              <a:pPr lvl="0" algn="ctr"/>
              <a:r>
                <a:rPr lang="en-US" sz="2200" dirty="0">
                  <a:solidFill>
                    <a:prstClr val="white"/>
                  </a:solidFill>
                  <a:latin typeface="Calibri" panose="020F0502020204030204"/>
                </a:rPr>
                <a:t>RIS 3 </a:t>
              </a:r>
              <a:r>
                <a:rPr lang="en-US" sz="2200" dirty="0" err="1">
                  <a:solidFill>
                    <a:prstClr val="white"/>
                  </a:solidFill>
                  <a:latin typeface="Calibri" panose="020F0502020204030204"/>
                </a:rPr>
                <a:t>izcilības</a:t>
              </a:r>
              <a:r>
                <a:rPr lang="en-US" sz="2200" dirty="0">
                  <a:solidFill>
                    <a:prstClr val="white"/>
                  </a:solidFill>
                  <a:latin typeface="Calibri" panose="020F0502020204030204"/>
                </a:rPr>
                <a:t> </a:t>
              </a:r>
              <a:r>
                <a:rPr lang="en-US" sz="2200" dirty="0" err="1">
                  <a:solidFill>
                    <a:prstClr val="white"/>
                  </a:solidFill>
                  <a:latin typeface="Calibri" panose="020F0502020204030204"/>
                </a:rPr>
                <a:t>centri</a:t>
              </a:r>
              <a:endParaRPr lang="en-US" sz="2200" dirty="0">
                <a:solidFill>
                  <a:prstClr val="white"/>
                </a:solidFill>
                <a:latin typeface="Calibri" panose="020F0502020204030204"/>
              </a:endParaRPr>
            </a:p>
          </p:txBody>
        </p:sp>
      </p:grpSp>
      <p:sp>
        <p:nvSpPr>
          <p:cNvPr id="70" name="TextBox 69">
            <a:extLst>
              <a:ext uri="{FF2B5EF4-FFF2-40B4-BE49-F238E27FC236}">
                <a16:creationId xmlns:a16="http://schemas.microsoft.com/office/drawing/2014/main" id="{C410606E-E23D-989D-F398-DFB605A926A9}"/>
              </a:ext>
            </a:extLst>
          </p:cNvPr>
          <p:cNvSpPr txBox="1"/>
          <p:nvPr/>
        </p:nvSpPr>
        <p:spPr>
          <a:xfrm>
            <a:off x="9030684" y="1697567"/>
            <a:ext cx="1959980"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marL="285750" indent="-285750" algn="ctr">
              <a:buFont typeface="Arial" panose="020B0604020202020204" pitchFamily="34" charset="0"/>
              <a:buChar char="•"/>
            </a:pPr>
            <a:r>
              <a:rPr lang="lv-LV" sz="1900" b="1" dirty="0">
                <a:solidFill>
                  <a:prstClr val="white"/>
                </a:solidFill>
                <a:latin typeface="Calibri" panose="020F0502020204030204"/>
              </a:rPr>
              <a:t>+150 milj. </a:t>
            </a:r>
            <a:r>
              <a:rPr lang="lv-LV" sz="1900" dirty="0" err="1">
                <a:solidFill>
                  <a:prstClr val="white"/>
                </a:solidFill>
                <a:latin typeface="Calibri" panose="020F0502020204030204"/>
              </a:rPr>
              <a:t>euro</a:t>
            </a:r>
            <a:r>
              <a:rPr lang="lv-LV" sz="1900" dirty="0">
                <a:solidFill>
                  <a:prstClr val="white"/>
                </a:solidFill>
                <a:latin typeface="Calibri" panose="020F0502020204030204"/>
              </a:rPr>
              <a:t> piesaistītais AE finansējums</a:t>
            </a:r>
          </a:p>
        </p:txBody>
      </p:sp>
      <p:sp>
        <p:nvSpPr>
          <p:cNvPr id="71" name="TextBox 70">
            <a:extLst>
              <a:ext uri="{FF2B5EF4-FFF2-40B4-BE49-F238E27FC236}">
                <a16:creationId xmlns:a16="http://schemas.microsoft.com/office/drawing/2014/main" id="{803CD2AB-0F0E-3114-0950-C1FD1468C486}"/>
              </a:ext>
            </a:extLst>
          </p:cNvPr>
          <p:cNvSpPr txBox="1"/>
          <p:nvPr/>
        </p:nvSpPr>
        <p:spPr>
          <a:xfrm>
            <a:off x="9284043" y="5125790"/>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lv-LV" sz="1900" dirty="0">
                <a:solidFill>
                  <a:prstClr val="white"/>
                </a:solidFill>
                <a:latin typeface="Calibri" panose="020F0502020204030204"/>
              </a:rPr>
              <a:t>Publikācijas </a:t>
            </a:r>
            <a:r>
              <a:rPr lang="lv-LV" sz="1900" dirty="0" err="1">
                <a:solidFill>
                  <a:prstClr val="white"/>
                </a:solidFill>
                <a:latin typeface="Calibri" panose="020F0502020204030204"/>
              </a:rPr>
              <a:t>WoS</a:t>
            </a:r>
            <a:r>
              <a:rPr lang="lv-LV" sz="1900" dirty="0">
                <a:solidFill>
                  <a:prstClr val="white"/>
                </a:solidFill>
                <a:latin typeface="Calibri" panose="020F0502020204030204"/>
              </a:rPr>
              <a:t> un </a:t>
            </a:r>
            <a:r>
              <a:rPr lang="lv-LV" sz="1900" dirty="0" err="1">
                <a:solidFill>
                  <a:prstClr val="white"/>
                </a:solidFill>
                <a:latin typeface="Calibri" panose="020F0502020204030204"/>
              </a:rPr>
              <a:t>Scopus</a:t>
            </a:r>
            <a:endParaRPr lang="lv-LV" sz="1900" dirty="0">
              <a:solidFill>
                <a:prstClr val="white"/>
              </a:solidFill>
              <a:latin typeface="Calibri" panose="020F0502020204030204"/>
            </a:endParaRPr>
          </a:p>
        </p:txBody>
      </p:sp>
      <p:pic>
        <p:nvPicPr>
          <p:cNvPr id="1034" name="Picture 10" descr="Packages - Get an estimate/quote tailored for your needs">
            <a:extLst>
              <a:ext uri="{FF2B5EF4-FFF2-40B4-BE49-F238E27FC236}">
                <a16:creationId xmlns:a16="http://schemas.microsoft.com/office/drawing/2014/main" id="{827C9BCB-A54C-AEF1-8FBD-9C5D76D8A4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69939" y="169918"/>
            <a:ext cx="1361015" cy="13450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CDF3DA4-6353-7EA1-DCA4-90B64AF0FAD4}"/>
              </a:ext>
            </a:extLst>
          </p:cNvPr>
          <p:cNvSpPr txBox="1"/>
          <p:nvPr/>
        </p:nvSpPr>
        <p:spPr>
          <a:xfrm>
            <a:off x="7465315" y="5125790"/>
            <a:ext cx="1785132" cy="12051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ctr" anchorCtr="0">
            <a:noAutofit/>
          </a:bodyPr>
          <a:lstStyle/>
          <a:p>
            <a:pPr algn="ctr"/>
            <a:r>
              <a:rPr lang="en-US" sz="1900" dirty="0">
                <a:solidFill>
                  <a:prstClr val="white"/>
                </a:solidFill>
                <a:latin typeface="Calibri" panose="020F0502020204030204"/>
              </a:rPr>
              <a:t>J</a:t>
            </a:r>
            <a:r>
              <a:rPr lang="lv-LV" sz="1900" dirty="0" err="1">
                <a:solidFill>
                  <a:prstClr val="white"/>
                </a:solidFill>
                <a:latin typeface="Calibri" panose="020F0502020204030204"/>
              </a:rPr>
              <a:t>aunradītas</a:t>
            </a:r>
            <a:r>
              <a:rPr lang="lv-LV" sz="1900" dirty="0">
                <a:solidFill>
                  <a:prstClr val="white"/>
                </a:solidFill>
                <a:latin typeface="Calibri" panose="020F0502020204030204"/>
              </a:rPr>
              <a:t> tehnoloģijas, produkti, patenti</a:t>
            </a:r>
          </a:p>
        </p:txBody>
      </p:sp>
    </p:spTree>
    <p:extLst>
      <p:ext uri="{BB962C8B-B14F-4D97-AF65-F5344CB8AC3E}">
        <p14:creationId xmlns:p14="http://schemas.microsoft.com/office/powerpoint/2010/main" val="2162341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760799" y="266868"/>
            <a:ext cx="10918272" cy="584647"/>
          </a:xfrm>
          <a:prstGeom prst="rect">
            <a:avLst/>
          </a:prstGeom>
        </p:spPr>
        <p:txBody>
          <a:bodyPr wrap="square">
            <a:spAutoFit/>
          </a:bodyPr>
          <a:lstStyle/>
          <a:p>
            <a:pPr algn="ctr" defTabSz="914172">
              <a:buClr>
                <a:srgbClr val="000000"/>
              </a:buClr>
              <a:defRPr/>
            </a:pPr>
            <a:r>
              <a:rPr lang="lv-LV" sz="3199" b="1" kern="0" dirty="0">
                <a:solidFill>
                  <a:srgbClr val="0308DB"/>
                </a:solidFill>
                <a:latin typeface="Verdana" panose="020B0604030504040204" pitchFamily="34" charset="0"/>
                <a:ea typeface="Verdana" panose="020B0604030504040204" pitchFamily="34" charset="0"/>
                <a:cs typeface="Arial"/>
                <a:sym typeface="Arial"/>
              </a:rPr>
              <a:t>Apvārsnis Eiropa atbalsta ietekme</a:t>
            </a:r>
            <a:endParaRPr lang="en-US" sz="3199" b="1" kern="0" dirty="0">
              <a:solidFill>
                <a:srgbClr val="0308DB"/>
              </a:solidFill>
              <a:latin typeface="Verdana" panose="020B0604030504040204" pitchFamily="34" charset="0"/>
              <a:ea typeface="Verdana" panose="020B0604030504040204" pitchFamily="34" charset="0"/>
              <a:cs typeface="Arial"/>
              <a:sym typeface="Arial"/>
            </a:endParaRPr>
          </a:p>
        </p:txBody>
      </p:sp>
      <p:pic>
        <p:nvPicPr>
          <p:cNvPr id="1032" name="Picture 8" descr="The European Commission has adopted the main work programme of Horizon  Europe for the period 2021-2022">
            <a:extLst>
              <a:ext uri="{FF2B5EF4-FFF2-40B4-BE49-F238E27FC236}">
                <a16:creationId xmlns:a16="http://schemas.microsoft.com/office/drawing/2014/main" id="{95C96BBC-5B7A-1888-3604-ED4E18B6666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99658" y="3110993"/>
            <a:ext cx="3051884" cy="1909124"/>
          </a:xfrm>
          <a:prstGeom prst="rect">
            <a:avLst/>
          </a:prstGeom>
          <a:noFill/>
          <a:ln w="12700">
            <a:solidFill>
              <a:schemeClr val="accent1"/>
            </a:solidFill>
          </a:ln>
          <a:extLst>
            <a:ext uri="{909E8E84-426E-40DD-AFC4-6F175D3DCCD1}">
              <a14:hiddenFill xmlns:a14="http://schemas.microsoft.com/office/drawing/2010/main">
                <a:solidFill>
                  <a:srgbClr val="FFFFFF"/>
                </a:solidFill>
              </a14:hiddenFill>
            </a:ext>
          </a:extLst>
        </p:spPr>
      </p:pic>
      <p:sp>
        <p:nvSpPr>
          <p:cNvPr id="63" name="TextBox 62">
            <a:extLst>
              <a:ext uri="{FF2B5EF4-FFF2-40B4-BE49-F238E27FC236}">
                <a16:creationId xmlns:a16="http://schemas.microsoft.com/office/drawing/2014/main" id="{FF92F122-70FF-7892-1CF8-59DE8AF285BA}"/>
              </a:ext>
            </a:extLst>
          </p:cNvPr>
          <p:cNvSpPr txBox="1"/>
          <p:nvPr/>
        </p:nvSpPr>
        <p:spPr>
          <a:xfrm>
            <a:off x="831800" y="2644575"/>
            <a:ext cx="2787599" cy="307777"/>
          </a:xfrm>
          <a:prstGeom prst="rect">
            <a:avLst/>
          </a:prstGeom>
          <a:noFill/>
        </p:spPr>
        <p:txBody>
          <a:bodyPr wrap="square" rtlCol="0">
            <a:spAutoFit/>
          </a:bodyPr>
          <a:lstStyle/>
          <a:p>
            <a:pPr algn="ctr"/>
            <a:r>
              <a:rPr lang="lv-LV" sz="1400" b="1" dirty="0">
                <a:latin typeface="Poppins" panose="00000500000000000000" pitchFamily="2" charset="0"/>
                <a:cs typeface="Poppins" panose="00000500000000000000" pitchFamily="2" charset="0"/>
              </a:rPr>
              <a:t>Apvārsnis Eiropa</a:t>
            </a:r>
          </a:p>
        </p:txBody>
      </p:sp>
      <p:sp>
        <p:nvSpPr>
          <p:cNvPr id="5" name="TextBox 4">
            <a:extLst>
              <a:ext uri="{FF2B5EF4-FFF2-40B4-BE49-F238E27FC236}">
                <a16:creationId xmlns:a16="http://schemas.microsoft.com/office/drawing/2014/main" id="{757152F6-6026-91BE-4A1B-9B39CAE31DCB}"/>
              </a:ext>
            </a:extLst>
          </p:cNvPr>
          <p:cNvSpPr txBox="1"/>
          <p:nvPr/>
        </p:nvSpPr>
        <p:spPr>
          <a:xfrm>
            <a:off x="309483" y="5178837"/>
            <a:ext cx="3647125" cy="369332"/>
          </a:xfrm>
          <a:prstGeom prst="rect">
            <a:avLst/>
          </a:prstGeom>
          <a:noFill/>
        </p:spPr>
        <p:txBody>
          <a:bodyPr wrap="square">
            <a:spAutoFit/>
          </a:bodyPr>
          <a:lstStyle/>
          <a:p>
            <a:pPr algn="ctr"/>
            <a:r>
              <a:rPr lang="en-US" b="1" dirty="0">
                <a:latin typeface="Poppins" panose="00000500000000000000" pitchFamily="2" charset="0"/>
                <a:cs typeface="Poppins" panose="00000500000000000000" pitchFamily="2" charset="0"/>
              </a:rPr>
              <a:t>15</a:t>
            </a:r>
            <a:r>
              <a:rPr lang="lv-LV" b="1" dirty="0">
                <a:latin typeface="Poppins" panose="00000500000000000000" pitchFamily="2" charset="0"/>
                <a:cs typeface="Poppins" panose="00000500000000000000" pitchFamily="2" charset="0"/>
              </a:rPr>
              <a:t>0 milj. eiro</a:t>
            </a:r>
          </a:p>
        </p:txBody>
      </p:sp>
      <p:sp>
        <p:nvSpPr>
          <p:cNvPr id="6" name="Freeform 3">
            <a:extLst>
              <a:ext uri="{FF2B5EF4-FFF2-40B4-BE49-F238E27FC236}">
                <a16:creationId xmlns:a16="http://schemas.microsoft.com/office/drawing/2014/main" id="{18811AE5-CF9C-9041-5151-68EFA1E69506}"/>
              </a:ext>
            </a:extLst>
          </p:cNvPr>
          <p:cNvSpPr>
            <a:spLocks noChangeArrowheads="1"/>
          </p:cNvSpPr>
          <p:nvPr/>
        </p:nvSpPr>
        <p:spPr bwMode="auto">
          <a:xfrm>
            <a:off x="4397049" y="2473856"/>
            <a:ext cx="2333788" cy="538861"/>
          </a:xfrm>
          <a:prstGeom prst="roundRect">
            <a:avLst>
              <a:gd name="adj" fmla="val 14217"/>
            </a:avLst>
          </a:prstGeom>
          <a:solidFill>
            <a:srgbClr val="0308DB"/>
          </a:solidFill>
          <a:ln>
            <a:noFill/>
          </a:ln>
          <a:effectLst/>
        </p:spPr>
        <p:txBody>
          <a:bodyPr wrap="none" anchor="ctr"/>
          <a:lstStyle/>
          <a:p>
            <a:pPr algn="ctr"/>
            <a:r>
              <a:rPr lang="lv-LV" sz="1200" dirty="0">
                <a:solidFill>
                  <a:schemeClr val="bg1"/>
                </a:solidFill>
                <a:latin typeface="Poppins" panose="00000500000000000000" pitchFamily="2" charset="0"/>
              </a:rPr>
              <a:t>Apvārsnis Eiropa nacionālais </a:t>
            </a:r>
          </a:p>
          <a:p>
            <a:pPr algn="ctr"/>
            <a:r>
              <a:rPr lang="lv-LV" sz="1200" dirty="0">
                <a:solidFill>
                  <a:schemeClr val="bg1"/>
                </a:solidFill>
                <a:latin typeface="Poppins" panose="00000500000000000000" pitchFamily="2" charset="0"/>
              </a:rPr>
              <a:t>finansējums Eiropas</a:t>
            </a:r>
          </a:p>
          <a:p>
            <a:pPr algn="ctr"/>
            <a:r>
              <a:rPr lang="lv-LV" sz="1200" dirty="0">
                <a:solidFill>
                  <a:schemeClr val="bg1"/>
                </a:solidFill>
                <a:latin typeface="Poppins" panose="00000500000000000000" pitchFamily="2" charset="0"/>
              </a:rPr>
              <a:t>partnerībām</a:t>
            </a:r>
          </a:p>
        </p:txBody>
      </p:sp>
      <p:cxnSp>
        <p:nvCxnSpPr>
          <p:cNvPr id="7" name="Straight Connector 38">
            <a:extLst>
              <a:ext uri="{FF2B5EF4-FFF2-40B4-BE49-F238E27FC236}">
                <a16:creationId xmlns:a16="http://schemas.microsoft.com/office/drawing/2014/main" id="{AA376AA1-5D0B-58B1-C8A8-0ECEB275C7A2}"/>
              </a:ext>
            </a:extLst>
          </p:cNvPr>
          <p:cNvCxnSpPr>
            <a:cxnSpLocks/>
          </p:cNvCxnSpPr>
          <p:nvPr/>
        </p:nvCxnSpPr>
        <p:spPr>
          <a:xfrm>
            <a:off x="4397049" y="2351444"/>
            <a:ext cx="2333788" cy="0"/>
          </a:xfrm>
          <a:prstGeom prst="line">
            <a:avLst/>
          </a:prstGeom>
          <a:ln w="28575">
            <a:solidFill>
              <a:srgbClr val="0308DB"/>
            </a:solidFill>
          </a:ln>
        </p:spPr>
        <p:style>
          <a:lnRef idx="3">
            <a:schemeClr val="accent6"/>
          </a:lnRef>
          <a:fillRef idx="0">
            <a:schemeClr val="accent6"/>
          </a:fillRef>
          <a:effectRef idx="2">
            <a:schemeClr val="accent6"/>
          </a:effectRef>
          <a:fontRef idx="minor">
            <a:schemeClr val="tx1"/>
          </a:fontRef>
        </p:style>
      </p:cxnSp>
      <p:sp>
        <p:nvSpPr>
          <p:cNvPr id="12" name="Freeform 3">
            <a:extLst>
              <a:ext uri="{FF2B5EF4-FFF2-40B4-BE49-F238E27FC236}">
                <a16:creationId xmlns:a16="http://schemas.microsoft.com/office/drawing/2014/main" id="{A207A86F-D103-B4E6-10EE-43177BA15D3F}"/>
              </a:ext>
            </a:extLst>
          </p:cNvPr>
          <p:cNvSpPr>
            <a:spLocks noChangeArrowheads="1"/>
          </p:cNvSpPr>
          <p:nvPr/>
        </p:nvSpPr>
        <p:spPr bwMode="auto">
          <a:xfrm>
            <a:off x="4397049" y="3109527"/>
            <a:ext cx="2333788" cy="538861"/>
          </a:xfrm>
          <a:prstGeom prst="roundRect">
            <a:avLst>
              <a:gd name="adj" fmla="val 14217"/>
            </a:avLst>
          </a:prstGeom>
          <a:solidFill>
            <a:srgbClr val="0308DB"/>
          </a:solidFill>
          <a:ln>
            <a:noFill/>
          </a:ln>
          <a:effectLst/>
        </p:spPr>
        <p:txBody>
          <a:bodyPr wrap="none" anchor="ctr"/>
          <a:lstStyle/>
          <a:p>
            <a:pPr algn="ctr"/>
            <a:r>
              <a:rPr lang="lv-LV" sz="1200" dirty="0">
                <a:solidFill>
                  <a:schemeClr val="bg1"/>
                </a:solidFill>
                <a:latin typeface="Poppins" panose="00000500000000000000" pitchFamily="2" charset="0"/>
              </a:rPr>
              <a:t>Eiropas pētniecības</a:t>
            </a:r>
          </a:p>
          <a:p>
            <a:pPr algn="ctr"/>
            <a:r>
              <a:rPr lang="lv-LV" sz="1200" dirty="0">
                <a:solidFill>
                  <a:schemeClr val="bg1"/>
                </a:solidFill>
                <a:latin typeface="Poppins" panose="00000500000000000000" pitchFamily="2" charset="0"/>
              </a:rPr>
              <a:t>telpas aktivitātes</a:t>
            </a:r>
          </a:p>
        </p:txBody>
      </p:sp>
      <p:sp>
        <p:nvSpPr>
          <p:cNvPr id="15" name="Freeform 3">
            <a:extLst>
              <a:ext uri="{FF2B5EF4-FFF2-40B4-BE49-F238E27FC236}">
                <a16:creationId xmlns:a16="http://schemas.microsoft.com/office/drawing/2014/main" id="{6AE28422-C847-D795-B755-527970CC4054}"/>
              </a:ext>
            </a:extLst>
          </p:cNvPr>
          <p:cNvSpPr>
            <a:spLocks noChangeArrowheads="1"/>
          </p:cNvSpPr>
          <p:nvPr/>
        </p:nvSpPr>
        <p:spPr bwMode="auto">
          <a:xfrm>
            <a:off x="4379936" y="3744745"/>
            <a:ext cx="2333788" cy="518221"/>
          </a:xfrm>
          <a:prstGeom prst="roundRect">
            <a:avLst>
              <a:gd name="adj" fmla="val 14217"/>
            </a:avLst>
          </a:prstGeom>
          <a:solidFill>
            <a:srgbClr val="0308DB"/>
          </a:solidFill>
          <a:ln>
            <a:noFill/>
          </a:ln>
          <a:effectLst/>
        </p:spPr>
        <p:txBody>
          <a:bodyPr wrap="none" anchor="ctr"/>
          <a:lstStyle/>
          <a:p>
            <a:pPr algn="ctr"/>
            <a:r>
              <a:rPr lang="lv-LV" sz="1200" dirty="0">
                <a:solidFill>
                  <a:schemeClr val="bg1"/>
                </a:solidFill>
                <a:latin typeface="Poppins" panose="00000500000000000000" pitchFamily="2" charset="0"/>
              </a:rPr>
              <a:t>ESFRI un ERIC konsorciji</a:t>
            </a:r>
          </a:p>
        </p:txBody>
      </p:sp>
      <p:sp>
        <p:nvSpPr>
          <p:cNvPr id="21" name="Freeform 3">
            <a:extLst>
              <a:ext uri="{FF2B5EF4-FFF2-40B4-BE49-F238E27FC236}">
                <a16:creationId xmlns:a16="http://schemas.microsoft.com/office/drawing/2014/main" id="{CAB17327-F758-0927-B961-544CBEA8A7EF}"/>
              </a:ext>
            </a:extLst>
          </p:cNvPr>
          <p:cNvSpPr>
            <a:spLocks noChangeArrowheads="1"/>
          </p:cNvSpPr>
          <p:nvPr/>
        </p:nvSpPr>
        <p:spPr bwMode="auto">
          <a:xfrm>
            <a:off x="4371380" y="4444532"/>
            <a:ext cx="2316676" cy="554549"/>
          </a:xfrm>
          <a:prstGeom prst="roundRect">
            <a:avLst>
              <a:gd name="adj" fmla="val 14217"/>
            </a:avLst>
          </a:prstGeom>
          <a:solidFill>
            <a:srgbClr val="0308DB"/>
          </a:solidFill>
          <a:ln>
            <a:noFill/>
          </a:ln>
          <a:effectLst/>
        </p:spPr>
        <p:txBody>
          <a:bodyPr wrap="none" anchor="ctr"/>
          <a:lstStyle/>
          <a:p>
            <a:pPr algn="ctr"/>
            <a:r>
              <a:rPr lang="lv-LV" sz="1200" dirty="0">
                <a:solidFill>
                  <a:schemeClr val="bg1"/>
                </a:solidFill>
                <a:latin typeface="Poppins" panose="00000500000000000000" pitchFamily="2" charset="0"/>
              </a:rPr>
              <a:t>Pārfinansēti Apvārsnis</a:t>
            </a:r>
          </a:p>
          <a:p>
            <a:pPr algn="ctr"/>
            <a:r>
              <a:rPr lang="lv-LV" sz="1200" dirty="0">
                <a:solidFill>
                  <a:schemeClr val="bg1"/>
                </a:solidFill>
                <a:latin typeface="Poppins" panose="00000500000000000000" pitchFamily="2" charset="0"/>
              </a:rPr>
              <a:t>Eiropa </a:t>
            </a:r>
            <a:r>
              <a:rPr lang="lv-LV" sz="1200" dirty="0" err="1">
                <a:solidFill>
                  <a:schemeClr val="bg1"/>
                </a:solidFill>
                <a:latin typeface="Poppins" panose="00000500000000000000" pitchFamily="2" charset="0"/>
              </a:rPr>
              <a:t>virssliekšņa</a:t>
            </a:r>
            <a:r>
              <a:rPr lang="lv-LV" sz="1200" dirty="0">
                <a:solidFill>
                  <a:schemeClr val="bg1"/>
                </a:solidFill>
                <a:latin typeface="Poppins" panose="00000500000000000000" pitchFamily="2" charset="0"/>
              </a:rPr>
              <a:t> projekti</a:t>
            </a:r>
          </a:p>
        </p:txBody>
      </p:sp>
      <p:cxnSp>
        <p:nvCxnSpPr>
          <p:cNvPr id="25" name="Taisns bultveida savienotājs 24">
            <a:extLst>
              <a:ext uri="{FF2B5EF4-FFF2-40B4-BE49-F238E27FC236}">
                <a16:creationId xmlns:a16="http://schemas.microsoft.com/office/drawing/2014/main" id="{9621E76E-A920-2401-F9BF-7915689ED511}"/>
              </a:ext>
            </a:extLst>
          </p:cNvPr>
          <p:cNvCxnSpPr>
            <a:cxnSpLocks/>
          </p:cNvCxnSpPr>
          <p:nvPr/>
        </p:nvCxnSpPr>
        <p:spPr>
          <a:xfrm>
            <a:off x="5156323" y="1628511"/>
            <a:ext cx="390508" cy="324033"/>
          </a:xfrm>
          <a:prstGeom prst="straightConnector1">
            <a:avLst/>
          </a:prstGeom>
          <a:ln w="19050">
            <a:solidFill>
              <a:srgbClr val="0308DB"/>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803CDE92-9C5D-FA01-8299-D90958BDDA4C}"/>
              </a:ext>
            </a:extLst>
          </p:cNvPr>
          <p:cNvSpPr txBox="1"/>
          <p:nvPr/>
        </p:nvSpPr>
        <p:spPr>
          <a:xfrm>
            <a:off x="2977580" y="1082915"/>
            <a:ext cx="2787599" cy="738664"/>
          </a:xfrm>
          <a:prstGeom prst="rect">
            <a:avLst/>
          </a:prstGeom>
          <a:noFill/>
        </p:spPr>
        <p:txBody>
          <a:bodyPr wrap="square" rtlCol="0">
            <a:spAutoFit/>
          </a:bodyPr>
          <a:lstStyle/>
          <a:p>
            <a:pPr algn="ctr"/>
            <a:r>
              <a:rPr lang="lv-LV" sz="1400" dirty="0">
                <a:latin typeface="Poppins" panose="00000500000000000000" pitchFamily="2" charset="0"/>
                <a:cs typeface="Poppins" panose="00000500000000000000" pitchFamily="2" charset="0"/>
              </a:rPr>
              <a:t>Tiešais atbalsts (līdzfinansējums, kapacitātes būvēšana u.c.)</a:t>
            </a:r>
          </a:p>
        </p:txBody>
      </p:sp>
      <p:sp>
        <p:nvSpPr>
          <p:cNvPr id="49" name="Freeform 3">
            <a:extLst>
              <a:ext uri="{FF2B5EF4-FFF2-40B4-BE49-F238E27FC236}">
                <a16:creationId xmlns:a16="http://schemas.microsoft.com/office/drawing/2014/main" id="{F098D7D1-358F-95B7-AF65-BC47F1421916}"/>
              </a:ext>
            </a:extLst>
          </p:cNvPr>
          <p:cNvSpPr>
            <a:spLocks noChangeArrowheads="1"/>
          </p:cNvSpPr>
          <p:nvPr/>
        </p:nvSpPr>
        <p:spPr bwMode="auto">
          <a:xfrm>
            <a:off x="4388493" y="5095277"/>
            <a:ext cx="2316676" cy="554549"/>
          </a:xfrm>
          <a:prstGeom prst="roundRect">
            <a:avLst>
              <a:gd name="adj" fmla="val 14217"/>
            </a:avLst>
          </a:prstGeom>
          <a:solidFill>
            <a:schemeClr val="accent6">
              <a:lumMod val="60000"/>
              <a:lumOff val="40000"/>
            </a:schemeClr>
          </a:solidFill>
          <a:ln>
            <a:noFill/>
          </a:ln>
          <a:effectLst/>
        </p:spPr>
        <p:txBody>
          <a:bodyPr wrap="none" anchor="ctr"/>
          <a:lstStyle/>
          <a:p>
            <a:pPr algn="ctr"/>
            <a:r>
              <a:rPr lang="lv-LV" sz="1200" dirty="0">
                <a:latin typeface="Poppins" panose="00000500000000000000" pitchFamily="2" charset="0"/>
              </a:rPr>
              <a:t>70.06.00  apakšprogrammas</a:t>
            </a:r>
          </a:p>
          <a:p>
            <a:pPr algn="ctr"/>
            <a:r>
              <a:rPr lang="lv-LV" sz="1200" dirty="0">
                <a:latin typeface="Poppins" panose="00000500000000000000" pitchFamily="2" charset="0"/>
              </a:rPr>
              <a:t>Atbalsts starptautiskajām</a:t>
            </a:r>
          </a:p>
          <a:p>
            <a:pPr algn="ctr"/>
            <a:r>
              <a:rPr lang="lv-LV" sz="1200" dirty="0">
                <a:latin typeface="Poppins" panose="00000500000000000000" pitchFamily="2" charset="0"/>
              </a:rPr>
              <a:t>programmām</a:t>
            </a:r>
          </a:p>
        </p:txBody>
      </p:sp>
      <p:cxnSp>
        <p:nvCxnSpPr>
          <p:cNvPr id="61" name="Straight Connector 38">
            <a:extLst>
              <a:ext uri="{FF2B5EF4-FFF2-40B4-BE49-F238E27FC236}">
                <a16:creationId xmlns:a16="http://schemas.microsoft.com/office/drawing/2014/main" id="{6FFAEC0E-E21C-FF1C-F964-FDBB6CA94E6D}"/>
              </a:ext>
            </a:extLst>
          </p:cNvPr>
          <p:cNvCxnSpPr>
            <a:cxnSpLocks/>
          </p:cNvCxnSpPr>
          <p:nvPr/>
        </p:nvCxnSpPr>
        <p:spPr>
          <a:xfrm>
            <a:off x="6974763" y="2366982"/>
            <a:ext cx="2333788" cy="0"/>
          </a:xfrm>
          <a:prstGeom prst="line">
            <a:avLst/>
          </a:prstGeom>
          <a:ln w="28575">
            <a:solidFill>
              <a:srgbClr val="0308DB"/>
            </a:solidFill>
          </a:ln>
        </p:spPr>
        <p:style>
          <a:lnRef idx="3">
            <a:schemeClr val="accent6"/>
          </a:lnRef>
          <a:fillRef idx="0">
            <a:schemeClr val="accent6"/>
          </a:fillRef>
          <a:effectRef idx="2">
            <a:schemeClr val="accent6"/>
          </a:effectRef>
          <a:fontRef idx="minor">
            <a:schemeClr val="tx1"/>
          </a:fontRef>
        </p:style>
      </p:cxnSp>
      <p:cxnSp>
        <p:nvCxnSpPr>
          <p:cNvPr id="66" name="Taisns bultveida savienotājs 65">
            <a:extLst>
              <a:ext uri="{FF2B5EF4-FFF2-40B4-BE49-F238E27FC236}">
                <a16:creationId xmlns:a16="http://schemas.microsoft.com/office/drawing/2014/main" id="{36CEFC44-DBF8-35B3-4D47-D5214FC7A262}"/>
              </a:ext>
            </a:extLst>
          </p:cNvPr>
          <p:cNvCxnSpPr>
            <a:cxnSpLocks/>
          </p:cNvCxnSpPr>
          <p:nvPr/>
        </p:nvCxnSpPr>
        <p:spPr>
          <a:xfrm>
            <a:off x="7725574" y="1871924"/>
            <a:ext cx="390508" cy="324033"/>
          </a:xfrm>
          <a:prstGeom prst="straightConnector1">
            <a:avLst/>
          </a:prstGeom>
          <a:ln w="19050">
            <a:solidFill>
              <a:srgbClr val="0308DB"/>
            </a:solidFill>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4ECD7F20-8CB8-B254-F792-AAFAEFC20EB5}"/>
              </a:ext>
            </a:extLst>
          </p:cNvPr>
          <p:cNvSpPr txBox="1"/>
          <p:nvPr/>
        </p:nvSpPr>
        <p:spPr>
          <a:xfrm>
            <a:off x="5893874" y="1082915"/>
            <a:ext cx="2787599" cy="738664"/>
          </a:xfrm>
          <a:prstGeom prst="rect">
            <a:avLst/>
          </a:prstGeom>
          <a:noFill/>
        </p:spPr>
        <p:txBody>
          <a:bodyPr wrap="square" rtlCol="0">
            <a:spAutoFit/>
          </a:bodyPr>
          <a:lstStyle/>
          <a:p>
            <a:pPr algn="ctr"/>
            <a:r>
              <a:rPr lang="lv-LV" sz="1400" dirty="0">
                <a:latin typeface="Poppins" panose="00000500000000000000" pitchFamily="2" charset="0"/>
                <a:cs typeface="Poppins" panose="00000500000000000000" pitchFamily="2" charset="0"/>
              </a:rPr>
              <a:t>Netiešais atbalsts (sekmības veicināšana, vide, interešu pārstāvniecība u.c.)</a:t>
            </a:r>
          </a:p>
        </p:txBody>
      </p:sp>
      <p:sp>
        <p:nvSpPr>
          <p:cNvPr id="69" name="Freeform 3">
            <a:extLst>
              <a:ext uri="{FF2B5EF4-FFF2-40B4-BE49-F238E27FC236}">
                <a16:creationId xmlns:a16="http://schemas.microsoft.com/office/drawing/2014/main" id="{3A92855D-FAE5-C78F-CC8E-8BF902451132}"/>
              </a:ext>
            </a:extLst>
          </p:cNvPr>
          <p:cNvSpPr>
            <a:spLocks noChangeArrowheads="1"/>
          </p:cNvSpPr>
          <p:nvPr/>
        </p:nvSpPr>
        <p:spPr bwMode="auto">
          <a:xfrm>
            <a:off x="6974763" y="2498138"/>
            <a:ext cx="2333788" cy="538861"/>
          </a:xfrm>
          <a:prstGeom prst="roundRect">
            <a:avLst>
              <a:gd name="adj" fmla="val 14217"/>
            </a:avLst>
          </a:prstGeom>
          <a:solidFill>
            <a:srgbClr val="0308DB"/>
          </a:solidFill>
          <a:ln>
            <a:noFill/>
          </a:ln>
          <a:effectLst/>
        </p:spPr>
        <p:txBody>
          <a:bodyPr wrap="none" anchor="ctr"/>
          <a:lstStyle/>
          <a:p>
            <a:pPr algn="ctr"/>
            <a:r>
              <a:rPr lang="lv-LV" sz="1200" dirty="0">
                <a:solidFill>
                  <a:schemeClr val="bg1"/>
                </a:solidFill>
                <a:latin typeface="Poppins" panose="00000500000000000000" pitchFamily="2" charset="0"/>
              </a:rPr>
              <a:t>Nacionālais kontaktpunkts</a:t>
            </a:r>
          </a:p>
        </p:txBody>
      </p:sp>
      <p:sp>
        <p:nvSpPr>
          <p:cNvPr id="70" name="Freeform 3">
            <a:extLst>
              <a:ext uri="{FF2B5EF4-FFF2-40B4-BE49-F238E27FC236}">
                <a16:creationId xmlns:a16="http://schemas.microsoft.com/office/drawing/2014/main" id="{0EB07090-1339-1797-86FC-057CB6407C49}"/>
              </a:ext>
            </a:extLst>
          </p:cNvPr>
          <p:cNvSpPr>
            <a:spLocks noChangeArrowheads="1"/>
          </p:cNvSpPr>
          <p:nvPr/>
        </p:nvSpPr>
        <p:spPr bwMode="auto">
          <a:xfrm>
            <a:off x="6974763" y="3125064"/>
            <a:ext cx="2333788" cy="538861"/>
          </a:xfrm>
          <a:prstGeom prst="roundRect">
            <a:avLst>
              <a:gd name="adj" fmla="val 14217"/>
            </a:avLst>
          </a:prstGeom>
          <a:solidFill>
            <a:srgbClr val="0308DB"/>
          </a:solidFill>
          <a:ln>
            <a:noFill/>
          </a:ln>
          <a:effectLst/>
        </p:spPr>
        <p:txBody>
          <a:bodyPr wrap="none" anchor="ctr"/>
          <a:lstStyle/>
          <a:p>
            <a:pPr algn="ctr"/>
            <a:r>
              <a:rPr lang="lv-LV" sz="1200" dirty="0">
                <a:solidFill>
                  <a:schemeClr val="bg1"/>
                </a:solidFill>
                <a:latin typeface="Poppins" panose="00000500000000000000" pitchFamily="2" charset="0"/>
              </a:rPr>
              <a:t>Interešu pārstāvniecība</a:t>
            </a:r>
          </a:p>
          <a:p>
            <a:pPr algn="ctr"/>
            <a:r>
              <a:rPr lang="lv-LV" sz="1200" dirty="0">
                <a:solidFill>
                  <a:schemeClr val="bg1"/>
                </a:solidFill>
                <a:latin typeface="Poppins" panose="00000500000000000000" pitchFamily="2" charset="0"/>
              </a:rPr>
              <a:t>(LZP/IZM) Apvārsnis Eiropa</a:t>
            </a:r>
          </a:p>
          <a:p>
            <a:pPr algn="ctr"/>
            <a:r>
              <a:rPr lang="lv-LV" sz="1200" dirty="0">
                <a:solidFill>
                  <a:schemeClr val="bg1"/>
                </a:solidFill>
                <a:latin typeface="Poppins" panose="00000500000000000000" pitchFamily="2" charset="0"/>
              </a:rPr>
              <a:t>īstenošanā un izstrādē</a:t>
            </a:r>
          </a:p>
        </p:txBody>
      </p:sp>
      <p:sp>
        <p:nvSpPr>
          <p:cNvPr id="71" name="Freeform 3">
            <a:extLst>
              <a:ext uri="{FF2B5EF4-FFF2-40B4-BE49-F238E27FC236}">
                <a16:creationId xmlns:a16="http://schemas.microsoft.com/office/drawing/2014/main" id="{15F477F8-7301-8CD8-E44E-2C87F568ED70}"/>
              </a:ext>
            </a:extLst>
          </p:cNvPr>
          <p:cNvSpPr>
            <a:spLocks noChangeArrowheads="1"/>
          </p:cNvSpPr>
          <p:nvPr/>
        </p:nvSpPr>
        <p:spPr bwMode="auto">
          <a:xfrm>
            <a:off x="6974763" y="3784798"/>
            <a:ext cx="2333788" cy="538861"/>
          </a:xfrm>
          <a:prstGeom prst="roundRect">
            <a:avLst>
              <a:gd name="adj" fmla="val 14217"/>
            </a:avLst>
          </a:prstGeom>
          <a:solidFill>
            <a:srgbClr val="0308DB"/>
          </a:solidFill>
          <a:ln>
            <a:noFill/>
          </a:ln>
          <a:effectLst/>
        </p:spPr>
        <p:txBody>
          <a:bodyPr wrap="none" anchor="ctr"/>
          <a:lstStyle/>
          <a:p>
            <a:pPr algn="ctr"/>
            <a:r>
              <a:rPr lang="lv-LV" sz="1200" dirty="0">
                <a:solidFill>
                  <a:schemeClr val="bg1"/>
                </a:solidFill>
                <a:latin typeface="Poppins" panose="00000500000000000000" pitchFamily="2" charset="0"/>
              </a:rPr>
              <a:t>Atbalsts projektu iesniedzējiem</a:t>
            </a:r>
          </a:p>
          <a:p>
            <a:pPr algn="ctr"/>
            <a:r>
              <a:rPr lang="lv-LV" sz="1200" dirty="0">
                <a:solidFill>
                  <a:schemeClr val="bg1"/>
                </a:solidFill>
                <a:latin typeface="Poppins" panose="00000500000000000000" pitchFamily="2" charset="0"/>
              </a:rPr>
              <a:t>projektu iesniegumu izstrādei</a:t>
            </a:r>
          </a:p>
        </p:txBody>
      </p:sp>
      <p:sp>
        <p:nvSpPr>
          <p:cNvPr id="72" name="Freeform 3">
            <a:extLst>
              <a:ext uri="{FF2B5EF4-FFF2-40B4-BE49-F238E27FC236}">
                <a16:creationId xmlns:a16="http://schemas.microsoft.com/office/drawing/2014/main" id="{14131D7C-B29E-8CD5-9029-53EF4387378F}"/>
              </a:ext>
            </a:extLst>
          </p:cNvPr>
          <p:cNvSpPr>
            <a:spLocks noChangeArrowheads="1"/>
          </p:cNvSpPr>
          <p:nvPr/>
        </p:nvSpPr>
        <p:spPr bwMode="auto">
          <a:xfrm>
            <a:off x="6974763" y="4444532"/>
            <a:ext cx="2333788" cy="538861"/>
          </a:xfrm>
          <a:prstGeom prst="roundRect">
            <a:avLst>
              <a:gd name="adj" fmla="val 14217"/>
            </a:avLst>
          </a:prstGeom>
          <a:solidFill>
            <a:srgbClr val="0308DB"/>
          </a:solidFill>
          <a:ln>
            <a:noFill/>
          </a:ln>
          <a:effectLst/>
        </p:spPr>
        <p:txBody>
          <a:bodyPr wrap="none" anchor="ctr"/>
          <a:lstStyle/>
          <a:p>
            <a:pPr algn="ctr"/>
            <a:r>
              <a:rPr lang="lv-LV" sz="1200" dirty="0">
                <a:solidFill>
                  <a:schemeClr val="bg1"/>
                </a:solidFill>
                <a:latin typeface="Poppins" panose="00000500000000000000" pitchFamily="2" charset="0"/>
              </a:rPr>
              <a:t>Stratēģiskā komunikācija par</a:t>
            </a:r>
          </a:p>
          <a:p>
            <a:pPr algn="ctr"/>
            <a:r>
              <a:rPr lang="lv-LV" sz="1200" dirty="0" err="1">
                <a:solidFill>
                  <a:schemeClr val="bg1"/>
                </a:solidFill>
                <a:latin typeface="Poppins" panose="00000500000000000000" pitchFamily="2" charset="0"/>
              </a:rPr>
              <a:t>Apvārnsis</a:t>
            </a:r>
            <a:r>
              <a:rPr lang="lv-LV" sz="1200" dirty="0">
                <a:solidFill>
                  <a:schemeClr val="bg1"/>
                </a:solidFill>
                <a:latin typeface="Poppins" panose="00000500000000000000" pitchFamily="2" charset="0"/>
              </a:rPr>
              <a:t> Eiropa</a:t>
            </a:r>
          </a:p>
        </p:txBody>
      </p:sp>
      <p:sp>
        <p:nvSpPr>
          <p:cNvPr id="73" name="Freeform 3">
            <a:extLst>
              <a:ext uri="{FF2B5EF4-FFF2-40B4-BE49-F238E27FC236}">
                <a16:creationId xmlns:a16="http://schemas.microsoft.com/office/drawing/2014/main" id="{6367B3DF-ADDC-0C23-1785-84ACBB86F1B6}"/>
              </a:ext>
            </a:extLst>
          </p:cNvPr>
          <p:cNvSpPr>
            <a:spLocks noChangeArrowheads="1"/>
          </p:cNvSpPr>
          <p:nvPr/>
        </p:nvSpPr>
        <p:spPr bwMode="auto">
          <a:xfrm>
            <a:off x="6983320" y="5104266"/>
            <a:ext cx="2316676" cy="554549"/>
          </a:xfrm>
          <a:prstGeom prst="roundRect">
            <a:avLst>
              <a:gd name="adj" fmla="val 14217"/>
            </a:avLst>
          </a:prstGeom>
          <a:solidFill>
            <a:schemeClr val="accent6">
              <a:lumMod val="60000"/>
              <a:lumOff val="40000"/>
            </a:schemeClr>
          </a:solidFill>
          <a:ln>
            <a:noFill/>
          </a:ln>
          <a:effectLst/>
        </p:spPr>
        <p:txBody>
          <a:bodyPr wrap="none" anchor="ctr"/>
          <a:lstStyle/>
          <a:p>
            <a:pPr algn="ctr"/>
            <a:r>
              <a:rPr lang="lv-LV" sz="1200" dirty="0">
                <a:latin typeface="Poppins" panose="00000500000000000000" pitchFamily="2" charset="0"/>
              </a:rPr>
              <a:t>Citu P&amp;A programmu rezultātu</a:t>
            </a:r>
          </a:p>
          <a:p>
            <a:pPr algn="ctr"/>
            <a:r>
              <a:rPr lang="lv-LV" sz="1200" dirty="0">
                <a:latin typeface="Poppins" panose="00000500000000000000" pitchFamily="2" charset="0"/>
              </a:rPr>
              <a:t>sasaiste ar Apvārsnis Eiropa</a:t>
            </a:r>
          </a:p>
        </p:txBody>
      </p:sp>
      <p:cxnSp>
        <p:nvCxnSpPr>
          <p:cNvPr id="77" name="Straight Connector 38">
            <a:extLst>
              <a:ext uri="{FF2B5EF4-FFF2-40B4-BE49-F238E27FC236}">
                <a16:creationId xmlns:a16="http://schemas.microsoft.com/office/drawing/2014/main" id="{552D5C9E-994C-31FE-BB7A-56690F31899C}"/>
              </a:ext>
            </a:extLst>
          </p:cNvPr>
          <p:cNvCxnSpPr>
            <a:cxnSpLocks/>
          </p:cNvCxnSpPr>
          <p:nvPr/>
        </p:nvCxnSpPr>
        <p:spPr>
          <a:xfrm>
            <a:off x="9496439" y="2298458"/>
            <a:ext cx="0" cy="3413507"/>
          </a:xfrm>
          <a:prstGeom prst="line">
            <a:avLst/>
          </a:prstGeom>
          <a:ln w="28575">
            <a:solidFill>
              <a:srgbClr val="0308DB"/>
            </a:solidFill>
          </a:ln>
        </p:spPr>
        <p:style>
          <a:lnRef idx="3">
            <a:schemeClr val="accent6"/>
          </a:lnRef>
          <a:fillRef idx="0">
            <a:schemeClr val="accent6"/>
          </a:fillRef>
          <a:effectRef idx="2">
            <a:schemeClr val="accent6"/>
          </a:effectRef>
          <a:fontRef idx="minor">
            <a:schemeClr val="tx1"/>
          </a:fontRef>
        </p:style>
      </p:cxnSp>
      <p:sp>
        <p:nvSpPr>
          <p:cNvPr id="80" name="TextBox 79">
            <a:extLst>
              <a:ext uri="{FF2B5EF4-FFF2-40B4-BE49-F238E27FC236}">
                <a16:creationId xmlns:a16="http://schemas.microsoft.com/office/drawing/2014/main" id="{D94AAB17-85B4-5E41-90BD-D3D1743CF2C0}"/>
              </a:ext>
            </a:extLst>
          </p:cNvPr>
          <p:cNvSpPr txBox="1"/>
          <p:nvPr/>
        </p:nvSpPr>
        <p:spPr>
          <a:xfrm>
            <a:off x="180304" y="5776537"/>
            <a:ext cx="1160991" cy="600164"/>
          </a:xfrm>
          <a:prstGeom prst="rect">
            <a:avLst/>
          </a:prstGeom>
          <a:noFill/>
        </p:spPr>
        <p:txBody>
          <a:bodyPr wrap="square" rtlCol="0">
            <a:spAutoFit/>
          </a:bodyPr>
          <a:lstStyle/>
          <a:p>
            <a:pPr algn="ctr"/>
            <a:r>
              <a:rPr lang="lv-LV" sz="1100" b="1" dirty="0">
                <a:solidFill>
                  <a:srgbClr val="0308DB"/>
                </a:solidFill>
                <a:latin typeface="Poppins" panose="00000500000000000000" pitchFamily="2" charset="0"/>
                <a:cs typeface="Poppins" panose="00000500000000000000" pitchFamily="2" charset="0"/>
              </a:rPr>
              <a:t>Ieguvumi no sekmīgas dalības</a:t>
            </a:r>
          </a:p>
        </p:txBody>
      </p:sp>
      <p:sp>
        <p:nvSpPr>
          <p:cNvPr id="81" name="Freeform 3">
            <a:extLst>
              <a:ext uri="{FF2B5EF4-FFF2-40B4-BE49-F238E27FC236}">
                <a16:creationId xmlns:a16="http://schemas.microsoft.com/office/drawing/2014/main" id="{D1215506-C60A-099D-A66D-98C1C014A0D2}"/>
              </a:ext>
            </a:extLst>
          </p:cNvPr>
          <p:cNvSpPr>
            <a:spLocks noChangeArrowheads="1"/>
          </p:cNvSpPr>
          <p:nvPr/>
        </p:nvSpPr>
        <p:spPr bwMode="auto">
          <a:xfrm>
            <a:off x="1355180" y="5582454"/>
            <a:ext cx="2817993" cy="988173"/>
          </a:xfrm>
          <a:prstGeom prst="roundRect">
            <a:avLst>
              <a:gd name="adj" fmla="val 14217"/>
            </a:avLst>
          </a:prstGeom>
          <a:solidFill>
            <a:schemeClr val="accent2">
              <a:lumMod val="75000"/>
            </a:schemeClr>
          </a:solidFill>
          <a:ln>
            <a:noFill/>
          </a:ln>
          <a:effectLst/>
        </p:spPr>
        <p:txBody>
          <a:bodyPr wrap="none" anchor="ctr"/>
          <a:lstStyle/>
          <a:p>
            <a:pPr algn="ctr"/>
            <a:r>
              <a:rPr lang="lv-LV" sz="1000" b="1" dirty="0">
                <a:solidFill>
                  <a:schemeClr val="bg1"/>
                </a:solidFill>
                <a:latin typeface="Poppins" panose="00000500000000000000" pitchFamily="2" charset="0"/>
              </a:rPr>
              <a:t>Latvijas pētniecības un</a:t>
            </a:r>
          </a:p>
          <a:p>
            <a:pPr algn="ctr"/>
            <a:r>
              <a:rPr lang="lv-LV" sz="1000" b="1" dirty="0">
                <a:solidFill>
                  <a:schemeClr val="bg1"/>
                </a:solidFill>
                <a:latin typeface="Poppins" panose="00000500000000000000" pitchFamily="2" charset="0"/>
              </a:rPr>
              <a:t>Inovāciju sektora integrācija Eiropas</a:t>
            </a:r>
          </a:p>
          <a:p>
            <a:pPr algn="ctr"/>
            <a:r>
              <a:rPr lang="lv-LV" sz="1000" b="1" dirty="0">
                <a:solidFill>
                  <a:schemeClr val="bg1"/>
                </a:solidFill>
                <a:latin typeface="Poppins" panose="00000500000000000000" pitchFamily="2" charset="0"/>
              </a:rPr>
              <a:t>vērtību ķēdēs</a:t>
            </a:r>
          </a:p>
          <a:p>
            <a:pPr algn="ctr"/>
            <a:r>
              <a:rPr lang="lv-LV" sz="1000" b="1" dirty="0">
                <a:solidFill>
                  <a:schemeClr val="bg1"/>
                </a:solidFill>
                <a:latin typeface="Poppins" panose="00000500000000000000" pitchFamily="2" charset="0"/>
              </a:rPr>
              <a:t>Kvalitātes zīme Latvijas zinātniskajām</a:t>
            </a:r>
          </a:p>
          <a:p>
            <a:pPr algn="ctr"/>
            <a:r>
              <a:rPr lang="lv-LV" sz="1000" b="1" dirty="0">
                <a:solidFill>
                  <a:schemeClr val="bg1"/>
                </a:solidFill>
                <a:latin typeface="Poppins" panose="00000500000000000000" pitchFamily="2" charset="0"/>
              </a:rPr>
              <a:t>Institūcijām un uzņēmumiem</a:t>
            </a:r>
          </a:p>
        </p:txBody>
      </p:sp>
      <p:sp>
        <p:nvSpPr>
          <p:cNvPr id="82" name="Freeform 3">
            <a:extLst>
              <a:ext uri="{FF2B5EF4-FFF2-40B4-BE49-F238E27FC236}">
                <a16:creationId xmlns:a16="http://schemas.microsoft.com/office/drawing/2014/main" id="{55226CE7-8929-7949-2B83-3C14F9A98951}"/>
              </a:ext>
            </a:extLst>
          </p:cNvPr>
          <p:cNvSpPr>
            <a:spLocks noChangeArrowheads="1"/>
          </p:cNvSpPr>
          <p:nvPr/>
        </p:nvSpPr>
        <p:spPr bwMode="auto">
          <a:xfrm>
            <a:off x="9603816" y="2609577"/>
            <a:ext cx="2328783" cy="584623"/>
          </a:xfrm>
          <a:prstGeom prst="roundRect">
            <a:avLst>
              <a:gd name="adj" fmla="val 14217"/>
            </a:avLst>
          </a:prstGeom>
          <a:solidFill>
            <a:srgbClr val="C00000"/>
          </a:solidFill>
          <a:ln>
            <a:noFill/>
          </a:ln>
          <a:effectLst/>
        </p:spPr>
        <p:txBody>
          <a:bodyPr wrap="none" anchor="ctr"/>
          <a:lstStyle/>
          <a:p>
            <a:pPr algn="ctr"/>
            <a:r>
              <a:rPr lang="lv-LV" sz="1200" dirty="0">
                <a:solidFill>
                  <a:schemeClr val="bg1"/>
                </a:solidFill>
                <a:latin typeface="Poppins" panose="00000500000000000000" pitchFamily="2" charset="0"/>
              </a:rPr>
              <a:t>Priekšnoteikums dalībai</a:t>
            </a:r>
          </a:p>
          <a:p>
            <a:pPr algn="ctr"/>
            <a:r>
              <a:rPr lang="lv-LV" sz="1200" dirty="0">
                <a:solidFill>
                  <a:schemeClr val="bg1"/>
                </a:solidFill>
                <a:latin typeface="Poppins" panose="00000500000000000000" pitchFamily="2" charset="0"/>
              </a:rPr>
              <a:t>(līdzfinansējums)</a:t>
            </a:r>
          </a:p>
        </p:txBody>
      </p:sp>
      <p:sp>
        <p:nvSpPr>
          <p:cNvPr id="83" name="Freeform 3">
            <a:extLst>
              <a:ext uri="{FF2B5EF4-FFF2-40B4-BE49-F238E27FC236}">
                <a16:creationId xmlns:a16="http://schemas.microsoft.com/office/drawing/2014/main" id="{25A7F869-7B11-E0FF-BEB7-8F3D591E20C1}"/>
              </a:ext>
            </a:extLst>
          </p:cNvPr>
          <p:cNvSpPr>
            <a:spLocks noChangeArrowheads="1"/>
          </p:cNvSpPr>
          <p:nvPr/>
        </p:nvSpPr>
        <p:spPr bwMode="auto">
          <a:xfrm>
            <a:off x="9603815" y="3286911"/>
            <a:ext cx="2311854" cy="624235"/>
          </a:xfrm>
          <a:prstGeom prst="roundRect">
            <a:avLst>
              <a:gd name="adj" fmla="val 14217"/>
            </a:avLst>
          </a:prstGeom>
          <a:solidFill>
            <a:srgbClr val="C00000"/>
          </a:solidFill>
          <a:ln>
            <a:noFill/>
          </a:ln>
          <a:effectLst/>
        </p:spPr>
        <p:txBody>
          <a:bodyPr wrap="none" anchor="ctr"/>
          <a:lstStyle/>
          <a:p>
            <a:pPr algn="ctr"/>
            <a:r>
              <a:rPr lang="lv-LV" sz="1200" dirty="0">
                <a:solidFill>
                  <a:schemeClr val="bg1"/>
                </a:solidFill>
                <a:latin typeface="Poppins" panose="00000500000000000000" pitchFamily="2" charset="0"/>
              </a:rPr>
              <a:t>Rezultātu multiplikators</a:t>
            </a:r>
          </a:p>
          <a:p>
            <a:pPr algn="ctr"/>
            <a:r>
              <a:rPr lang="lv-LV" sz="1200" dirty="0">
                <a:solidFill>
                  <a:schemeClr val="bg1"/>
                </a:solidFill>
                <a:latin typeface="Poppins" panose="00000500000000000000" pitchFamily="2" charset="0"/>
              </a:rPr>
              <a:t>(nacionāla līmeņa</a:t>
            </a:r>
          </a:p>
          <a:p>
            <a:pPr algn="ctr"/>
            <a:r>
              <a:rPr lang="lv-LV" sz="1200" dirty="0">
                <a:solidFill>
                  <a:schemeClr val="bg1"/>
                </a:solidFill>
                <a:latin typeface="Poppins" panose="00000500000000000000" pitchFamily="2" charset="0"/>
              </a:rPr>
              <a:t>Kapacitātes celšana)</a:t>
            </a:r>
          </a:p>
        </p:txBody>
      </p:sp>
      <p:sp>
        <p:nvSpPr>
          <p:cNvPr id="84" name="Freeform 3">
            <a:extLst>
              <a:ext uri="{FF2B5EF4-FFF2-40B4-BE49-F238E27FC236}">
                <a16:creationId xmlns:a16="http://schemas.microsoft.com/office/drawing/2014/main" id="{9758D6FE-6E98-B06C-ADE5-8EB2EB3D7070}"/>
              </a:ext>
            </a:extLst>
          </p:cNvPr>
          <p:cNvSpPr>
            <a:spLocks noChangeArrowheads="1"/>
          </p:cNvSpPr>
          <p:nvPr/>
        </p:nvSpPr>
        <p:spPr bwMode="auto">
          <a:xfrm>
            <a:off x="9620744" y="4003856"/>
            <a:ext cx="2311854" cy="624235"/>
          </a:xfrm>
          <a:prstGeom prst="roundRect">
            <a:avLst>
              <a:gd name="adj" fmla="val 14217"/>
            </a:avLst>
          </a:prstGeom>
          <a:solidFill>
            <a:srgbClr val="C00000"/>
          </a:solidFill>
          <a:ln>
            <a:noFill/>
          </a:ln>
          <a:effectLst/>
        </p:spPr>
        <p:txBody>
          <a:bodyPr wrap="none" anchor="ctr"/>
          <a:lstStyle/>
          <a:p>
            <a:pPr algn="ctr"/>
            <a:r>
              <a:rPr lang="lv-LV" sz="1200" dirty="0">
                <a:solidFill>
                  <a:schemeClr val="bg1"/>
                </a:solidFill>
                <a:latin typeface="Poppins" panose="00000500000000000000" pitchFamily="2" charset="0"/>
              </a:rPr>
              <a:t>Kvalitātes garantija</a:t>
            </a:r>
          </a:p>
          <a:p>
            <a:pPr algn="ctr"/>
            <a:r>
              <a:rPr lang="lv-LV" sz="1200" dirty="0">
                <a:solidFill>
                  <a:schemeClr val="bg1"/>
                </a:solidFill>
                <a:latin typeface="Poppins" panose="00000500000000000000" pitchFamily="2" charset="0"/>
              </a:rPr>
              <a:t>(Projektu pieteikumu</a:t>
            </a:r>
          </a:p>
          <a:p>
            <a:pPr algn="ctr"/>
            <a:r>
              <a:rPr lang="lv-LV" sz="1200" dirty="0">
                <a:solidFill>
                  <a:schemeClr val="bg1"/>
                </a:solidFill>
                <a:latin typeface="Poppins" panose="00000500000000000000" pitchFamily="2" charset="0"/>
              </a:rPr>
              <a:t>novērtējums starptautiski)</a:t>
            </a:r>
          </a:p>
        </p:txBody>
      </p:sp>
      <p:sp>
        <p:nvSpPr>
          <p:cNvPr id="85" name="Freeform 3">
            <a:extLst>
              <a:ext uri="{FF2B5EF4-FFF2-40B4-BE49-F238E27FC236}">
                <a16:creationId xmlns:a16="http://schemas.microsoft.com/office/drawing/2014/main" id="{DE256E65-26BD-7183-457B-62AF7EB72428}"/>
              </a:ext>
            </a:extLst>
          </p:cNvPr>
          <p:cNvSpPr>
            <a:spLocks noChangeArrowheads="1"/>
          </p:cNvSpPr>
          <p:nvPr/>
        </p:nvSpPr>
        <p:spPr bwMode="auto">
          <a:xfrm>
            <a:off x="9625332" y="4705093"/>
            <a:ext cx="2311854" cy="624235"/>
          </a:xfrm>
          <a:prstGeom prst="roundRect">
            <a:avLst>
              <a:gd name="adj" fmla="val 14217"/>
            </a:avLst>
          </a:prstGeom>
          <a:solidFill>
            <a:srgbClr val="C00000"/>
          </a:solidFill>
          <a:ln>
            <a:noFill/>
          </a:ln>
          <a:effectLst/>
        </p:spPr>
        <p:txBody>
          <a:bodyPr wrap="none" anchor="ctr"/>
          <a:lstStyle/>
          <a:p>
            <a:pPr algn="ctr"/>
            <a:r>
              <a:rPr lang="lv-LV" sz="1200" dirty="0">
                <a:solidFill>
                  <a:schemeClr val="bg1"/>
                </a:solidFill>
                <a:latin typeface="Poppins" panose="00000500000000000000" pitchFamily="2" charset="0"/>
              </a:rPr>
              <a:t>Sinerģijas ar nacionālajām</a:t>
            </a:r>
          </a:p>
          <a:p>
            <a:pPr algn="ctr"/>
            <a:r>
              <a:rPr lang="lv-LV" sz="1200" dirty="0">
                <a:solidFill>
                  <a:schemeClr val="bg1"/>
                </a:solidFill>
                <a:latin typeface="Poppins" panose="00000500000000000000" pitchFamily="2" charset="0"/>
              </a:rPr>
              <a:t>aktivitātēm</a:t>
            </a:r>
          </a:p>
        </p:txBody>
      </p:sp>
      <p:cxnSp>
        <p:nvCxnSpPr>
          <p:cNvPr id="86" name="Straight Connector 38">
            <a:extLst>
              <a:ext uri="{FF2B5EF4-FFF2-40B4-BE49-F238E27FC236}">
                <a16:creationId xmlns:a16="http://schemas.microsoft.com/office/drawing/2014/main" id="{7729FB2E-AA3F-7DF5-1730-DBF785AE78AD}"/>
              </a:ext>
            </a:extLst>
          </p:cNvPr>
          <p:cNvCxnSpPr>
            <a:cxnSpLocks/>
          </p:cNvCxnSpPr>
          <p:nvPr/>
        </p:nvCxnSpPr>
        <p:spPr>
          <a:xfrm>
            <a:off x="9620744" y="2405427"/>
            <a:ext cx="2333788" cy="0"/>
          </a:xfrm>
          <a:prstGeom prst="line">
            <a:avLst/>
          </a:prstGeom>
          <a:ln w="28575">
            <a:solidFill>
              <a:srgbClr val="0308DB"/>
            </a:solidFill>
          </a:ln>
        </p:spPr>
        <p:style>
          <a:lnRef idx="3">
            <a:schemeClr val="accent6"/>
          </a:lnRef>
          <a:fillRef idx="0">
            <a:schemeClr val="accent6"/>
          </a:fillRef>
          <a:effectRef idx="2">
            <a:schemeClr val="accent6"/>
          </a:effectRef>
          <a:fontRef idx="minor">
            <a:schemeClr val="tx1"/>
          </a:fontRef>
        </p:style>
      </p:cxnSp>
      <p:sp>
        <p:nvSpPr>
          <p:cNvPr id="88" name="TextBox 87">
            <a:extLst>
              <a:ext uri="{FF2B5EF4-FFF2-40B4-BE49-F238E27FC236}">
                <a16:creationId xmlns:a16="http://schemas.microsoft.com/office/drawing/2014/main" id="{D9A93931-7BF4-0E75-1DB2-68FB82ABDD8F}"/>
              </a:ext>
            </a:extLst>
          </p:cNvPr>
          <p:cNvSpPr txBox="1"/>
          <p:nvPr/>
        </p:nvSpPr>
        <p:spPr>
          <a:xfrm>
            <a:off x="9308552" y="1764515"/>
            <a:ext cx="2787599" cy="523220"/>
          </a:xfrm>
          <a:prstGeom prst="rect">
            <a:avLst/>
          </a:prstGeom>
          <a:noFill/>
        </p:spPr>
        <p:txBody>
          <a:bodyPr wrap="square" rtlCol="0">
            <a:spAutoFit/>
          </a:bodyPr>
          <a:lstStyle/>
          <a:p>
            <a:pPr algn="ctr"/>
            <a:r>
              <a:rPr lang="lv-LV" sz="1400" b="1" dirty="0">
                <a:latin typeface="Poppins" panose="00000500000000000000" pitchFamily="2" charset="0"/>
                <a:cs typeface="Poppins" panose="00000500000000000000" pitchFamily="2" charset="0"/>
              </a:rPr>
              <a:t>Ieguvumi no nacionālā</a:t>
            </a:r>
          </a:p>
          <a:p>
            <a:pPr algn="ctr"/>
            <a:r>
              <a:rPr lang="lv-LV" sz="1400" b="1" dirty="0">
                <a:latin typeface="Poppins" panose="00000500000000000000" pitchFamily="2" charset="0"/>
                <a:cs typeface="Poppins" panose="00000500000000000000" pitchFamily="2" charset="0"/>
              </a:rPr>
              <a:t>atbalsta aktivitātēm</a:t>
            </a:r>
          </a:p>
        </p:txBody>
      </p:sp>
      <p:cxnSp>
        <p:nvCxnSpPr>
          <p:cNvPr id="89" name="Taisns bultveida savienotājs 88">
            <a:extLst>
              <a:ext uri="{FF2B5EF4-FFF2-40B4-BE49-F238E27FC236}">
                <a16:creationId xmlns:a16="http://schemas.microsoft.com/office/drawing/2014/main" id="{4D785C37-A775-EA5C-F5E4-0F8896341967}"/>
              </a:ext>
            </a:extLst>
          </p:cNvPr>
          <p:cNvCxnSpPr>
            <a:cxnSpLocks/>
          </p:cNvCxnSpPr>
          <p:nvPr/>
        </p:nvCxnSpPr>
        <p:spPr>
          <a:xfrm flipH="1">
            <a:off x="4371379" y="6462380"/>
            <a:ext cx="448045" cy="0"/>
          </a:xfrm>
          <a:prstGeom prst="straightConnector1">
            <a:avLst/>
          </a:prstGeom>
          <a:ln w="19050">
            <a:solidFill>
              <a:srgbClr val="0308DB"/>
            </a:solidFill>
            <a:tailEnd type="triangle"/>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4734D509-41E3-8188-107A-F2AA9D3C4833}"/>
              </a:ext>
            </a:extLst>
          </p:cNvPr>
          <p:cNvSpPr txBox="1"/>
          <p:nvPr/>
        </p:nvSpPr>
        <p:spPr>
          <a:xfrm>
            <a:off x="4397049" y="6200839"/>
            <a:ext cx="4670305" cy="523220"/>
          </a:xfrm>
          <a:prstGeom prst="rect">
            <a:avLst/>
          </a:prstGeom>
          <a:noFill/>
        </p:spPr>
        <p:txBody>
          <a:bodyPr wrap="square" rtlCol="0">
            <a:spAutoFit/>
          </a:bodyPr>
          <a:lstStyle/>
          <a:p>
            <a:pPr algn="ctr"/>
            <a:r>
              <a:rPr lang="lv-LV" sz="1400" b="1" dirty="0">
                <a:solidFill>
                  <a:srgbClr val="C00000"/>
                </a:solidFill>
                <a:latin typeface="Poppins" panose="00000500000000000000" pitchFamily="2" charset="0"/>
                <a:cs typeface="Poppins" panose="00000500000000000000" pitchFamily="2" charset="0"/>
              </a:rPr>
              <a:t>1 projektu konkursā piesaistītais eiro tautsaimniecībā sniedz 6 – 8 eiro atdevi</a:t>
            </a:r>
          </a:p>
        </p:txBody>
      </p:sp>
      <p:pic>
        <p:nvPicPr>
          <p:cNvPr id="2" name="Picture 32">
            <a:extLst>
              <a:ext uri="{FF2B5EF4-FFF2-40B4-BE49-F238E27FC236}">
                <a16:creationId xmlns:a16="http://schemas.microsoft.com/office/drawing/2014/main" id="{984AF135-824F-C1D6-6058-BCB0EC80B54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 y="0"/>
            <a:ext cx="1106488"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7401950"/>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2065</TotalTime>
  <Words>2015</Words>
  <Application>Microsoft Office PowerPoint</Application>
  <PresentationFormat>Widescreen</PresentationFormat>
  <Paragraphs>373</Paragraphs>
  <Slides>16</Slides>
  <Notes>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Arial</vt:lpstr>
      <vt:lpstr>Calibri</vt:lpstr>
      <vt:lpstr>Calibri Light</vt:lpstr>
      <vt:lpstr>Fira Sans Extra Condensed Medium</vt:lpstr>
      <vt:lpstr>Georgia</vt:lpstr>
      <vt:lpstr>Poppins</vt:lpstr>
      <vt:lpstr>Source Sans Pro</vt:lpstr>
      <vt:lpstr>Source Sans Pro Black</vt:lpstr>
      <vt:lpstr>Trebuchet MS</vt:lpstr>
      <vt:lpstr>Verdana</vt:lpstr>
      <vt:lpstr>Wingdings</vt:lpstr>
      <vt:lpstr>Office dizains</vt:lpstr>
      <vt:lpstr>PowerPoint Presentation</vt:lpstr>
      <vt:lpstr>PowerPoint Presentation</vt:lpstr>
      <vt:lpstr>PowerPoint Presentation</vt:lpstr>
      <vt:lpstr>PowerPoint Presentation</vt:lpstr>
      <vt:lpstr>PowerPoint Presentation</vt:lpstr>
      <vt:lpstr>PowerPoint Presentation</vt:lpstr>
      <vt:lpstr>Doktorantūras granti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Inese Kašurina</dc:creator>
  <cp:lastModifiedBy>Diāna Laipniece</cp:lastModifiedBy>
  <cp:revision>65</cp:revision>
  <dcterms:created xsi:type="dcterms:W3CDTF">2023-11-30T07:13:24Z</dcterms:created>
  <dcterms:modified xsi:type="dcterms:W3CDTF">2023-12-05T15:16:59Z</dcterms:modified>
</cp:coreProperties>
</file>