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6" r:id="rId1"/>
  </p:sldMasterIdLst>
  <p:notesMasterIdLst>
    <p:notesMasterId r:id="rId6"/>
  </p:notesMasterIdLst>
  <p:sldIdLst>
    <p:sldId id="256" r:id="rId2"/>
    <p:sldId id="301" r:id="rId3"/>
    <p:sldId id="468" r:id="rId4"/>
    <p:sldId id="46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626A3-4FDE-4237-AA42-02D175F8BC76}" v="18" dt="2024-09-15T10:34:21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v-LV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30366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594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5404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569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4642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2097742"/>
            <a:ext cx="12192000" cy="47602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02554" y="2880220"/>
            <a:ext cx="782191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48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02554" y="5823631"/>
            <a:ext cx="6879772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75705" y="0"/>
            <a:ext cx="2393859" cy="181087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10671036" y="3683760"/>
            <a:ext cx="2062163" cy="455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">
  <p:cSld name="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616775" y="2243979"/>
            <a:ext cx="10929767" cy="393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" name="Google Shape;24;p3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eader">
  <p:cSld name="header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4"/>
          <p:cNvSpPr/>
          <p:nvPr/>
        </p:nvSpPr>
        <p:spPr>
          <a:xfrm>
            <a:off x="616775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9" name="Google Shape;179;p24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4"/>
          <p:cNvSpPr txBox="1">
            <a:spLocks noGrp="1"/>
          </p:cNvSpPr>
          <p:nvPr>
            <p:ph type="sldNum" idx="12"/>
          </p:nvPr>
        </p:nvSpPr>
        <p:spPr>
          <a:xfrm>
            <a:off x="616775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81" name="Google Shape;181;p24"/>
          <p:cNvSpPr/>
          <p:nvPr/>
        </p:nvSpPr>
        <p:spPr>
          <a:xfrm>
            <a:off x="0" y="1"/>
            <a:ext cx="12192000" cy="1658471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2" name="Google Shape;182;p24"/>
          <p:cNvSpPr txBox="1">
            <a:spLocks noGrp="1"/>
          </p:cNvSpPr>
          <p:nvPr>
            <p:ph type="title"/>
          </p:nvPr>
        </p:nvSpPr>
        <p:spPr>
          <a:xfrm>
            <a:off x="616775" y="257547"/>
            <a:ext cx="572306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22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3">
  <p:cSld name="text 3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>
            <a:spLocks noGrp="1"/>
          </p:cNvSpPr>
          <p:nvPr>
            <p:ph type="title"/>
          </p:nvPr>
        </p:nvSpPr>
        <p:spPr>
          <a:xfrm>
            <a:off x="616774" y="681038"/>
            <a:ext cx="5938219" cy="755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6" name="Google Shape;186;p25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5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188" name="Google Shape;188;p25"/>
          <p:cNvSpPr txBox="1">
            <a:spLocks noGrp="1"/>
          </p:cNvSpPr>
          <p:nvPr>
            <p:ph type="body" idx="1"/>
          </p:nvPr>
        </p:nvSpPr>
        <p:spPr>
          <a:xfrm>
            <a:off x="616775" y="1845946"/>
            <a:ext cx="10929767" cy="4199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/>
          <p:nvPr/>
        </p:nvSpPr>
        <p:spPr>
          <a:xfrm>
            <a:off x="631117" y="6566070"/>
            <a:ext cx="391296" cy="291533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1" name="Google Shape;191;p26"/>
          <p:cNvSpPr txBox="1">
            <a:spLocks noGrp="1"/>
          </p:cNvSpPr>
          <p:nvPr>
            <p:ph type="ftr" idx="11"/>
          </p:nvPr>
        </p:nvSpPr>
        <p:spPr>
          <a:xfrm>
            <a:off x="1022413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sldNum" idx="12"/>
          </p:nvPr>
        </p:nvSpPr>
        <p:spPr>
          <a:xfrm>
            <a:off x="631117" y="6566070"/>
            <a:ext cx="391296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8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fld id="{00000000-1234-1234-1234-123412341234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1">
  <p:cSld name="random 1"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8337176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7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6" name="Google Shape;196;p27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914400" y="2235200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5400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838200" y="4861249"/>
            <a:ext cx="7296539" cy="1170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2400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0" y="2235200"/>
            <a:ext cx="645459" cy="21428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 2">
    <p:bg>
      <p:bgPr>
        <a:solidFill>
          <a:srgbClr val="CBC7D8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45461" y="320302"/>
            <a:ext cx="655499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45462" y="1825625"/>
            <a:ext cx="1084370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1008071" y="6566069"/>
            <a:ext cx="4114800" cy="291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P87AriJYIy7hA4WmZFlasn6MjpWmIMk8/vie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drive.google.com/file/d/1oRvLdWbP0fL5gDD1z7XDcDbObXgKEBC4/view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 txBox="1">
            <a:spLocks noGrp="1"/>
          </p:cNvSpPr>
          <p:nvPr>
            <p:ph type="ctrTitle"/>
          </p:nvPr>
        </p:nvSpPr>
        <p:spPr>
          <a:xfrm>
            <a:off x="0" y="2880220"/>
            <a:ext cx="10129932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Eiropas Savienības </a:t>
            </a:r>
            <a:r>
              <a:rPr kumimoji="0" lang="lv-LV" altLang="lv-LV" sz="28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Erasmus</a:t>
            </a:r>
            <a: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+ programmas projekta “Nacionālie koordinatori </a:t>
            </a:r>
            <a:b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dalības pieaugušo izglītībā veicināšanai Latvijā” </a:t>
            </a:r>
            <a:b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lv-LV" altLang="lv-LV" sz="2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lv-LV" altLang="lv-LV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projekta numurs: 101144108-NCLV2024-2025-ERASMUS-EDU-2023-AL-AGENDA-IBA</a:t>
            </a:r>
            <a:endParaRPr kumimoji="0" lang="lv-LV" altLang="lv-LV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07" name="Google Shape;207;p30"/>
          <p:cNvSpPr txBox="1">
            <a:spLocks noGrp="1"/>
          </p:cNvSpPr>
          <p:nvPr>
            <p:ph type="subTitle" idx="1"/>
          </p:nvPr>
        </p:nvSpPr>
        <p:spPr>
          <a:xfrm>
            <a:off x="2425916" y="5823631"/>
            <a:ext cx="5159829" cy="47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lv-LV" sz="1800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projekta vadītāja Laura Iveta Peniga</a:t>
            </a:r>
            <a:endParaRPr lang="pt-BR" dirty="0"/>
          </a:p>
        </p:txBody>
      </p:sp>
      <p:sp>
        <p:nvSpPr>
          <p:cNvPr id="208" name="Google Shape;208;p30"/>
          <p:cNvSpPr txBox="1">
            <a:spLocks noGrp="1"/>
          </p:cNvSpPr>
          <p:nvPr>
            <p:ph type="body" idx="2"/>
          </p:nvPr>
        </p:nvSpPr>
        <p:spPr>
          <a:xfrm rot="5400000">
            <a:off x="9269507" y="3740646"/>
            <a:ext cx="2062163" cy="341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marL="0" indent="0">
              <a:spcBef>
                <a:spcPts val="0"/>
              </a:spcBef>
            </a:pPr>
            <a:endParaRPr dirty="0"/>
          </a:p>
          <a:p>
            <a:pPr marL="0" indent="0"/>
            <a:r>
              <a:rPr lang="lv-LV" dirty="0"/>
              <a:t>17/09/2024</a:t>
            </a:r>
            <a:endParaRPr dirty="0"/>
          </a:p>
          <a:p>
            <a:pPr marL="0" indent="0"/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744" y="0"/>
            <a:ext cx="1992429" cy="2011680"/>
          </a:xfrm>
          <a:prstGeom prst="rect">
            <a:avLst/>
          </a:prstGeom>
        </p:spPr>
      </p:pic>
      <p:pic>
        <p:nvPicPr>
          <p:cNvPr id="2" name="Picture 1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DF58CD0-5913-D466-2AE3-06217A409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3988" y="557774"/>
            <a:ext cx="3306747" cy="882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p47"/>
          <p:cNvSpPr txBox="1">
            <a:spLocks noGrp="1"/>
          </p:cNvSpPr>
          <p:nvPr>
            <p:ph type="title"/>
          </p:nvPr>
        </p:nvSpPr>
        <p:spPr>
          <a:xfrm>
            <a:off x="475488" y="257547"/>
            <a:ext cx="11448288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Erasmus</a:t>
            </a: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+ programmas projekts 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“Nacionālie koordinatori dalības pieaugušo izglītībā veicināšanai Latvijā” 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18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Nr. 101144108-NCLV2024-2025-ERASMUS-EDU-2023-AL-AGENDA-IBA </a:t>
            </a:r>
            <a:endParaRPr lang="lv-LV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48" name="Google Shape;548;p47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2</a:t>
            </a:fld>
            <a:endParaRPr/>
          </a:p>
        </p:txBody>
      </p:sp>
      <p:sp>
        <p:nvSpPr>
          <p:cNvPr id="550" name="Google Shape;550;p47"/>
          <p:cNvSpPr txBox="1"/>
          <p:nvPr/>
        </p:nvSpPr>
        <p:spPr>
          <a:xfrm>
            <a:off x="2971884" y="2180782"/>
            <a:ext cx="2730924" cy="113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lv-LV" sz="16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Pašvaldību pieaugušo izglītības koordinatoru tīkls</a:t>
            </a:r>
            <a:endParaRPr lang="lv-LV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51" name="Google Shape;551;p47"/>
          <p:cNvSpPr txBox="1"/>
          <p:nvPr/>
        </p:nvSpPr>
        <p:spPr>
          <a:xfrm>
            <a:off x="2971884" y="3616176"/>
            <a:ext cx="2730924" cy="113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nn-NO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PI koordinatoru kompetences pilnveides programma</a:t>
            </a:r>
          </a:p>
        </p:txBody>
      </p:sp>
      <p:sp>
        <p:nvSpPr>
          <p:cNvPr id="552" name="Google Shape;552;p47"/>
          <p:cNvSpPr txBox="1"/>
          <p:nvPr/>
        </p:nvSpPr>
        <p:spPr>
          <a:xfrm>
            <a:off x="2971884" y="5040939"/>
            <a:ext cx="2730924" cy="113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Neformālās izglītības programmu pilotēšana pašvaldībās</a:t>
            </a:r>
          </a:p>
        </p:txBody>
      </p:sp>
      <p:sp>
        <p:nvSpPr>
          <p:cNvPr id="553" name="Google Shape;553;p47"/>
          <p:cNvSpPr txBox="1"/>
          <p:nvPr/>
        </p:nvSpPr>
        <p:spPr>
          <a:xfrm>
            <a:off x="7281396" y="2165697"/>
            <a:ext cx="3289515" cy="113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Ceļvedis pašvaldībām pieaugušo izglītības pārvaldībai, iekļauts pieaugušo izglītības koordinatora amata apraksta paraugs</a:t>
            </a:r>
          </a:p>
        </p:txBody>
      </p:sp>
      <p:sp>
        <p:nvSpPr>
          <p:cNvPr id="554" name="Google Shape;554;p47"/>
          <p:cNvSpPr txBox="1"/>
          <p:nvPr/>
        </p:nvSpPr>
        <p:spPr>
          <a:xfrm>
            <a:off x="7264184" y="3616176"/>
            <a:ext cx="3880065" cy="1135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Neformālās izglītības programmu izstrāde sadarbībā ar BDA un Latvijas banku (digitālā un finanšu </a:t>
            </a:r>
            <a:r>
              <a:rPr lang="lv-LV" sz="1600" dirty="0" err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pratība</a:t>
            </a: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)</a:t>
            </a:r>
          </a:p>
        </p:txBody>
      </p:sp>
      <p:sp>
        <p:nvSpPr>
          <p:cNvPr id="555" name="Google Shape;555;p47"/>
          <p:cNvSpPr txBox="1"/>
          <p:nvPr/>
        </p:nvSpPr>
        <p:spPr>
          <a:xfrm>
            <a:off x="7264184" y="4849402"/>
            <a:ext cx="3450623" cy="14897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endParaRPr lang="lv-LV" sz="16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Vadlīnijas neformālās izglītības programmu izstrādei</a:t>
            </a:r>
          </a:p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endParaRPr lang="lv-LV" sz="1600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lnSpc>
                <a:spcPct val="90000"/>
              </a:lnSpc>
              <a:buClr>
                <a:schemeClr val="dk1"/>
              </a:buClr>
              <a:buSzPts val="1200"/>
            </a:pPr>
            <a:r>
              <a:rPr lang="lv-LV" sz="16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Vadlīnijas atļauju izsniegšanai neformālās izglītības programmu īstenošanai pašvaldībās</a:t>
            </a:r>
          </a:p>
        </p:txBody>
      </p:sp>
      <p:sp>
        <p:nvSpPr>
          <p:cNvPr id="556" name="Google Shape;556;p47"/>
          <p:cNvSpPr/>
          <p:nvPr/>
        </p:nvSpPr>
        <p:spPr>
          <a:xfrm>
            <a:off x="1986582" y="2368494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57" name="Google Shape;557;p47"/>
          <p:cNvSpPr txBox="1"/>
          <p:nvPr/>
        </p:nvSpPr>
        <p:spPr>
          <a:xfrm>
            <a:off x="2054743" y="2548695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01</a:t>
            </a:r>
            <a:endParaRPr dirty="0"/>
          </a:p>
        </p:txBody>
      </p:sp>
      <p:sp>
        <p:nvSpPr>
          <p:cNvPr id="558" name="Google Shape;558;p47"/>
          <p:cNvSpPr/>
          <p:nvPr/>
        </p:nvSpPr>
        <p:spPr>
          <a:xfrm>
            <a:off x="1986582" y="3809003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59" name="Google Shape;559;p47"/>
          <p:cNvSpPr txBox="1"/>
          <p:nvPr/>
        </p:nvSpPr>
        <p:spPr>
          <a:xfrm>
            <a:off x="2054743" y="3989204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02</a:t>
            </a:r>
            <a:endParaRPr/>
          </a:p>
        </p:txBody>
      </p:sp>
      <p:sp>
        <p:nvSpPr>
          <p:cNvPr id="560" name="Google Shape;560;p47"/>
          <p:cNvSpPr/>
          <p:nvPr/>
        </p:nvSpPr>
        <p:spPr>
          <a:xfrm>
            <a:off x="1986582" y="5251202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1" name="Google Shape;561;p47"/>
          <p:cNvSpPr txBox="1"/>
          <p:nvPr/>
        </p:nvSpPr>
        <p:spPr>
          <a:xfrm>
            <a:off x="2054743" y="5431403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03</a:t>
            </a:r>
            <a:endParaRPr/>
          </a:p>
        </p:txBody>
      </p:sp>
      <p:sp>
        <p:nvSpPr>
          <p:cNvPr id="562" name="Google Shape;562;p47"/>
          <p:cNvSpPr/>
          <p:nvPr/>
        </p:nvSpPr>
        <p:spPr>
          <a:xfrm>
            <a:off x="6278883" y="2354868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3" name="Google Shape;563;p47"/>
          <p:cNvSpPr txBox="1"/>
          <p:nvPr/>
        </p:nvSpPr>
        <p:spPr>
          <a:xfrm>
            <a:off x="6347044" y="2535069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04</a:t>
            </a:r>
            <a:endParaRPr/>
          </a:p>
        </p:txBody>
      </p:sp>
      <p:sp>
        <p:nvSpPr>
          <p:cNvPr id="564" name="Google Shape;564;p47"/>
          <p:cNvSpPr/>
          <p:nvPr/>
        </p:nvSpPr>
        <p:spPr>
          <a:xfrm>
            <a:off x="6278883" y="3809003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5" name="Google Shape;565;p47"/>
          <p:cNvSpPr txBox="1"/>
          <p:nvPr/>
        </p:nvSpPr>
        <p:spPr>
          <a:xfrm>
            <a:off x="6347044" y="3989204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05</a:t>
            </a:r>
            <a:endParaRPr/>
          </a:p>
        </p:txBody>
      </p:sp>
      <p:sp>
        <p:nvSpPr>
          <p:cNvPr id="566" name="Google Shape;566;p47"/>
          <p:cNvSpPr/>
          <p:nvPr/>
        </p:nvSpPr>
        <p:spPr>
          <a:xfrm>
            <a:off x="6278883" y="5251202"/>
            <a:ext cx="737859" cy="737859"/>
          </a:xfrm>
          <a:prstGeom prst="ellipse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67" name="Google Shape;567;p47"/>
          <p:cNvSpPr txBox="1"/>
          <p:nvPr/>
        </p:nvSpPr>
        <p:spPr>
          <a:xfrm>
            <a:off x="6347044" y="5431403"/>
            <a:ext cx="60153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lv-LV" sz="1800" b="1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06</a:t>
            </a:r>
            <a:endParaRPr dirty="0"/>
          </a:p>
        </p:txBody>
      </p:sp>
      <p:pic>
        <p:nvPicPr>
          <p:cNvPr id="2" name="Attēls 21">
            <a:hlinkClick r:id="rId3"/>
            <a:extLst>
              <a:ext uri="{FF2B5EF4-FFF2-40B4-BE49-F238E27FC236}">
                <a16:creationId xmlns:a16="http://schemas.microsoft.com/office/drawing/2014/main" id="{17B26810-2F98-106E-69FC-22736FFE68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82972" y="4647109"/>
            <a:ext cx="1140804" cy="787659"/>
          </a:xfrm>
          <a:prstGeom prst="rect">
            <a:avLst/>
          </a:prstGeom>
        </p:spPr>
      </p:pic>
      <p:pic>
        <p:nvPicPr>
          <p:cNvPr id="3" name="Attēls 20">
            <a:hlinkClick r:id="rId5"/>
            <a:extLst>
              <a:ext uri="{FF2B5EF4-FFF2-40B4-BE49-F238E27FC236}">
                <a16:creationId xmlns:a16="http://schemas.microsoft.com/office/drawing/2014/main" id="{DF04FE02-47AA-A5EE-BD57-8BEB22272C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82972" y="5608603"/>
            <a:ext cx="1098609" cy="821325"/>
          </a:xfrm>
          <a:prstGeom prst="rect">
            <a:avLst/>
          </a:prstGeom>
          <a:ln>
            <a:solidFill>
              <a:schemeClr val="accent1">
                <a:alpha val="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8109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"/>
          <p:cNvSpPr txBox="1">
            <a:spLocks noGrp="1"/>
          </p:cNvSpPr>
          <p:nvPr>
            <p:ph type="title"/>
          </p:nvPr>
        </p:nvSpPr>
        <p:spPr>
          <a:xfrm>
            <a:off x="342900" y="257547"/>
            <a:ext cx="11430000" cy="1622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Erasmus</a:t>
            </a: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+ programmas projekta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“Nacionālie koordinatori dalības pieaugušo izglītībā veicināšanai Latvijā” Nr. 101144108-NCLV2024-2025-ERASMUS-EDU-2023-AL-AGENDA-IBA 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darbi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endParaRPr dirty="0"/>
          </a:p>
        </p:txBody>
      </p:sp>
      <p:sp>
        <p:nvSpPr>
          <p:cNvPr id="464" name="Google Shape;464;p41"/>
          <p:cNvSpPr txBox="1">
            <a:spLocks noGrp="1"/>
          </p:cNvSpPr>
          <p:nvPr>
            <p:ph type="body" idx="1"/>
          </p:nvPr>
        </p:nvSpPr>
        <p:spPr>
          <a:xfrm>
            <a:off x="590550" y="1705510"/>
            <a:ext cx="10858500" cy="4860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spcBef>
                <a:spcPts val="0"/>
              </a:spcBef>
            </a:pPr>
            <a:endParaRPr lang="lv-LV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spcBef>
                <a:spcPts val="0"/>
              </a:spcBef>
            </a:pPr>
            <a:r>
              <a:rPr lang="lv-LV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Metodiskie materiāli neformālās izglītības programmu </a:t>
            </a:r>
          </a:p>
          <a:p>
            <a:pPr>
              <a:spcBef>
                <a:spcPts val="0"/>
              </a:spcBef>
            </a:pPr>
            <a:r>
              <a:rPr lang="lv-LV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izstrādei un īstenošanai. </a:t>
            </a:r>
            <a:r>
              <a:rPr lang="lv-LV" b="1" dirty="0" err="1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Infografikas</a:t>
            </a:r>
            <a:endParaRPr lang="lv-LV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6200" indent="0">
              <a:spcBef>
                <a:spcPts val="0"/>
              </a:spcBef>
              <a:buNone/>
            </a:pPr>
            <a:r>
              <a:rPr lang="lv-LV" dirty="0"/>
              <a:t>   Pieaugušo izglītība - izglītības ieguves iespējas</a:t>
            </a:r>
            <a:endParaRPr lang="lv-LV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6200" indent="0">
              <a:spcBef>
                <a:spcPts val="0"/>
              </a:spcBef>
              <a:buNone/>
            </a:pPr>
            <a:r>
              <a:rPr lang="lv-LV" dirty="0"/>
              <a:t>   Pieaugušo izglītība - izglītības turpināšanas iespējas </a:t>
            </a:r>
            <a:endParaRPr lang="lv-LV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6200" indent="0">
              <a:spcBef>
                <a:spcPts val="0"/>
              </a:spcBef>
              <a:buNone/>
            </a:pPr>
            <a:r>
              <a:rPr lang="lv-LV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  <a:r>
              <a:rPr lang="lv-LV" dirty="0"/>
              <a:t>Valsts atzīti profesionālo izglītību un profesionālo kvalifikāciju     </a:t>
            </a:r>
          </a:p>
          <a:p>
            <a:pPr marL="76200" indent="0">
              <a:spcBef>
                <a:spcPts val="0"/>
              </a:spcBef>
              <a:buNone/>
            </a:pPr>
            <a:r>
              <a:rPr lang="lv-LV" dirty="0"/>
              <a:t>   apliecinoši dokumenti</a:t>
            </a:r>
          </a:p>
          <a:p>
            <a:pPr marL="76200" indent="0">
              <a:spcBef>
                <a:spcPts val="0"/>
              </a:spcBef>
            </a:pPr>
            <a:endParaRPr lang="lv-LV" sz="2400" b="1" i="1" dirty="0">
              <a:solidFill>
                <a:schemeClr val="bg2">
                  <a:lumMod val="75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76200" indent="0">
              <a:spcBef>
                <a:spcPts val="0"/>
              </a:spcBef>
            </a:pPr>
            <a:r>
              <a:rPr lang="lv-LV" sz="2400" b="1" dirty="0">
                <a:solidFill>
                  <a:schemeClr val="bg2">
                    <a:lumMod val="75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Neformālās izglītības programmu izstrāde (Zaļās prasmes, Dzīvesziņa (kultūras vērtības)?</a:t>
            </a:r>
            <a:endParaRPr lang="lv-LV" sz="2400" b="1" dirty="0">
              <a:solidFill>
                <a:schemeClr val="bg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/>
              <a:sym typeface="Verdana"/>
            </a:endParaRPr>
          </a:p>
          <a:p>
            <a:pPr marL="76200" indent="0">
              <a:spcBef>
                <a:spcPts val="0"/>
              </a:spcBef>
            </a:pPr>
            <a:endParaRPr lang="lv-LV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6200" indent="0">
              <a:spcBef>
                <a:spcPts val="0"/>
              </a:spcBef>
            </a:pPr>
            <a:r>
              <a:rPr lang="lv-LV" b="1" dirty="0">
                <a:solidFill>
                  <a:schemeClr val="tx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Vadlīnijas caurviju prasmju (zaļās prasmes) integrēšanai neformālās izglītības programmās</a:t>
            </a:r>
          </a:p>
        </p:txBody>
      </p:sp>
      <p:sp>
        <p:nvSpPr>
          <p:cNvPr id="466" name="Google Shape;466;p41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3</a:t>
            </a:fld>
            <a:endParaRPr/>
          </a:p>
        </p:txBody>
      </p:sp>
      <p:sp>
        <p:nvSpPr>
          <p:cNvPr id="2" name="Google Shape;389;p36">
            <a:extLst>
              <a:ext uri="{FF2B5EF4-FFF2-40B4-BE49-F238E27FC236}">
                <a16:creationId xmlns:a16="http://schemas.microsoft.com/office/drawing/2014/main" id="{06FDAB17-4D67-BC44-B83E-1BECA2F261B0}"/>
              </a:ext>
            </a:extLst>
          </p:cNvPr>
          <p:cNvSpPr/>
          <p:nvPr/>
        </p:nvSpPr>
        <p:spPr>
          <a:xfrm rot="10800000">
            <a:off x="105537" y="2426100"/>
            <a:ext cx="637413" cy="342799"/>
          </a:xfrm>
          <a:prstGeom prst="leftArrow">
            <a:avLst>
              <a:gd name="adj1" fmla="val 43649"/>
              <a:gd name="adj2" fmla="val 65583"/>
            </a:avLst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" name="Google Shape;389;p36">
            <a:extLst>
              <a:ext uri="{FF2B5EF4-FFF2-40B4-BE49-F238E27FC236}">
                <a16:creationId xmlns:a16="http://schemas.microsoft.com/office/drawing/2014/main" id="{55F8D41E-AA00-1BAD-B6FF-A73201748BDF}"/>
              </a:ext>
            </a:extLst>
          </p:cNvPr>
          <p:cNvSpPr/>
          <p:nvPr/>
        </p:nvSpPr>
        <p:spPr>
          <a:xfrm rot="10800000">
            <a:off x="105536" y="5340750"/>
            <a:ext cx="637413" cy="342799"/>
          </a:xfrm>
          <a:prstGeom prst="leftArrow">
            <a:avLst>
              <a:gd name="adj1" fmla="val 43649"/>
              <a:gd name="adj2" fmla="val 65583"/>
            </a:avLst>
          </a:prstGeom>
          <a:solidFill>
            <a:srgbClr val="CBC7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" name="Google Shape;348;p35">
            <a:extLst>
              <a:ext uri="{FF2B5EF4-FFF2-40B4-BE49-F238E27FC236}">
                <a16:creationId xmlns:a16="http://schemas.microsoft.com/office/drawing/2014/main" id="{054A4D2A-3A4E-3537-1589-9D32B8CA938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8406" y="2057780"/>
            <a:ext cx="424543" cy="474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988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41"/>
          <p:cNvSpPr txBox="1">
            <a:spLocks noGrp="1"/>
          </p:cNvSpPr>
          <p:nvPr>
            <p:ph type="title"/>
          </p:nvPr>
        </p:nvSpPr>
        <p:spPr>
          <a:xfrm>
            <a:off x="342900" y="257547"/>
            <a:ext cx="11430000" cy="1142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/>
          <a:p>
            <a:pPr algn="ctr"/>
            <a:r>
              <a:rPr lang="lv-LV" sz="2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Erasmus</a:t>
            </a: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+ programmas projekts</a:t>
            </a:r>
            <a:b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“Nacionālie koordinatori dalības pieaugušo izglītībā veicināšanai Latvijā” Nr. 101144108-NCLV2024-2025-ERASMUS-EDU-2023-AL-AGENDA-IBA</a:t>
            </a:r>
            <a:endParaRPr dirty="0"/>
          </a:p>
        </p:txBody>
      </p:sp>
      <p:sp>
        <p:nvSpPr>
          <p:cNvPr id="464" name="Google Shape;464;p41"/>
          <p:cNvSpPr txBox="1">
            <a:spLocks noGrp="1"/>
          </p:cNvSpPr>
          <p:nvPr>
            <p:ph type="body" idx="1"/>
          </p:nvPr>
        </p:nvSpPr>
        <p:spPr>
          <a:xfrm>
            <a:off x="849634" y="1611063"/>
            <a:ext cx="11220450" cy="4853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</a:t>
            </a:r>
            <a:endParaRPr lang="lv-LV" sz="3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Dalība Eiropas prasmju gada noslēguma konferencē Briselē.</a:t>
            </a:r>
            <a:endParaRPr lang="lv-LV" sz="20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</a:pPr>
            <a:r>
              <a:rPr lang="lv-LV" sz="2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Semināri pieaugušo izglītības koordinatoriem: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28. februārī Siguldā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14. un 15. maijā Daugavpilī un Preiļos, iepazīstot arī Krāslavas, Augšdaugavas un Līvānu novadu </a:t>
            </a:r>
          </a:p>
          <a:p>
            <a:pPr marL="228600" lvl="0" indent="0">
              <a:spcBef>
                <a:spcPts val="0"/>
              </a:spcBef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   </a:t>
            </a:r>
            <a:r>
              <a:rPr lang="lv-LV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pieredzi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</a:t>
            </a:r>
            <a:r>
              <a:rPr lang="lv-LV" sz="16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17. septembrī Rīgā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Rīgā (laiks tiks precizēts atbilstoši tam, kad un kāda aktuālā informācija būs sniedzama)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b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Ventspilī (laiks tiks precizēts) </a:t>
            </a:r>
            <a:endParaRPr lang="lv-LV" sz="1600" b="1" dirty="0">
              <a:solidFill>
                <a:srgbClr val="00B05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    janvārī Olaines novadā (iekļaujoša pieaugušo izglītība, Daiga Krieviņa)</a:t>
            </a:r>
            <a:endParaRPr lang="lv-LV" sz="1600" b="1" dirty="0">
              <a:solidFill>
                <a:srgbClr val="00B05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8600" lvl="0" indent="0">
              <a:spcBef>
                <a:spcPts val="0"/>
              </a:spcBef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Atvērto e-durvju dienas pieaugušo izglītībā (Liepāja, </a:t>
            </a:r>
            <a:r>
              <a:rPr lang="lv-LV" sz="2000" b="1" dirty="0" err="1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Dienvidkurzeme</a:t>
            </a: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Saldus, Kurzemes reģions)</a:t>
            </a:r>
          </a:p>
          <a:p>
            <a:pPr marL="228600" lvl="0" indent="0">
              <a:spcBef>
                <a:spcPts val="0"/>
              </a:spcBef>
            </a:pPr>
            <a:r>
              <a:rPr lang="lv-LV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Novembrī Aizkraukles novadā</a:t>
            </a:r>
            <a:endParaRPr lang="lv-LV" sz="2000" b="1" dirty="0">
              <a:solidFill>
                <a:srgbClr val="00B05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lv-LV" sz="1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28600" lvl="0" indent="0">
              <a:spcBef>
                <a:spcPts val="0"/>
              </a:spcBef>
              <a:spcAft>
                <a:spcPts val="800"/>
              </a:spcAft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Neformālās izglītības programmas “Kļūsti par naudas pratēju”  izstrāde sadarbībā ar Latvijas Banku, pašlaik tiek pilotēta 27 pašvaldībās</a:t>
            </a:r>
          </a:p>
          <a:p>
            <a:pPr>
              <a:spcBef>
                <a:spcPts val="0"/>
              </a:spcBef>
              <a:spcAft>
                <a:spcPts val="800"/>
              </a:spcAft>
            </a:pPr>
            <a:endParaRPr lang="lv-LV" sz="100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</a:pPr>
            <a:r>
              <a:rPr lang="lv-LV" sz="20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Baltijas valstu sadarbības pasākumi pieaugušo izglītības jomā </a:t>
            </a:r>
            <a:r>
              <a:rPr lang="lv-LV" sz="20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(Lietuva un Igaunija 2025. gadā)</a:t>
            </a:r>
          </a:p>
          <a:p>
            <a:endParaRPr lang="lv-LV" sz="1100" b="1" dirty="0">
              <a:solidFill>
                <a:schemeClr val="tx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66" name="Google Shape;466;p41"/>
          <p:cNvSpPr txBox="1">
            <a:spLocks noGrp="1"/>
          </p:cNvSpPr>
          <p:nvPr>
            <p:ph type="sldNum" idx="12"/>
          </p:nvPr>
        </p:nvSpPr>
        <p:spPr>
          <a:xfrm>
            <a:off x="1986581" y="6566070"/>
            <a:ext cx="293472" cy="291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/>
          <a:p>
            <a:fld id="{00000000-1234-1234-1234-123412341234}" type="slidenum">
              <a:rPr lang="lv-LV"/>
              <a:pPr/>
              <a:t>4</a:t>
            </a:fld>
            <a:endParaRPr/>
          </a:p>
        </p:txBody>
      </p:sp>
      <p:pic>
        <p:nvPicPr>
          <p:cNvPr id="5" name="Google Shape;348;p35">
            <a:extLst>
              <a:ext uri="{FF2B5EF4-FFF2-40B4-BE49-F238E27FC236}">
                <a16:creationId xmlns:a16="http://schemas.microsoft.com/office/drawing/2014/main" id="{912832CC-D8C9-7E8C-1AB4-18A1F15E62A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6272" y="2003895"/>
            <a:ext cx="424543" cy="474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348;p35">
            <a:extLst>
              <a:ext uri="{FF2B5EF4-FFF2-40B4-BE49-F238E27FC236}">
                <a16:creationId xmlns:a16="http://schemas.microsoft.com/office/drawing/2014/main" id="{D87BF85F-5DF0-648F-50A7-1592B48806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5169" y="4269035"/>
            <a:ext cx="424543" cy="474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48;p35">
            <a:extLst>
              <a:ext uri="{FF2B5EF4-FFF2-40B4-BE49-F238E27FC236}">
                <a16:creationId xmlns:a16="http://schemas.microsoft.com/office/drawing/2014/main" id="{929A0C84-D783-21CA-8CC2-BD54CD25C4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6272" y="5494723"/>
            <a:ext cx="424543" cy="474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348;p35">
            <a:extLst>
              <a:ext uri="{FF2B5EF4-FFF2-40B4-BE49-F238E27FC236}">
                <a16:creationId xmlns:a16="http://schemas.microsoft.com/office/drawing/2014/main" id="{08450275-A007-76CD-3232-5696F4A9AA1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557" y="2389010"/>
            <a:ext cx="424543" cy="4740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575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345</Words>
  <Application>Microsoft Office PowerPoint</Application>
  <PresentationFormat>Widescreen</PresentationFormat>
  <Paragraphs>52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Verdana</vt:lpstr>
      <vt:lpstr>Office Theme</vt:lpstr>
      <vt:lpstr>Eiropas Savienības Erasmus+ programmas projekta “Nacionālie koordinatori  dalības pieaugušo izglītībā veicināšanai Latvijā”   projekta numurs: 101144108-NCLV2024-2025-ERASMUS-EDU-2023-AL-AGENDA-IBA</vt:lpstr>
      <vt:lpstr>Erasmus+ programmas projekts  “Nacionālie koordinatori dalības pieaugušo izglītībā veicināšanai Latvijā”  Nr. 101144108-NCLV2024-2025-ERASMUS-EDU-2023-AL-AGENDA-IBA </vt:lpstr>
      <vt:lpstr>Erasmus+ programmas projekta  “Nacionālie koordinatori dalības pieaugušo izglītībā veicināšanai Latvijā” Nr. 101144108-NCLV2024-2025-ERASMUS-EDU-2023-AL-AGENDA-IBA  darbi </vt:lpstr>
      <vt:lpstr>Erasmus+ programmas projekts  “Nacionālie koordinatori dalības pieaugušo izglītībā veicināšanai Latvijā” Nr. 101144108-NCLV2024-2025-ERASMUS-EDU-2023-AL-AGENDA-IBA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Egita Diure</dc:creator>
  <cp:lastModifiedBy>Laura Iveta Peniga</cp:lastModifiedBy>
  <cp:revision>12</cp:revision>
  <dcterms:modified xsi:type="dcterms:W3CDTF">2024-09-18T08:50:20Z</dcterms:modified>
</cp:coreProperties>
</file>