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6" r:id="rId1"/>
  </p:sldMasterIdLst>
  <p:notesMasterIdLst>
    <p:notesMasterId r:id="rId9"/>
  </p:notesMasterIdLst>
  <p:sldIdLst>
    <p:sldId id="256" r:id="rId2"/>
    <p:sldId id="314" r:id="rId3"/>
    <p:sldId id="267" r:id="rId4"/>
    <p:sldId id="301" r:id="rId5"/>
    <p:sldId id="302" r:id="rId6"/>
    <p:sldId id="276" r:id="rId7"/>
    <p:sldId id="300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438" autoAdjust="0"/>
  </p:normalViewPr>
  <p:slideViewPr>
    <p:cSldViewPr snapToGrid="0">
      <p:cViewPr varScale="1">
        <p:scale>
          <a:sx n="80" d="100"/>
          <a:sy n="80" d="100"/>
        </p:scale>
        <p:origin x="125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E04CA4-7E27-4AE4-B9B2-033BED92C812}" type="doc">
      <dgm:prSet loTypeId="urn:microsoft.com/office/officeart/2005/8/layout/hList7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4E53212-997D-4450-BD76-CD3BE5684CDC}">
      <dgm:prSet phldrT="[Teksts]"/>
      <dgm:spPr/>
      <dgm:t>
        <a:bodyPr/>
        <a:lstStyle/>
        <a:p>
          <a:r>
            <a:rPr lang="lv-LV" dirty="0"/>
            <a:t>Sporta federāciju pamatdarbībai</a:t>
          </a:r>
        </a:p>
        <a:p>
          <a:r>
            <a:rPr lang="lv-LV" dirty="0"/>
            <a:t>3 225 430</a:t>
          </a:r>
        </a:p>
      </dgm:t>
    </dgm:pt>
    <dgm:pt modelId="{148EB0B9-9FD3-4456-9A66-5B0884DB4770}" type="parTrans" cxnId="{E740CBDE-5DC6-42FA-A90D-E904C1379086}">
      <dgm:prSet/>
      <dgm:spPr/>
      <dgm:t>
        <a:bodyPr/>
        <a:lstStyle/>
        <a:p>
          <a:endParaRPr lang="lv-LV"/>
        </a:p>
      </dgm:t>
    </dgm:pt>
    <dgm:pt modelId="{FCC82FBE-00BE-4C08-B6E6-41C9BCFF1A82}" type="sibTrans" cxnId="{E740CBDE-5DC6-42FA-A90D-E904C1379086}">
      <dgm:prSet/>
      <dgm:spPr/>
      <dgm:t>
        <a:bodyPr/>
        <a:lstStyle/>
        <a:p>
          <a:endParaRPr lang="lv-LV"/>
        </a:p>
      </dgm:t>
    </dgm:pt>
    <dgm:pt modelId="{5FD119AD-D892-40CC-B96A-DF7033C13D99}">
      <dgm:prSet phldrT="[Teksts]"/>
      <dgm:spPr/>
      <dgm:t>
        <a:bodyPr/>
        <a:lstStyle/>
        <a:p>
          <a:r>
            <a:rPr lang="lv-LV" dirty="0"/>
            <a:t>Prioritārajām federācijām (15) </a:t>
          </a:r>
        </a:p>
        <a:p>
          <a:r>
            <a:rPr lang="lv-LV" dirty="0"/>
            <a:t>2 244 570 </a:t>
          </a:r>
        </a:p>
      </dgm:t>
    </dgm:pt>
    <dgm:pt modelId="{8ED374EB-D01B-4A67-89E8-988E5DAD4B91}" type="parTrans" cxnId="{19944922-A83F-4039-AA3C-72EAA4A2B78A}">
      <dgm:prSet/>
      <dgm:spPr/>
      <dgm:t>
        <a:bodyPr/>
        <a:lstStyle/>
        <a:p>
          <a:endParaRPr lang="lv-LV"/>
        </a:p>
      </dgm:t>
    </dgm:pt>
    <dgm:pt modelId="{414FD0D3-242A-4E39-A845-D57807CCCE25}" type="sibTrans" cxnId="{19944922-A83F-4039-AA3C-72EAA4A2B78A}">
      <dgm:prSet/>
      <dgm:spPr/>
      <dgm:t>
        <a:bodyPr/>
        <a:lstStyle/>
        <a:p>
          <a:endParaRPr lang="lv-LV"/>
        </a:p>
      </dgm:t>
    </dgm:pt>
    <dgm:pt modelId="{9262F270-828B-4555-AD9F-02838DBC7D85}">
      <dgm:prSet phldrT="[Teksts]"/>
      <dgm:spPr/>
      <dgm:t>
        <a:bodyPr/>
        <a:lstStyle/>
        <a:p>
          <a:endParaRPr lang="lv-LV" dirty="0"/>
        </a:p>
        <a:p>
          <a:r>
            <a:rPr lang="lv-LV" dirty="0"/>
            <a:t>Darbības jomu federācijām</a:t>
          </a:r>
        </a:p>
        <a:p>
          <a:r>
            <a:rPr lang="lv-LV" dirty="0"/>
            <a:t>130 000 </a:t>
          </a:r>
        </a:p>
        <a:p>
          <a:endParaRPr lang="lv-LV" dirty="0"/>
        </a:p>
      </dgm:t>
    </dgm:pt>
    <dgm:pt modelId="{63C48EAF-EE96-4B02-AD89-0D6D2C0BF6FF}" type="parTrans" cxnId="{0E539473-DF8F-4843-A737-465489A46B2C}">
      <dgm:prSet/>
      <dgm:spPr/>
      <dgm:t>
        <a:bodyPr/>
        <a:lstStyle/>
        <a:p>
          <a:endParaRPr lang="lv-LV"/>
        </a:p>
      </dgm:t>
    </dgm:pt>
    <dgm:pt modelId="{5FCA9D64-5159-4BFA-AA02-AB506B0247A2}" type="sibTrans" cxnId="{0E539473-DF8F-4843-A737-465489A46B2C}">
      <dgm:prSet/>
      <dgm:spPr/>
      <dgm:t>
        <a:bodyPr/>
        <a:lstStyle/>
        <a:p>
          <a:endParaRPr lang="lv-LV"/>
        </a:p>
      </dgm:t>
    </dgm:pt>
    <dgm:pt modelId="{F277393C-1B1D-4335-9062-6C97B6F68AA4}">
      <dgm:prSet/>
      <dgm:spPr/>
      <dgm:t>
        <a:bodyPr/>
        <a:lstStyle/>
        <a:p>
          <a:r>
            <a:rPr lang="lv-LV" dirty="0"/>
            <a:t>Pasākumiem </a:t>
          </a:r>
        </a:p>
        <a:p>
          <a:r>
            <a:rPr lang="lv-LV" dirty="0"/>
            <a:t>416 000  </a:t>
          </a:r>
        </a:p>
      </dgm:t>
    </dgm:pt>
    <dgm:pt modelId="{4C099E05-5422-4A55-8BBF-5B7C4365EBAF}" type="parTrans" cxnId="{2C1A10C5-7D58-4158-9D33-E5BE83971D7C}">
      <dgm:prSet/>
      <dgm:spPr/>
      <dgm:t>
        <a:bodyPr/>
        <a:lstStyle/>
        <a:p>
          <a:endParaRPr lang="lv-LV"/>
        </a:p>
      </dgm:t>
    </dgm:pt>
    <dgm:pt modelId="{2AD5BF2B-3DEE-43C2-BA48-A951B24C4CF9}" type="sibTrans" cxnId="{2C1A10C5-7D58-4158-9D33-E5BE83971D7C}">
      <dgm:prSet/>
      <dgm:spPr/>
      <dgm:t>
        <a:bodyPr/>
        <a:lstStyle/>
        <a:p>
          <a:endParaRPr lang="lv-LV"/>
        </a:p>
      </dgm:t>
    </dgm:pt>
    <dgm:pt modelId="{BAF91194-6D73-4B61-AAC4-DACE729A74E8}" type="pres">
      <dgm:prSet presAssocID="{17E04CA4-7E27-4AE4-B9B2-033BED92C812}" presName="Name0" presStyleCnt="0">
        <dgm:presLayoutVars>
          <dgm:dir/>
          <dgm:resizeHandles val="exact"/>
        </dgm:presLayoutVars>
      </dgm:prSet>
      <dgm:spPr/>
    </dgm:pt>
    <dgm:pt modelId="{FE503140-B3F4-4C61-A4C7-D2E5761CE5F0}" type="pres">
      <dgm:prSet presAssocID="{17E04CA4-7E27-4AE4-B9B2-033BED92C812}" presName="fgShape" presStyleLbl="fgShp" presStyleIdx="0" presStyleCnt="1"/>
      <dgm:spPr/>
    </dgm:pt>
    <dgm:pt modelId="{3C945F04-0692-41AA-8EDA-E7E10A28F842}" type="pres">
      <dgm:prSet presAssocID="{17E04CA4-7E27-4AE4-B9B2-033BED92C812}" presName="linComp" presStyleCnt="0"/>
      <dgm:spPr/>
    </dgm:pt>
    <dgm:pt modelId="{5087E6F9-0AB1-4A52-8F3F-0B4CE98B2ACD}" type="pres">
      <dgm:prSet presAssocID="{F4E53212-997D-4450-BD76-CD3BE5684CDC}" presName="compNode" presStyleCnt="0"/>
      <dgm:spPr/>
    </dgm:pt>
    <dgm:pt modelId="{FEE416D0-7CDF-4025-B80C-C61A3D21090A}" type="pres">
      <dgm:prSet presAssocID="{F4E53212-997D-4450-BD76-CD3BE5684CDC}" presName="bkgdShape" presStyleLbl="node1" presStyleIdx="0" presStyleCnt="4"/>
      <dgm:spPr/>
    </dgm:pt>
    <dgm:pt modelId="{745EEF76-2D45-434B-AE0E-92EE09BD40A7}" type="pres">
      <dgm:prSet presAssocID="{F4E53212-997D-4450-BD76-CD3BE5684CDC}" presName="nodeTx" presStyleLbl="node1" presStyleIdx="0" presStyleCnt="4">
        <dgm:presLayoutVars>
          <dgm:bulletEnabled val="1"/>
        </dgm:presLayoutVars>
      </dgm:prSet>
      <dgm:spPr/>
    </dgm:pt>
    <dgm:pt modelId="{42D77347-2A89-4E4F-9AC1-6385DFF70431}" type="pres">
      <dgm:prSet presAssocID="{F4E53212-997D-4450-BD76-CD3BE5684CDC}" presName="invisiNode" presStyleLbl="node1" presStyleIdx="0" presStyleCnt="4"/>
      <dgm:spPr/>
    </dgm:pt>
    <dgm:pt modelId="{81320FBD-A2E7-445A-9229-DC5E212B4EBE}" type="pres">
      <dgm:prSet presAssocID="{F4E53212-997D-4450-BD76-CD3BE5684CDC}" presName="imagNode" presStyleLbl="fgImgPlace1" presStyleIdx="0" presStyleCnt="4" custLinFactNeighborX="-844" custLinFactNeighborY="4917"/>
      <dgm:spPr>
        <a:blipFill rotWithShape="1">
          <a:blip xmlns:r="http://schemas.openxmlformats.org/officeDocument/2006/relationships" r:embed="rId1"/>
          <a:srcRect/>
          <a:stretch>
            <a:fillRect l="-40000" r="-40000"/>
          </a:stretch>
        </a:blipFill>
      </dgm:spPr>
    </dgm:pt>
    <dgm:pt modelId="{8BB1DF65-A24E-4BA3-B866-B48C8E518CDE}" type="pres">
      <dgm:prSet presAssocID="{FCC82FBE-00BE-4C08-B6E6-41C9BCFF1A82}" presName="sibTrans" presStyleLbl="sibTrans2D1" presStyleIdx="0" presStyleCnt="0"/>
      <dgm:spPr/>
    </dgm:pt>
    <dgm:pt modelId="{AF6E365F-7DB0-496A-8F12-DC16FC48624B}" type="pres">
      <dgm:prSet presAssocID="{5FD119AD-D892-40CC-B96A-DF7033C13D99}" presName="compNode" presStyleCnt="0"/>
      <dgm:spPr/>
    </dgm:pt>
    <dgm:pt modelId="{F5C8EF1F-ADA3-4F11-941B-D1F20F7702D1}" type="pres">
      <dgm:prSet presAssocID="{5FD119AD-D892-40CC-B96A-DF7033C13D99}" presName="bkgdShape" presStyleLbl="node1" presStyleIdx="1" presStyleCnt="4"/>
      <dgm:spPr/>
    </dgm:pt>
    <dgm:pt modelId="{F0A16579-7CF8-4E09-9B20-DC23E5F054F2}" type="pres">
      <dgm:prSet presAssocID="{5FD119AD-D892-40CC-B96A-DF7033C13D99}" presName="nodeTx" presStyleLbl="node1" presStyleIdx="1" presStyleCnt="4">
        <dgm:presLayoutVars>
          <dgm:bulletEnabled val="1"/>
        </dgm:presLayoutVars>
      </dgm:prSet>
      <dgm:spPr/>
    </dgm:pt>
    <dgm:pt modelId="{E65779C0-54D0-4F0A-93CE-B14288E2FC65}" type="pres">
      <dgm:prSet presAssocID="{5FD119AD-D892-40CC-B96A-DF7033C13D99}" presName="invisiNode" presStyleLbl="node1" presStyleIdx="1" presStyleCnt="4"/>
      <dgm:spPr/>
    </dgm:pt>
    <dgm:pt modelId="{C375C9D9-1131-4EA9-9B18-0289899F1386}" type="pres">
      <dgm:prSet presAssocID="{5FD119AD-D892-40CC-B96A-DF7033C13D99}" presName="imagNode" presStyleLbl="fgImgPlace1" presStyleIdx="1" presStyleCnt="4"/>
      <dgm:spPr>
        <a:blipFill rotWithShape="1">
          <a:blip xmlns:r="http://schemas.openxmlformats.org/officeDocument/2006/relationships" r:embed="rId2"/>
          <a:srcRect/>
          <a:stretch>
            <a:fillRect l="-12000" r="-12000"/>
          </a:stretch>
        </a:blipFill>
      </dgm:spPr>
    </dgm:pt>
    <dgm:pt modelId="{E5BB47B3-2BF6-4871-B226-BAC26DFE1955}" type="pres">
      <dgm:prSet presAssocID="{414FD0D3-242A-4E39-A845-D57807CCCE25}" presName="sibTrans" presStyleLbl="sibTrans2D1" presStyleIdx="0" presStyleCnt="0"/>
      <dgm:spPr/>
    </dgm:pt>
    <dgm:pt modelId="{E819584D-8E87-4B3C-B6AB-6313BD4369C8}" type="pres">
      <dgm:prSet presAssocID="{9262F270-828B-4555-AD9F-02838DBC7D85}" presName="compNode" presStyleCnt="0"/>
      <dgm:spPr/>
    </dgm:pt>
    <dgm:pt modelId="{9CDB23BE-2F53-45C3-959B-5611E767FA0C}" type="pres">
      <dgm:prSet presAssocID="{9262F270-828B-4555-AD9F-02838DBC7D85}" presName="bkgdShape" presStyleLbl="node1" presStyleIdx="2" presStyleCnt="4"/>
      <dgm:spPr/>
    </dgm:pt>
    <dgm:pt modelId="{78B29FEE-2D0B-4EF7-93C6-36637161DF8F}" type="pres">
      <dgm:prSet presAssocID="{9262F270-828B-4555-AD9F-02838DBC7D85}" presName="nodeTx" presStyleLbl="node1" presStyleIdx="2" presStyleCnt="4">
        <dgm:presLayoutVars>
          <dgm:bulletEnabled val="1"/>
        </dgm:presLayoutVars>
      </dgm:prSet>
      <dgm:spPr/>
    </dgm:pt>
    <dgm:pt modelId="{F9632045-E822-4242-ADED-0C6F9E773F0C}" type="pres">
      <dgm:prSet presAssocID="{9262F270-828B-4555-AD9F-02838DBC7D85}" presName="invisiNode" presStyleLbl="node1" presStyleIdx="2" presStyleCnt="4"/>
      <dgm:spPr/>
    </dgm:pt>
    <dgm:pt modelId="{13C03ADE-7D38-425F-AE98-3E5FE98CB22D}" type="pres">
      <dgm:prSet presAssocID="{9262F270-828B-4555-AD9F-02838DBC7D85}" presName="imagNode" presStyleLbl="fgImgPlace1" presStyleIdx="2" presStyleCnt="4"/>
      <dgm:spPr>
        <a:blipFill rotWithShape="1">
          <a:blip xmlns:r="http://schemas.openxmlformats.org/officeDocument/2006/relationships" r:embed="rId3"/>
          <a:srcRect/>
          <a:stretch>
            <a:fillRect/>
          </a:stretch>
        </a:blipFill>
      </dgm:spPr>
    </dgm:pt>
    <dgm:pt modelId="{5259C966-A526-4761-A8CC-90513C22B7E8}" type="pres">
      <dgm:prSet presAssocID="{5FCA9D64-5159-4BFA-AA02-AB506B0247A2}" presName="sibTrans" presStyleLbl="sibTrans2D1" presStyleIdx="0" presStyleCnt="0"/>
      <dgm:spPr/>
    </dgm:pt>
    <dgm:pt modelId="{0300B2AC-08FE-47D5-A348-941DF0143115}" type="pres">
      <dgm:prSet presAssocID="{F277393C-1B1D-4335-9062-6C97B6F68AA4}" presName="compNode" presStyleCnt="0"/>
      <dgm:spPr/>
    </dgm:pt>
    <dgm:pt modelId="{F33702AB-7D6B-43A2-B509-37BA8BC85824}" type="pres">
      <dgm:prSet presAssocID="{F277393C-1B1D-4335-9062-6C97B6F68AA4}" presName="bkgdShape" presStyleLbl="node1" presStyleIdx="3" presStyleCnt="4"/>
      <dgm:spPr/>
    </dgm:pt>
    <dgm:pt modelId="{BF2DB1B2-B9C5-46BA-B211-EE966790F4E3}" type="pres">
      <dgm:prSet presAssocID="{F277393C-1B1D-4335-9062-6C97B6F68AA4}" presName="nodeTx" presStyleLbl="node1" presStyleIdx="3" presStyleCnt="4">
        <dgm:presLayoutVars>
          <dgm:bulletEnabled val="1"/>
        </dgm:presLayoutVars>
      </dgm:prSet>
      <dgm:spPr/>
    </dgm:pt>
    <dgm:pt modelId="{404AC403-1DD7-4F0E-8D14-AD027A2C8C51}" type="pres">
      <dgm:prSet presAssocID="{F277393C-1B1D-4335-9062-6C97B6F68AA4}" presName="invisiNode" presStyleLbl="node1" presStyleIdx="3" presStyleCnt="4"/>
      <dgm:spPr/>
    </dgm:pt>
    <dgm:pt modelId="{129141FA-8DD5-46DD-9C87-194F421753DF}" type="pres">
      <dgm:prSet presAssocID="{F277393C-1B1D-4335-9062-6C97B6F68AA4}" presName="imagNode" presStyleLbl="fgImgPlace1" presStyleIdx="3" presStyleCnt="4"/>
      <dgm:spPr>
        <a:blipFill rotWithShape="1">
          <a:blip xmlns:r="http://schemas.openxmlformats.org/officeDocument/2006/relationships" r:embed="rId4"/>
          <a:srcRect/>
          <a:stretch>
            <a:fillRect/>
          </a:stretch>
        </a:blipFill>
      </dgm:spPr>
    </dgm:pt>
  </dgm:ptLst>
  <dgm:cxnLst>
    <dgm:cxn modelId="{818B661C-3F46-428D-AB16-03B3EA7A2594}" type="presOf" srcId="{5FCA9D64-5159-4BFA-AA02-AB506B0247A2}" destId="{5259C966-A526-4761-A8CC-90513C22B7E8}" srcOrd="0" destOrd="0" presId="urn:microsoft.com/office/officeart/2005/8/layout/hList7"/>
    <dgm:cxn modelId="{19944922-A83F-4039-AA3C-72EAA4A2B78A}" srcId="{17E04CA4-7E27-4AE4-B9B2-033BED92C812}" destId="{5FD119AD-D892-40CC-B96A-DF7033C13D99}" srcOrd="1" destOrd="0" parTransId="{8ED374EB-D01B-4A67-89E8-988E5DAD4B91}" sibTransId="{414FD0D3-242A-4E39-A845-D57807CCCE25}"/>
    <dgm:cxn modelId="{B8CA3C32-ADEE-4E6D-A41D-018E40B32365}" type="presOf" srcId="{5FD119AD-D892-40CC-B96A-DF7033C13D99}" destId="{F5C8EF1F-ADA3-4F11-941B-D1F20F7702D1}" srcOrd="0" destOrd="0" presId="urn:microsoft.com/office/officeart/2005/8/layout/hList7"/>
    <dgm:cxn modelId="{366FED3B-30E8-41AB-B9AD-9DEB591967B4}" type="presOf" srcId="{9262F270-828B-4555-AD9F-02838DBC7D85}" destId="{9CDB23BE-2F53-45C3-959B-5611E767FA0C}" srcOrd="0" destOrd="0" presId="urn:microsoft.com/office/officeart/2005/8/layout/hList7"/>
    <dgm:cxn modelId="{0039F73D-DC2A-4791-82F1-5A94259B703C}" type="presOf" srcId="{F4E53212-997D-4450-BD76-CD3BE5684CDC}" destId="{745EEF76-2D45-434B-AE0E-92EE09BD40A7}" srcOrd="1" destOrd="0" presId="urn:microsoft.com/office/officeart/2005/8/layout/hList7"/>
    <dgm:cxn modelId="{B014AA64-C9AE-4B81-BD6A-260F97F989C7}" type="presOf" srcId="{F4E53212-997D-4450-BD76-CD3BE5684CDC}" destId="{FEE416D0-7CDF-4025-B80C-C61A3D21090A}" srcOrd="0" destOrd="0" presId="urn:microsoft.com/office/officeart/2005/8/layout/hList7"/>
    <dgm:cxn modelId="{37312845-2B22-42C9-A8AD-49583F2C1679}" type="presOf" srcId="{5FD119AD-D892-40CC-B96A-DF7033C13D99}" destId="{F0A16579-7CF8-4E09-9B20-DC23E5F054F2}" srcOrd="1" destOrd="0" presId="urn:microsoft.com/office/officeart/2005/8/layout/hList7"/>
    <dgm:cxn modelId="{95F9C06E-DA22-47D6-A101-14E84C8094B6}" type="presOf" srcId="{17E04CA4-7E27-4AE4-B9B2-033BED92C812}" destId="{BAF91194-6D73-4B61-AAC4-DACE729A74E8}" srcOrd="0" destOrd="0" presId="urn:microsoft.com/office/officeart/2005/8/layout/hList7"/>
    <dgm:cxn modelId="{0E539473-DF8F-4843-A737-465489A46B2C}" srcId="{17E04CA4-7E27-4AE4-B9B2-033BED92C812}" destId="{9262F270-828B-4555-AD9F-02838DBC7D85}" srcOrd="2" destOrd="0" parTransId="{63C48EAF-EE96-4B02-AD89-0D6D2C0BF6FF}" sibTransId="{5FCA9D64-5159-4BFA-AA02-AB506B0247A2}"/>
    <dgm:cxn modelId="{CCD5D079-80AB-493A-B97C-3FC60FA40D70}" type="presOf" srcId="{F277393C-1B1D-4335-9062-6C97B6F68AA4}" destId="{F33702AB-7D6B-43A2-B509-37BA8BC85824}" srcOrd="0" destOrd="0" presId="urn:microsoft.com/office/officeart/2005/8/layout/hList7"/>
    <dgm:cxn modelId="{2C1A10C5-7D58-4158-9D33-E5BE83971D7C}" srcId="{17E04CA4-7E27-4AE4-B9B2-033BED92C812}" destId="{F277393C-1B1D-4335-9062-6C97B6F68AA4}" srcOrd="3" destOrd="0" parTransId="{4C099E05-5422-4A55-8BBF-5B7C4365EBAF}" sibTransId="{2AD5BF2B-3DEE-43C2-BA48-A951B24C4CF9}"/>
    <dgm:cxn modelId="{9F4D9EC5-2AAD-4F96-BB66-233532731B91}" type="presOf" srcId="{F277393C-1B1D-4335-9062-6C97B6F68AA4}" destId="{BF2DB1B2-B9C5-46BA-B211-EE966790F4E3}" srcOrd="1" destOrd="0" presId="urn:microsoft.com/office/officeart/2005/8/layout/hList7"/>
    <dgm:cxn modelId="{E740CBDE-5DC6-42FA-A90D-E904C1379086}" srcId="{17E04CA4-7E27-4AE4-B9B2-033BED92C812}" destId="{F4E53212-997D-4450-BD76-CD3BE5684CDC}" srcOrd="0" destOrd="0" parTransId="{148EB0B9-9FD3-4456-9A66-5B0884DB4770}" sibTransId="{FCC82FBE-00BE-4C08-B6E6-41C9BCFF1A82}"/>
    <dgm:cxn modelId="{81266BE3-B18A-4F1C-861F-7B9093A2FAD9}" type="presOf" srcId="{FCC82FBE-00BE-4C08-B6E6-41C9BCFF1A82}" destId="{8BB1DF65-A24E-4BA3-B866-B48C8E518CDE}" srcOrd="0" destOrd="0" presId="urn:microsoft.com/office/officeart/2005/8/layout/hList7"/>
    <dgm:cxn modelId="{C369BAE6-6643-40EF-83EF-AF5C21E49F46}" type="presOf" srcId="{414FD0D3-242A-4E39-A845-D57807CCCE25}" destId="{E5BB47B3-2BF6-4871-B226-BAC26DFE1955}" srcOrd="0" destOrd="0" presId="urn:microsoft.com/office/officeart/2005/8/layout/hList7"/>
    <dgm:cxn modelId="{4F21DDEE-9171-46A9-BEB8-A3E4E97097B6}" type="presOf" srcId="{9262F270-828B-4555-AD9F-02838DBC7D85}" destId="{78B29FEE-2D0B-4EF7-93C6-36637161DF8F}" srcOrd="1" destOrd="0" presId="urn:microsoft.com/office/officeart/2005/8/layout/hList7"/>
    <dgm:cxn modelId="{EFAD0218-4159-46BE-AAAD-8DEEFAD144D5}" type="presParOf" srcId="{BAF91194-6D73-4B61-AAC4-DACE729A74E8}" destId="{FE503140-B3F4-4C61-A4C7-D2E5761CE5F0}" srcOrd="0" destOrd="0" presId="urn:microsoft.com/office/officeart/2005/8/layout/hList7"/>
    <dgm:cxn modelId="{243D325E-B4F6-4B39-89BF-BD37D1A0A71E}" type="presParOf" srcId="{BAF91194-6D73-4B61-AAC4-DACE729A74E8}" destId="{3C945F04-0692-41AA-8EDA-E7E10A28F842}" srcOrd="1" destOrd="0" presId="urn:microsoft.com/office/officeart/2005/8/layout/hList7"/>
    <dgm:cxn modelId="{8582E687-ECF0-493A-B89A-F4C1305A5BC1}" type="presParOf" srcId="{3C945F04-0692-41AA-8EDA-E7E10A28F842}" destId="{5087E6F9-0AB1-4A52-8F3F-0B4CE98B2ACD}" srcOrd="0" destOrd="0" presId="urn:microsoft.com/office/officeart/2005/8/layout/hList7"/>
    <dgm:cxn modelId="{4A249C6D-218A-49BB-8D42-22AC92F57CD5}" type="presParOf" srcId="{5087E6F9-0AB1-4A52-8F3F-0B4CE98B2ACD}" destId="{FEE416D0-7CDF-4025-B80C-C61A3D21090A}" srcOrd="0" destOrd="0" presId="urn:microsoft.com/office/officeart/2005/8/layout/hList7"/>
    <dgm:cxn modelId="{6CFB295D-E1DD-475D-A574-2B64D2B57C83}" type="presParOf" srcId="{5087E6F9-0AB1-4A52-8F3F-0B4CE98B2ACD}" destId="{745EEF76-2D45-434B-AE0E-92EE09BD40A7}" srcOrd="1" destOrd="0" presId="urn:microsoft.com/office/officeart/2005/8/layout/hList7"/>
    <dgm:cxn modelId="{EE385224-3767-40CD-A3D3-980DFC015259}" type="presParOf" srcId="{5087E6F9-0AB1-4A52-8F3F-0B4CE98B2ACD}" destId="{42D77347-2A89-4E4F-9AC1-6385DFF70431}" srcOrd="2" destOrd="0" presId="urn:microsoft.com/office/officeart/2005/8/layout/hList7"/>
    <dgm:cxn modelId="{9195DC2F-EFC4-4412-8FF0-13359129E445}" type="presParOf" srcId="{5087E6F9-0AB1-4A52-8F3F-0B4CE98B2ACD}" destId="{81320FBD-A2E7-445A-9229-DC5E212B4EBE}" srcOrd="3" destOrd="0" presId="urn:microsoft.com/office/officeart/2005/8/layout/hList7"/>
    <dgm:cxn modelId="{C2509CBB-8126-4700-A8BE-6BB7E6C63D4A}" type="presParOf" srcId="{3C945F04-0692-41AA-8EDA-E7E10A28F842}" destId="{8BB1DF65-A24E-4BA3-B866-B48C8E518CDE}" srcOrd="1" destOrd="0" presId="urn:microsoft.com/office/officeart/2005/8/layout/hList7"/>
    <dgm:cxn modelId="{EC026F0E-1102-419E-85F7-2729BF5F7C1D}" type="presParOf" srcId="{3C945F04-0692-41AA-8EDA-E7E10A28F842}" destId="{AF6E365F-7DB0-496A-8F12-DC16FC48624B}" srcOrd="2" destOrd="0" presId="urn:microsoft.com/office/officeart/2005/8/layout/hList7"/>
    <dgm:cxn modelId="{C26D5E3B-E795-4622-B222-420D29E29DA1}" type="presParOf" srcId="{AF6E365F-7DB0-496A-8F12-DC16FC48624B}" destId="{F5C8EF1F-ADA3-4F11-941B-D1F20F7702D1}" srcOrd="0" destOrd="0" presId="urn:microsoft.com/office/officeart/2005/8/layout/hList7"/>
    <dgm:cxn modelId="{36AF7C59-7F96-4B8D-8199-B50311347EED}" type="presParOf" srcId="{AF6E365F-7DB0-496A-8F12-DC16FC48624B}" destId="{F0A16579-7CF8-4E09-9B20-DC23E5F054F2}" srcOrd="1" destOrd="0" presId="urn:microsoft.com/office/officeart/2005/8/layout/hList7"/>
    <dgm:cxn modelId="{1B241566-D394-4D03-A8F7-7B7F78CC5FB0}" type="presParOf" srcId="{AF6E365F-7DB0-496A-8F12-DC16FC48624B}" destId="{E65779C0-54D0-4F0A-93CE-B14288E2FC65}" srcOrd="2" destOrd="0" presId="urn:microsoft.com/office/officeart/2005/8/layout/hList7"/>
    <dgm:cxn modelId="{0F334EF1-E311-4674-B0AD-D7F0033EB73F}" type="presParOf" srcId="{AF6E365F-7DB0-496A-8F12-DC16FC48624B}" destId="{C375C9D9-1131-4EA9-9B18-0289899F1386}" srcOrd="3" destOrd="0" presId="urn:microsoft.com/office/officeart/2005/8/layout/hList7"/>
    <dgm:cxn modelId="{B5866BD0-F874-4622-8230-F7781EF30334}" type="presParOf" srcId="{3C945F04-0692-41AA-8EDA-E7E10A28F842}" destId="{E5BB47B3-2BF6-4871-B226-BAC26DFE1955}" srcOrd="3" destOrd="0" presId="urn:microsoft.com/office/officeart/2005/8/layout/hList7"/>
    <dgm:cxn modelId="{8ECC1D2A-9E7D-44A3-99E3-7EB3354BA4F4}" type="presParOf" srcId="{3C945F04-0692-41AA-8EDA-E7E10A28F842}" destId="{E819584D-8E87-4B3C-B6AB-6313BD4369C8}" srcOrd="4" destOrd="0" presId="urn:microsoft.com/office/officeart/2005/8/layout/hList7"/>
    <dgm:cxn modelId="{0AED0755-AFD4-4335-B372-EC5B4134AEB7}" type="presParOf" srcId="{E819584D-8E87-4B3C-B6AB-6313BD4369C8}" destId="{9CDB23BE-2F53-45C3-959B-5611E767FA0C}" srcOrd="0" destOrd="0" presId="urn:microsoft.com/office/officeart/2005/8/layout/hList7"/>
    <dgm:cxn modelId="{C2F3ADA2-CEC6-46E7-A9AE-C63E850D3A0D}" type="presParOf" srcId="{E819584D-8E87-4B3C-B6AB-6313BD4369C8}" destId="{78B29FEE-2D0B-4EF7-93C6-36637161DF8F}" srcOrd="1" destOrd="0" presId="urn:microsoft.com/office/officeart/2005/8/layout/hList7"/>
    <dgm:cxn modelId="{1324DCFB-500A-40E2-B7F4-EABE044434F2}" type="presParOf" srcId="{E819584D-8E87-4B3C-B6AB-6313BD4369C8}" destId="{F9632045-E822-4242-ADED-0C6F9E773F0C}" srcOrd="2" destOrd="0" presId="urn:microsoft.com/office/officeart/2005/8/layout/hList7"/>
    <dgm:cxn modelId="{7DB93C72-6A62-4E0D-B9BE-271066EB5746}" type="presParOf" srcId="{E819584D-8E87-4B3C-B6AB-6313BD4369C8}" destId="{13C03ADE-7D38-425F-AE98-3E5FE98CB22D}" srcOrd="3" destOrd="0" presId="urn:microsoft.com/office/officeart/2005/8/layout/hList7"/>
    <dgm:cxn modelId="{FA0AF0C0-5592-4642-9AB6-F5B913B1E73A}" type="presParOf" srcId="{3C945F04-0692-41AA-8EDA-E7E10A28F842}" destId="{5259C966-A526-4761-A8CC-90513C22B7E8}" srcOrd="5" destOrd="0" presId="urn:microsoft.com/office/officeart/2005/8/layout/hList7"/>
    <dgm:cxn modelId="{CBA69DCB-06EF-4DA0-81F4-DE349DD1070F}" type="presParOf" srcId="{3C945F04-0692-41AA-8EDA-E7E10A28F842}" destId="{0300B2AC-08FE-47D5-A348-941DF0143115}" srcOrd="6" destOrd="0" presId="urn:microsoft.com/office/officeart/2005/8/layout/hList7"/>
    <dgm:cxn modelId="{D1316FAE-9475-4595-A6D9-971F97110822}" type="presParOf" srcId="{0300B2AC-08FE-47D5-A348-941DF0143115}" destId="{F33702AB-7D6B-43A2-B509-37BA8BC85824}" srcOrd="0" destOrd="0" presId="urn:microsoft.com/office/officeart/2005/8/layout/hList7"/>
    <dgm:cxn modelId="{5D6A3BB0-E1E6-4C7A-940A-E2F855D7B19D}" type="presParOf" srcId="{0300B2AC-08FE-47D5-A348-941DF0143115}" destId="{BF2DB1B2-B9C5-46BA-B211-EE966790F4E3}" srcOrd="1" destOrd="0" presId="urn:microsoft.com/office/officeart/2005/8/layout/hList7"/>
    <dgm:cxn modelId="{934FE865-BEA4-45EB-A16D-CC5C7495EF20}" type="presParOf" srcId="{0300B2AC-08FE-47D5-A348-941DF0143115}" destId="{404AC403-1DD7-4F0E-8D14-AD027A2C8C51}" srcOrd="2" destOrd="0" presId="urn:microsoft.com/office/officeart/2005/8/layout/hList7"/>
    <dgm:cxn modelId="{7E5C2B73-B8FA-42B6-9979-93DADEAD9AAC}" type="presParOf" srcId="{0300B2AC-08FE-47D5-A348-941DF0143115}" destId="{129141FA-8DD5-46DD-9C87-194F421753D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E416D0-7CDF-4025-B80C-C61A3D21090A}">
      <dsp:nvSpPr>
        <dsp:cNvPr id="0" name=""/>
        <dsp:cNvSpPr/>
      </dsp:nvSpPr>
      <dsp:spPr>
        <a:xfrm>
          <a:off x="1895" y="0"/>
          <a:ext cx="1986359" cy="54186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Sporta federāciju pamatdarbībai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3 225 430</a:t>
          </a:r>
        </a:p>
      </dsp:txBody>
      <dsp:txXfrm>
        <a:off x="1895" y="2167466"/>
        <a:ext cx="1986359" cy="2167466"/>
      </dsp:txXfrm>
    </dsp:sp>
    <dsp:sp modelId="{81320FBD-A2E7-445A-9229-DC5E212B4EBE}">
      <dsp:nvSpPr>
        <dsp:cNvPr id="0" name=""/>
        <dsp:cNvSpPr/>
      </dsp:nvSpPr>
      <dsp:spPr>
        <a:xfrm>
          <a:off x="77637" y="413843"/>
          <a:ext cx="1804416" cy="1804416"/>
        </a:xfrm>
        <a:prstGeom prst="ellipse">
          <a:avLst/>
        </a:prstGeom>
        <a:blipFill rotWithShape="1">
          <a:blip xmlns:r="http://schemas.openxmlformats.org/officeDocument/2006/relationships" r:embed="rId1"/>
          <a:srcRect/>
          <a:stretch>
            <a:fillRect l="-40000" r="-40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5C8EF1F-ADA3-4F11-941B-D1F20F7702D1}">
      <dsp:nvSpPr>
        <dsp:cNvPr id="0" name=""/>
        <dsp:cNvSpPr/>
      </dsp:nvSpPr>
      <dsp:spPr>
        <a:xfrm>
          <a:off x="2047845" y="0"/>
          <a:ext cx="1986359" cy="54186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Prioritārajām federācijām (15)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2 244 570 </a:t>
          </a:r>
        </a:p>
      </dsp:txBody>
      <dsp:txXfrm>
        <a:off x="2047845" y="2167466"/>
        <a:ext cx="1986359" cy="2167466"/>
      </dsp:txXfrm>
    </dsp:sp>
    <dsp:sp modelId="{C375C9D9-1131-4EA9-9B18-0289899F1386}">
      <dsp:nvSpPr>
        <dsp:cNvPr id="0" name=""/>
        <dsp:cNvSpPr/>
      </dsp:nvSpPr>
      <dsp:spPr>
        <a:xfrm>
          <a:off x="2138816" y="325120"/>
          <a:ext cx="1804416" cy="1804416"/>
        </a:xfrm>
        <a:prstGeom prst="ellipse">
          <a:avLst/>
        </a:prstGeom>
        <a:blipFill rotWithShape="1">
          <a:blip xmlns:r="http://schemas.openxmlformats.org/officeDocument/2006/relationships" r:embed="rId2"/>
          <a:srcRect/>
          <a:stretch>
            <a:fillRect l="-12000" r="-12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CDB23BE-2F53-45C3-959B-5611E767FA0C}">
      <dsp:nvSpPr>
        <dsp:cNvPr id="0" name=""/>
        <dsp:cNvSpPr/>
      </dsp:nvSpPr>
      <dsp:spPr>
        <a:xfrm>
          <a:off x="4093795" y="0"/>
          <a:ext cx="1986359" cy="54186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Darbības jomu federācijām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130 000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000" kern="1200" dirty="0"/>
        </a:p>
      </dsp:txBody>
      <dsp:txXfrm>
        <a:off x="4093795" y="2167466"/>
        <a:ext cx="1986359" cy="2167466"/>
      </dsp:txXfrm>
    </dsp:sp>
    <dsp:sp modelId="{13C03ADE-7D38-425F-AE98-3E5FE98CB22D}">
      <dsp:nvSpPr>
        <dsp:cNvPr id="0" name=""/>
        <dsp:cNvSpPr/>
      </dsp:nvSpPr>
      <dsp:spPr>
        <a:xfrm>
          <a:off x="4184767" y="325120"/>
          <a:ext cx="1804416" cy="1804416"/>
        </a:xfrm>
        <a:prstGeom prst="ellipse">
          <a:avLst/>
        </a:prstGeom>
        <a:blipFill rotWithShape="1">
          <a:blip xmlns:r="http://schemas.openxmlformats.org/officeDocument/2006/relationships" r:embed="rId3"/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33702AB-7D6B-43A2-B509-37BA8BC85824}">
      <dsp:nvSpPr>
        <dsp:cNvPr id="0" name=""/>
        <dsp:cNvSpPr/>
      </dsp:nvSpPr>
      <dsp:spPr>
        <a:xfrm>
          <a:off x="6139745" y="0"/>
          <a:ext cx="1986359" cy="54186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Pasākumiem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416 000  </a:t>
          </a:r>
        </a:p>
      </dsp:txBody>
      <dsp:txXfrm>
        <a:off x="6139745" y="2167466"/>
        <a:ext cx="1986359" cy="2167466"/>
      </dsp:txXfrm>
    </dsp:sp>
    <dsp:sp modelId="{129141FA-8DD5-46DD-9C87-194F421753DF}">
      <dsp:nvSpPr>
        <dsp:cNvPr id="0" name=""/>
        <dsp:cNvSpPr/>
      </dsp:nvSpPr>
      <dsp:spPr>
        <a:xfrm>
          <a:off x="6230717" y="325120"/>
          <a:ext cx="1804416" cy="1804416"/>
        </a:xfrm>
        <a:prstGeom prst="ellipse">
          <a:avLst/>
        </a:prstGeom>
        <a:blipFill rotWithShape="1">
          <a:blip xmlns:r="http://schemas.openxmlformats.org/officeDocument/2006/relationships" r:embed="rId4"/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E503140-B3F4-4C61-A4C7-D2E5761CE5F0}">
      <dsp:nvSpPr>
        <dsp:cNvPr id="0" name=""/>
        <dsp:cNvSpPr/>
      </dsp:nvSpPr>
      <dsp:spPr>
        <a:xfrm>
          <a:off x="325119" y="4334933"/>
          <a:ext cx="7477760" cy="812800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30366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594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lv-LV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4832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2989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9114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2303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5196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1" name="Google Shape;101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5916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2097742"/>
            <a:ext cx="12192000" cy="4760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5705" y="0"/>
            <a:ext cx="2393859" cy="181087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">
  <p:cSld name="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16775" y="2243979"/>
            <a:ext cx="10929767" cy="393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social icons">
  <p:cSld name="Title Slide with social icons">
    <p:bg>
      <p:bgPr>
        <a:solidFill>
          <a:schemeClr val="lt1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/>
          <p:nvPr/>
        </p:nvSpPr>
        <p:spPr>
          <a:xfrm>
            <a:off x="0" y="2097742"/>
            <a:ext cx="12192000" cy="4760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9" name="Google Shape;169;p23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70" name="Google Shape;170;p23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1" name="Google Shape;171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5705" y="0"/>
            <a:ext cx="2393859" cy="1810872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3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3" name="Google Shape;173;p23"/>
          <p:cNvSpPr txBox="1"/>
          <p:nvPr/>
        </p:nvSpPr>
        <p:spPr>
          <a:xfrm>
            <a:off x="1730716" y="5309366"/>
            <a:ext cx="12104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2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IZM_gov_lv</a:t>
            </a:r>
            <a:endParaRPr sz="1200">
              <a:solidFill>
                <a:srgbClr val="66469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4" name="Google Shape;174;p23"/>
          <p:cNvSpPr txBox="1"/>
          <p:nvPr/>
        </p:nvSpPr>
        <p:spPr>
          <a:xfrm>
            <a:off x="4063573" y="5309366"/>
            <a:ext cx="19676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200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Izglitibas.ministrija</a:t>
            </a:r>
            <a:endParaRPr sz="1200" dirty="0">
              <a:solidFill>
                <a:srgbClr val="66469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76" name="Google Shape;17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94278" y="5289626"/>
            <a:ext cx="257991" cy="26506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74;p23">
            <a:extLst>
              <a:ext uri="{FF2B5EF4-FFF2-40B4-BE49-F238E27FC236}">
                <a16:creationId xmlns:a16="http://schemas.microsoft.com/office/drawing/2014/main" id="{0FCD24AB-8C9C-3991-7F68-40BFB92684F5}"/>
              </a:ext>
            </a:extLst>
          </p:cNvPr>
          <p:cNvSpPr txBox="1"/>
          <p:nvPr userDrawn="1"/>
        </p:nvSpPr>
        <p:spPr>
          <a:xfrm>
            <a:off x="6875694" y="5309366"/>
            <a:ext cx="19676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sz="1200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izglitibasministrija</a:t>
            </a:r>
            <a:endParaRPr sz="1200" dirty="0">
              <a:solidFill>
                <a:srgbClr val="66469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Picture 8" descr="A purple letter f in a white circle&#10;&#10;Description automatically generated">
            <a:extLst>
              <a:ext uri="{FF2B5EF4-FFF2-40B4-BE49-F238E27FC236}">
                <a16:creationId xmlns:a16="http://schemas.microsoft.com/office/drawing/2014/main" id="{1DC4884A-72F5-BE6B-2487-47E72C0A7A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725318" y="5293210"/>
            <a:ext cx="257991" cy="257991"/>
          </a:xfrm>
          <a:prstGeom prst="rect">
            <a:avLst/>
          </a:prstGeom>
        </p:spPr>
      </p:pic>
      <p:pic>
        <p:nvPicPr>
          <p:cNvPr id="11" name="Picture 10" descr="A purple camera logo in a white circle&#10;&#10;Description automatically generated">
            <a:extLst>
              <a:ext uri="{FF2B5EF4-FFF2-40B4-BE49-F238E27FC236}">
                <a16:creationId xmlns:a16="http://schemas.microsoft.com/office/drawing/2014/main" id="{8A6D663D-3E94-F22B-427F-211937581ED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531086" y="5290844"/>
            <a:ext cx="265064" cy="2650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er">
  <p:cSld name="header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4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9" name="Google Shape;179;p24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4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181" name="Google Shape;181;p24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2" name="Google Shape;182;p24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3">
  <p:cSld name="text 3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"/>
          <p:cNvSpPr txBox="1">
            <a:spLocks noGrp="1"/>
          </p:cNvSpPr>
          <p:nvPr>
            <p:ph type="title"/>
          </p:nvPr>
        </p:nvSpPr>
        <p:spPr>
          <a:xfrm>
            <a:off x="616774" y="681038"/>
            <a:ext cx="5938219" cy="75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5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6" name="Google Shape;186;p25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25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188" name="Google Shape;188;p25"/>
          <p:cNvSpPr txBox="1">
            <a:spLocks noGrp="1"/>
          </p:cNvSpPr>
          <p:nvPr>
            <p:ph type="body" idx="1"/>
          </p:nvPr>
        </p:nvSpPr>
        <p:spPr>
          <a:xfrm>
            <a:off x="616775" y="1845946"/>
            <a:ext cx="10929767" cy="4199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6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1" name="Google Shape;191;p26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6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1">
  <p:cSld name="random 1">
    <p:bg>
      <p:bgPr>
        <a:solidFill>
          <a:schemeClr val="lt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7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8337176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27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6" name="Google Shape;196;p27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2">
  <p:cSld name="random 2">
    <p:bg>
      <p:bgPr>
        <a:solidFill>
          <a:srgbClr val="CBC7D8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0" name="Google Shape;200;p28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2">
  <p:cSld name="blank 2">
    <p:bg>
      <p:bgPr>
        <a:solidFill>
          <a:srgbClr val="CBC7D8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45461" y="320302"/>
            <a:ext cx="655499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45462" y="1825625"/>
            <a:ext cx="1084370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36000" bIns="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0"/>
          <p:cNvSpPr txBox="1">
            <a:spLocks noGrp="1"/>
          </p:cNvSpPr>
          <p:nvPr>
            <p:ph type="ctrTitle"/>
          </p:nvPr>
        </p:nvSpPr>
        <p:spPr>
          <a:xfrm>
            <a:off x="1492465" y="2975470"/>
            <a:ext cx="804533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lv-LV" sz="4400" dirty="0">
                <a:solidFill>
                  <a:schemeClr val="lt1"/>
                </a:solidFill>
              </a:rPr>
              <a:t>VALSTS FINANSĒJUMA SADALES KRITĒRIJI 2025. GADAM</a:t>
            </a:r>
            <a:endParaRPr lang="lv-LV" sz="4400" dirty="0"/>
          </a:p>
        </p:txBody>
      </p:sp>
      <p:sp>
        <p:nvSpPr>
          <p:cNvPr id="208" name="Google Shape;208;p30"/>
          <p:cNvSpPr txBox="1">
            <a:spLocks noGrp="1"/>
          </p:cNvSpPr>
          <p:nvPr>
            <p:ph type="body" idx="2"/>
          </p:nvPr>
        </p:nvSpPr>
        <p:spPr>
          <a:xfrm rot="5400000">
            <a:off x="9269507" y="3740646"/>
            <a:ext cx="2062163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indent="0">
              <a:spcBef>
                <a:spcPts val="0"/>
              </a:spcBef>
            </a:pPr>
            <a:endParaRPr dirty="0"/>
          </a:p>
          <a:p>
            <a:pPr marL="0" indent="0"/>
            <a:r>
              <a:rPr lang="en-GB" dirty="0"/>
              <a:t>2</a:t>
            </a:r>
            <a:r>
              <a:rPr lang="lv-LV" dirty="0"/>
              <a:t>1/</a:t>
            </a:r>
            <a:r>
              <a:rPr lang="en-GB" dirty="0"/>
              <a:t>1</a:t>
            </a:r>
            <a:r>
              <a:rPr lang="lv-LV" dirty="0"/>
              <a:t>1/20</a:t>
            </a:r>
            <a:r>
              <a:rPr lang="en-GB" dirty="0"/>
              <a:t>24</a:t>
            </a:r>
            <a:endParaRPr dirty="0"/>
          </a:p>
          <a:p>
            <a:pPr marL="0" indent="0"/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744" y="0"/>
            <a:ext cx="1992429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ABF9E-C390-CD95-7D6A-C1FA67485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Atbalsts S</a:t>
            </a:r>
            <a:r>
              <a:rPr lang="en-LV" dirty="0"/>
              <a:t>porta federācij</a:t>
            </a:r>
            <a:r>
              <a:rPr lang="lv-LV" dirty="0" err="1"/>
              <a:t>ām</a:t>
            </a:r>
            <a:r>
              <a:rPr lang="lv-LV" dirty="0"/>
              <a:t> </a:t>
            </a:r>
            <a:endParaRPr lang="en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A334D-9630-E1B3-910E-2ACCD70DA71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lv-LV" smtClean="0"/>
              <a:pPr/>
              <a:t>2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AAA16B-B4B7-00E1-A121-04C59E770928}"/>
              </a:ext>
            </a:extLst>
          </p:cNvPr>
          <p:cNvSpPr txBox="1"/>
          <p:nvPr/>
        </p:nvSpPr>
        <p:spPr>
          <a:xfrm>
            <a:off x="1429407" y="365760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V" dirty="0"/>
          </a:p>
        </p:txBody>
      </p:sp>
      <p:graphicFrame>
        <p:nvGraphicFramePr>
          <p:cNvPr id="7" name="Shēma 6">
            <a:extLst>
              <a:ext uri="{FF2B5EF4-FFF2-40B4-BE49-F238E27FC236}">
                <a16:creationId xmlns:a16="http://schemas.microsoft.com/office/drawing/2014/main" id="{B86AEDF6-DD54-2B8B-7956-B17B623E81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3725307"/>
              </p:ext>
            </p:extLst>
          </p:nvPr>
        </p:nvGraphicFramePr>
        <p:xfrm>
          <a:off x="1077844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55323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2F10356-C31B-B140-E15C-6244CC7CB2D2}"/>
              </a:ext>
            </a:extLst>
          </p:cNvPr>
          <p:cNvSpPr txBox="1"/>
          <p:nvPr/>
        </p:nvSpPr>
        <p:spPr>
          <a:xfrm>
            <a:off x="809855" y="2551644"/>
            <a:ext cx="10020538" cy="3735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664790"/>
              </a:buClr>
              <a:buSzPts val="1800"/>
            </a:pPr>
            <a:r>
              <a:rPr lang="lv-LV" sz="1600" dirty="0">
                <a:solidFill>
                  <a:srgbClr val="664790"/>
                </a:solidFill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Terminu skaidrojumi:</a:t>
            </a:r>
          </a:p>
          <a:p>
            <a:pPr marL="449263">
              <a:lnSpc>
                <a:spcPct val="150000"/>
              </a:lnSpc>
              <a:buSzPts val="960"/>
            </a:pPr>
            <a:r>
              <a:rPr lang="lv-LV" sz="16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Sportists – </a:t>
            </a:r>
            <a:r>
              <a:rPr lang="lv-LV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vismaz </a:t>
            </a:r>
            <a:r>
              <a:rPr lang="lv-LV" sz="16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 gadus veca persona, kura ir reģistrēta </a:t>
            </a:r>
            <a:r>
              <a:rPr lang="lv-LV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federācijas sportistu reģistrā un </a:t>
            </a:r>
            <a:r>
              <a:rPr lang="lv-LV" sz="16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divas reizes gadā </a:t>
            </a:r>
            <a:r>
              <a:rPr lang="lv-LV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ir piedalījusies federāciju kalendārā iekļautās sacensībās,</a:t>
            </a:r>
          </a:p>
          <a:p>
            <a:pPr marL="449263">
              <a:lnSpc>
                <a:spcPct val="150000"/>
              </a:lnSpc>
              <a:buSzPts val="960"/>
            </a:pPr>
            <a:r>
              <a:rPr lang="lv-LV" sz="16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Reģistrs – atsevišķs saraksts ar sportistiem, kas atbilst IZM definīcijai,</a:t>
            </a:r>
          </a:p>
          <a:p>
            <a:pPr marL="449263">
              <a:lnSpc>
                <a:spcPct val="150000"/>
              </a:lnSpc>
              <a:buSzPts val="960"/>
            </a:pPr>
            <a:r>
              <a:rPr lang="en-GB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</a:t>
            </a:r>
            <a:r>
              <a:rPr lang="lv-LV" sz="1600" dirty="0" err="1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eģistrā</a:t>
            </a:r>
            <a:r>
              <a:rPr lang="lv-LV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iekļaujamie dati par sportistiem, kas tādi bijuši no</a:t>
            </a:r>
            <a:r>
              <a:rPr lang="lv-LV" sz="16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2024.gadā 1.janvāra līdz 31.decembrim,</a:t>
            </a:r>
          </a:p>
          <a:p>
            <a:pPr marL="449263">
              <a:lnSpc>
                <a:spcPct val="150000"/>
              </a:lnSpc>
              <a:buSzPts val="960"/>
            </a:pPr>
            <a:r>
              <a:rPr lang="en-GB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</a:t>
            </a:r>
            <a:r>
              <a:rPr lang="lv-LV" sz="1600" dirty="0" err="1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eģistrā</a:t>
            </a:r>
            <a:r>
              <a:rPr lang="lv-LV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iekļaujamie publiski pieejamie dati – </a:t>
            </a:r>
            <a:r>
              <a:rPr lang="lv-LV" sz="16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vārds, uzvārds, dzimšanas gads un sporta veids,</a:t>
            </a:r>
          </a:p>
          <a:p>
            <a:pPr marL="449263">
              <a:lnSpc>
                <a:spcPct val="150000"/>
              </a:lnSpc>
              <a:buSzPts val="960"/>
            </a:pPr>
            <a:r>
              <a:rPr lang="en-GB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</a:t>
            </a:r>
            <a:r>
              <a:rPr lang="lv-LV" sz="1600" dirty="0" err="1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ienas</a:t>
            </a:r>
            <a:r>
              <a:rPr lang="lv-LV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federācijas ietvaros sportistam pārstāvot </a:t>
            </a:r>
            <a:r>
              <a:rPr lang="lv-LV" sz="16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vairākus sporta veidus </a:t>
            </a:r>
            <a:r>
              <a:rPr lang="lv-LV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(ne disciplīnas!),</a:t>
            </a:r>
            <a:r>
              <a:rPr lang="lv-LV" sz="16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sportistu var iekļaut Reģistrā atbilstoši vairāk reizes.</a:t>
            </a:r>
          </a:p>
        </p:txBody>
      </p:sp>
      <p:sp>
        <p:nvSpPr>
          <p:cNvPr id="463" name="Google Shape;463;p41"/>
          <p:cNvSpPr txBox="1">
            <a:spLocks noGrp="1"/>
          </p:cNvSpPr>
          <p:nvPr>
            <p:ph type="title"/>
          </p:nvPr>
        </p:nvSpPr>
        <p:spPr>
          <a:xfrm>
            <a:off x="809855" y="295059"/>
            <a:ext cx="9878132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lv-LV" dirty="0"/>
              <a:t>PIRMAIS KRITĒRIJU BLOKS - DEFINĪCIJU SKAIDROJUMS</a:t>
            </a:r>
            <a:endParaRPr dirty="0"/>
          </a:p>
        </p:txBody>
      </p:sp>
      <p:sp>
        <p:nvSpPr>
          <p:cNvPr id="464" name="Google Shape;464;p41"/>
          <p:cNvSpPr txBox="1">
            <a:spLocks noGrp="1"/>
          </p:cNvSpPr>
          <p:nvPr>
            <p:ph type="body" idx="1"/>
          </p:nvPr>
        </p:nvSpPr>
        <p:spPr>
          <a:xfrm>
            <a:off x="449705" y="1858884"/>
            <a:ext cx="11459980" cy="638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SzPts val="1800"/>
            </a:pPr>
            <a:r>
              <a:rPr lang="lv-LV" sz="2000" b="1" dirty="0"/>
              <a:t>Kritēriji valsts budžeta līdzekļu sadalei federācijām 202</a:t>
            </a:r>
            <a:r>
              <a:rPr lang="en-GB" sz="2000" b="1" dirty="0"/>
              <a:t>5</a:t>
            </a:r>
            <a:r>
              <a:rPr lang="lv-LV" sz="2000" b="1" dirty="0"/>
              <a:t>.gadā – bez izmaiņām</a:t>
            </a:r>
          </a:p>
        </p:txBody>
      </p:sp>
      <p:sp>
        <p:nvSpPr>
          <p:cNvPr id="466" name="Google Shape;466;p41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fld id="{00000000-1234-1234-1234-123412341234}" type="slidenum">
              <a:rPr lang="lv-LV"/>
              <a:pPr/>
              <a:t>3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DC4E88-51CB-75CF-6B4B-B1D1BB0569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39" y="3011677"/>
            <a:ext cx="307271" cy="3584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FEEAAC9-2DDA-38F3-557D-58F47B8AE9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584" y="3721511"/>
            <a:ext cx="304826" cy="3596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7A800D-2260-4F42-F69E-4A47B235D7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584" y="4804391"/>
            <a:ext cx="304826" cy="3596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1BFBB3-9AFB-203D-F428-32D3A4C775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584" y="5543005"/>
            <a:ext cx="304826" cy="3596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D45ED1-CBFB-BE61-9D92-0F77936170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584" y="4100476"/>
            <a:ext cx="304826" cy="3596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1"/>
          <p:cNvSpPr txBox="1">
            <a:spLocks noGrp="1"/>
          </p:cNvSpPr>
          <p:nvPr>
            <p:ph type="title"/>
          </p:nvPr>
        </p:nvSpPr>
        <p:spPr>
          <a:xfrm>
            <a:off x="727023" y="257547"/>
            <a:ext cx="10702977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lv-LV" dirty="0"/>
              <a:t>OTRAIS KRITĒRIJU BLOKS - DEFINĪCIJU SKAIDROJUMS</a:t>
            </a:r>
            <a:endParaRPr dirty="0"/>
          </a:p>
        </p:txBody>
      </p:sp>
      <p:sp>
        <p:nvSpPr>
          <p:cNvPr id="464" name="Google Shape;464;p41"/>
          <p:cNvSpPr txBox="1">
            <a:spLocks noGrp="1"/>
          </p:cNvSpPr>
          <p:nvPr>
            <p:ph type="body" idx="1"/>
          </p:nvPr>
        </p:nvSpPr>
        <p:spPr>
          <a:xfrm>
            <a:off x="818580" y="1806548"/>
            <a:ext cx="11001164" cy="393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SzPts val="1800"/>
            </a:pPr>
            <a:r>
              <a:rPr lang="lv-LV" sz="2000" b="1" dirty="0"/>
              <a:t>Federāciju 2024.gada kalendārā iekļautās sacensībās: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lv-LV" sz="1600" b="1" dirty="0"/>
              <a:t>2.1.punkts – sportistu dalība </a:t>
            </a:r>
            <a:r>
              <a:rPr lang="lv-LV" sz="1600" dirty="0"/>
              <a:t>Olimpiskajās spēlēs (OS), OS kvalifikācijas sacensībās, Pasaules spēlēs, Eiropas un pasaules čempionāti (arī junioriem, jauniešiem), Eiropas un pasaules kausi un to posmi,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lv-LV" sz="1600" b="1" dirty="0"/>
              <a:t>2.2.punkts – federācijas rīkotie </a:t>
            </a:r>
            <a:r>
              <a:rPr lang="lv-LV" sz="1600" dirty="0"/>
              <a:t>Latvijas čempionāti, meistarsacīkstes, kausu </a:t>
            </a:r>
            <a:r>
              <a:rPr lang="lv-LV" sz="1600" dirty="0" err="1"/>
              <a:t>izcīņas</a:t>
            </a:r>
            <a:r>
              <a:rPr lang="lv-LV" sz="1600" dirty="0"/>
              <a:t>, lai noskaidrotu labāko sportistu vai komandu  </a:t>
            </a:r>
            <a:r>
              <a:rPr lang="lv-LV" sz="1600" b="1" dirty="0"/>
              <a:t>tikai pieaugušajiem,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lv-LV" sz="1600" b="1" dirty="0"/>
              <a:t>2.3.punkts – federācijas rīkotie </a:t>
            </a:r>
            <a:r>
              <a:rPr lang="lv-LV" sz="1600" dirty="0"/>
              <a:t>Latvijas čempionāti, meistarsacīkstes un atsevišķas sarīkotas nacionāla līmeņa sacensības, kur noskaidrotu labāko sportistu vai komandu </a:t>
            </a:r>
            <a:r>
              <a:rPr lang="lv-LV" sz="1600" b="1" dirty="0"/>
              <a:t>tikai jauniešiem,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lv-LV" sz="1600" b="1" dirty="0"/>
              <a:t>2.4.punkts – federācijas rīkotās starptautiskās sacensībās Latvijā,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lv-LV" sz="1600" b="1" dirty="0"/>
              <a:t>2.5.punkts – federācijas rīkotās tautas sporta un senioru sacensības,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lv-LV" sz="1600" dirty="0"/>
              <a:t>Rezultātu sadaļā </a:t>
            </a:r>
            <a:r>
              <a:rPr lang="lv-LV" sz="1600" b="1" dirty="0"/>
              <a:t>– precīza tieša saite uz attiecīgo tīmekļa vietni, </a:t>
            </a:r>
            <a:r>
              <a:rPr lang="lv-LV" sz="1600" dirty="0"/>
              <a:t>kur fiksēti sportistu rezultāti.</a:t>
            </a:r>
          </a:p>
        </p:txBody>
      </p:sp>
      <p:sp>
        <p:nvSpPr>
          <p:cNvPr id="466" name="Google Shape;466;p41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fld id="{00000000-1234-1234-1234-123412341234}" type="slidenum">
              <a:rPr lang="lv-LV"/>
              <a:pPr/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5192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1"/>
          <p:cNvSpPr txBox="1">
            <a:spLocks noGrp="1"/>
          </p:cNvSpPr>
          <p:nvPr>
            <p:ph type="title"/>
          </p:nvPr>
        </p:nvSpPr>
        <p:spPr>
          <a:xfrm>
            <a:off x="672091" y="319693"/>
            <a:ext cx="10403174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lv-LV" dirty="0"/>
              <a:t>TREŠAIS KRITĒRIJU BLOKS - DEFINĪCIJU SKAIDROJUMS</a:t>
            </a:r>
            <a:endParaRPr dirty="0"/>
          </a:p>
        </p:txBody>
      </p:sp>
      <p:sp>
        <p:nvSpPr>
          <p:cNvPr id="464" name="Google Shape;464;p41"/>
          <p:cNvSpPr txBox="1">
            <a:spLocks noGrp="1"/>
          </p:cNvSpPr>
          <p:nvPr>
            <p:ph type="body" idx="1"/>
          </p:nvPr>
        </p:nvSpPr>
        <p:spPr>
          <a:xfrm>
            <a:off x="1108214" y="1911372"/>
            <a:ext cx="10951371" cy="393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SzPts val="1800"/>
            </a:pPr>
            <a:r>
              <a:rPr lang="lv-LV" sz="2000" b="1" dirty="0"/>
              <a:t>Sportistu augstu sasniegumu rezultāti: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en-GB" sz="1800" dirty="0"/>
              <a:t>R</a:t>
            </a:r>
            <a:r>
              <a:rPr lang="lv-LV" sz="1800" dirty="0" err="1"/>
              <a:t>ezultāta</a:t>
            </a:r>
            <a:r>
              <a:rPr lang="lv-LV" sz="1800" dirty="0"/>
              <a:t> atbilstība – </a:t>
            </a:r>
            <a:r>
              <a:rPr lang="lv-LV" sz="1800" b="1" dirty="0"/>
              <a:t>Kritēriju pielikuma 1.- 6.tabulās,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en-GB" sz="1800" dirty="0"/>
              <a:t>R</a:t>
            </a:r>
            <a:r>
              <a:rPr lang="lv-LV" sz="1800" dirty="0" err="1"/>
              <a:t>ezultātu</a:t>
            </a:r>
            <a:r>
              <a:rPr lang="lv-LV" sz="1800" dirty="0"/>
              <a:t> sadaļā – </a:t>
            </a:r>
            <a:r>
              <a:rPr lang="lv-LV" sz="1800" b="1" dirty="0"/>
              <a:t>precīza tieša saite uz sacensību rezultātu attiecīgo tīmekļa vietni,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en-GB" sz="1800" b="1" dirty="0"/>
              <a:t>S</a:t>
            </a:r>
            <a:r>
              <a:rPr lang="lv-LV" sz="1800" b="1" dirty="0" err="1"/>
              <a:t>portists</a:t>
            </a:r>
            <a:r>
              <a:rPr lang="lv-LV" sz="1800" b="1" dirty="0"/>
              <a:t> sacensībās pārstāvējis Latvijas izlasi,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lv-LV" sz="1800" dirty="0"/>
              <a:t>Pasaules un Eiropas kausa posmu kopvērtējums – </a:t>
            </a:r>
            <a:r>
              <a:rPr lang="lv-LV" sz="1800" b="1" dirty="0"/>
              <a:t>tikai pieaugušo konkurencē, </a:t>
            </a:r>
          </a:p>
          <a:p>
            <a:pPr marL="0" indent="0">
              <a:lnSpc>
                <a:spcPct val="150000"/>
              </a:lnSpc>
              <a:buSzPts val="960"/>
            </a:pPr>
            <a:r>
              <a:rPr lang="en-GB" sz="1800" dirty="0"/>
              <a:t>A</a:t>
            </a:r>
            <a:r>
              <a:rPr lang="lv-LV" sz="1800" dirty="0" err="1"/>
              <a:t>ugstu</a:t>
            </a:r>
            <a:r>
              <a:rPr lang="lv-LV" sz="1800" dirty="0"/>
              <a:t> sasniegumu vērtēšanas nosacījumi </a:t>
            </a:r>
            <a:r>
              <a:rPr lang="lv-LV" sz="1800" b="1" dirty="0"/>
              <a:t>– Kritēriju 5.-12.punktā.</a:t>
            </a:r>
          </a:p>
        </p:txBody>
      </p:sp>
      <p:sp>
        <p:nvSpPr>
          <p:cNvPr id="466" name="Google Shape;466;p41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fld id="{00000000-1234-1234-1234-123412341234}" type="slidenum">
              <a:rPr lang="lv-LV"/>
              <a:pPr/>
              <a:t>5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46187D-39D0-2AED-95CA-CBFEEA2032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34" y="2599946"/>
            <a:ext cx="304826" cy="35969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A4394AF-78C7-52A1-31CB-CA809E0F31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00" y="3687296"/>
            <a:ext cx="304826" cy="35969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3DBA730-9425-11A2-2185-483C1ADDF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00" y="4746941"/>
            <a:ext cx="304826" cy="3596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77EFDA1-E4B6-AE95-835A-AB5AC234C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00" y="4238116"/>
            <a:ext cx="304826" cy="3596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FFC67B-1AA5-EEE0-B615-4ADCF323FA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00" y="3143621"/>
            <a:ext cx="304826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589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50"/>
          <p:cNvSpPr/>
          <p:nvPr/>
        </p:nvSpPr>
        <p:spPr>
          <a:xfrm>
            <a:off x="-59922" y="2588847"/>
            <a:ext cx="3167844" cy="3167844"/>
          </a:xfrm>
          <a:prstGeom prst="blockArc">
            <a:avLst>
              <a:gd name="adj1" fmla="val 16173961"/>
              <a:gd name="adj2" fmla="val 5453715"/>
              <a:gd name="adj3" fmla="val 11604"/>
            </a:avLst>
          </a:prstGeom>
          <a:solidFill>
            <a:srgbClr val="C2B5D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28" name="Google Shape;628;p50"/>
          <p:cNvSpPr txBox="1">
            <a:spLocks noGrp="1"/>
          </p:cNvSpPr>
          <p:nvPr>
            <p:ph type="title"/>
          </p:nvPr>
        </p:nvSpPr>
        <p:spPr>
          <a:xfrm>
            <a:off x="1986582" y="257547"/>
            <a:ext cx="4292301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r>
              <a:rPr lang="lv-LV" dirty="0"/>
              <a:t>Budžeta sadalījums 2025</a:t>
            </a:r>
            <a:endParaRPr dirty="0"/>
          </a:p>
        </p:txBody>
      </p:sp>
      <p:sp>
        <p:nvSpPr>
          <p:cNvPr id="630" name="Google Shape;630;p50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fld id="{00000000-1234-1234-1234-123412341234}" type="slidenum">
              <a:rPr lang="lv-LV"/>
              <a:pPr/>
              <a:t>6</a:t>
            </a:fld>
            <a:endParaRPr/>
          </a:p>
        </p:txBody>
      </p:sp>
      <p:cxnSp>
        <p:nvCxnSpPr>
          <p:cNvPr id="631" name="Google Shape;631;p50"/>
          <p:cNvCxnSpPr/>
          <p:nvPr/>
        </p:nvCxnSpPr>
        <p:spPr>
          <a:xfrm rot="10800000">
            <a:off x="6418591" y="861888"/>
            <a:ext cx="2205318" cy="0"/>
          </a:xfrm>
          <a:prstGeom prst="straightConnector1">
            <a:avLst/>
          </a:prstGeom>
          <a:noFill/>
          <a:ln w="19050" cap="flat" cmpd="sng">
            <a:solidFill>
              <a:srgbClr val="664790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632" name="Google Shape;632;p50"/>
          <p:cNvGrpSpPr/>
          <p:nvPr/>
        </p:nvGrpSpPr>
        <p:grpSpPr>
          <a:xfrm>
            <a:off x="3399819" y="1767912"/>
            <a:ext cx="2920166" cy="1419749"/>
            <a:chOff x="803640" y="3378224"/>
            <a:chExt cx="2100905" cy="1047634"/>
          </a:xfrm>
        </p:grpSpPr>
        <p:sp>
          <p:nvSpPr>
            <p:cNvPr id="633" name="Google Shape;633;p50"/>
            <p:cNvSpPr txBox="1"/>
            <p:nvPr/>
          </p:nvSpPr>
          <p:spPr>
            <a:xfrm>
              <a:off x="803640" y="3610638"/>
              <a:ext cx="2059657" cy="815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r>
                <a:rPr lang="lv-LV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Atbilstoši MK Nr.27 federācijas līdz </a:t>
              </a:r>
              <a:r>
                <a:rPr lang="lv-LV" b="1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10.01.2025 </a:t>
              </a:r>
              <a:r>
                <a:rPr lang="lv-LV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iesniedz pieteikumus finansējuma saņemšanai</a:t>
              </a:r>
              <a:endParaRPr dirty="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34" name="Google Shape;634;p50"/>
            <p:cNvSpPr txBox="1"/>
            <p:nvPr/>
          </p:nvSpPr>
          <p:spPr>
            <a:xfrm>
              <a:off x="844888" y="3378224"/>
              <a:ext cx="2059657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r>
                <a:rPr lang="lv-LV" b="1" dirty="0">
                  <a:solidFill>
                    <a:srgbClr val="664790"/>
                  </a:solidFill>
                  <a:latin typeface="Verdana"/>
                  <a:ea typeface="Verdana"/>
                  <a:cs typeface="Verdana"/>
                  <a:sym typeface="Verdana"/>
                </a:rPr>
                <a:t>2025.gada 10.janvāris</a:t>
              </a:r>
              <a:endParaRPr b="1" dirty="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635" name="Google Shape;635;p50"/>
          <p:cNvSpPr txBox="1"/>
          <p:nvPr/>
        </p:nvSpPr>
        <p:spPr>
          <a:xfrm>
            <a:off x="7414776" y="2803854"/>
            <a:ext cx="359500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lv-LV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Sadarbība ar sporta federācijām nodrošinot atgriezenisko saiti attiecīgo pieteikumu aizpildīšana</a:t>
            </a:r>
            <a:r>
              <a:rPr lang="lv-LV" sz="989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/>
          </a:p>
        </p:txBody>
      </p:sp>
      <p:sp>
        <p:nvSpPr>
          <p:cNvPr id="636" name="Google Shape;636;p50"/>
          <p:cNvSpPr txBox="1"/>
          <p:nvPr/>
        </p:nvSpPr>
        <p:spPr>
          <a:xfrm>
            <a:off x="7414776" y="3688823"/>
            <a:ext cx="359500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lv-LV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Darbsemināra organizēšana ar sporta federācijām;</a:t>
            </a:r>
            <a:endParaRPr dirty="0"/>
          </a:p>
        </p:txBody>
      </p:sp>
      <p:sp>
        <p:nvSpPr>
          <p:cNvPr id="637" name="Google Shape;637;p50"/>
          <p:cNvSpPr txBox="1"/>
          <p:nvPr/>
        </p:nvSpPr>
        <p:spPr>
          <a:xfrm>
            <a:off x="7414776" y="4517407"/>
            <a:ext cx="359500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lv-LV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Automatizētu procesu nodrošināšanas risinājumu izstrāde;   </a:t>
            </a:r>
            <a:endParaRPr dirty="0"/>
          </a:p>
        </p:txBody>
      </p:sp>
      <p:sp>
        <p:nvSpPr>
          <p:cNvPr id="641" name="Google Shape;641;p50"/>
          <p:cNvSpPr/>
          <p:nvPr/>
        </p:nvSpPr>
        <p:spPr>
          <a:xfrm>
            <a:off x="7027907" y="2898403"/>
            <a:ext cx="221420" cy="234960"/>
          </a:xfrm>
          <a:prstGeom prst="ellipse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8A68B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42" name="Google Shape;642;p50"/>
          <p:cNvSpPr/>
          <p:nvPr/>
        </p:nvSpPr>
        <p:spPr>
          <a:xfrm>
            <a:off x="7030414" y="3867513"/>
            <a:ext cx="221420" cy="221420"/>
          </a:xfrm>
          <a:prstGeom prst="ellipse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8A68B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43" name="Google Shape;643;p50"/>
          <p:cNvSpPr/>
          <p:nvPr/>
        </p:nvSpPr>
        <p:spPr>
          <a:xfrm>
            <a:off x="7029824" y="4606752"/>
            <a:ext cx="221420" cy="221420"/>
          </a:xfrm>
          <a:prstGeom prst="ellipse">
            <a:avLst/>
          </a:prstGeom>
          <a:solidFill>
            <a:srgbClr val="A391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8A68B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47" name="Google Shape;647;p50"/>
          <p:cNvSpPr/>
          <p:nvPr/>
        </p:nvSpPr>
        <p:spPr>
          <a:xfrm>
            <a:off x="-60880" y="2592562"/>
            <a:ext cx="3167844" cy="3167844"/>
          </a:xfrm>
          <a:prstGeom prst="blockArc">
            <a:avLst>
              <a:gd name="adj1" fmla="val 16173961"/>
              <a:gd name="adj2" fmla="val 1964022"/>
              <a:gd name="adj3" fmla="val 11457"/>
            </a:avLst>
          </a:prstGeom>
          <a:solidFill>
            <a:srgbClr val="A391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48" name="Google Shape;648;p50"/>
          <p:cNvSpPr/>
          <p:nvPr/>
        </p:nvSpPr>
        <p:spPr>
          <a:xfrm>
            <a:off x="-61838" y="2588844"/>
            <a:ext cx="3167844" cy="3167844"/>
          </a:xfrm>
          <a:prstGeom prst="blockArc">
            <a:avLst>
              <a:gd name="adj1" fmla="val 16173961"/>
              <a:gd name="adj2" fmla="val 19690711"/>
              <a:gd name="adj3" fmla="val 11571"/>
            </a:avLst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649" name="Google Shape;649;p50"/>
          <p:cNvGrpSpPr/>
          <p:nvPr/>
        </p:nvGrpSpPr>
        <p:grpSpPr>
          <a:xfrm>
            <a:off x="3637550" y="3429001"/>
            <a:ext cx="3471828" cy="1425018"/>
            <a:chOff x="803640" y="3378224"/>
            <a:chExt cx="2109151" cy="1042533"/>
          </a:xfrm>
        </p:grpSpPr>
        <p:sp>
          <p:nvSpPr>
            <p:cNvPr id="650" name="Google Shape;650;p50"/>
            <p:cNvSpPr txBox="1"/>
            <p:nvPr/>
          </p:nvSpPr>
          <p:spPr>
            <a:xfrm>
              <a:off x="853134" y="3605537"/>
              <a:ext cx="2059657" cy="815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r>
                <a:rPr lang="lv-LV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Atbilstoši MK Nr.27 IZM vērtēšanas komisija izvērtē pieteikumus.</a:t>
              </a:r>
              <a:endParaRPr dirty="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51" name="Google Shape;651;p50"/>
            <p:cNvSpPr txBox="1"/>
            <p:nvPr/>
          </p:nvSpPr>
          <p:spPr>
            <a:xfrm>
              <a:off x="803640" y="3378224"/>
              <a:ext cx="2059657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r>
                <a:rPr lang="lv-LV" b="1" dirty="0">
                  <a:solidFill>
                    <a:srgbClr val="664790"/>
                  </a:solidFill>
                  <a:latin typeface="Verdana"/>
                  <a:ea typeface="Verdana"/>
                  <a:cs typeface="Verdana"/>
                  <a:sym typeface="Verdana"/>
                </a:rPr>
                <a:t>Izglītības un zinātnes ministrija</a:t>
              </a:r>
              <a:endParaRPr b="1" dirty="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652" name="Google Shape;652;p50"/>
          <p:cNvGrpSpPr/>
          <p:nvPr/>
        </p:nvGrpSpPr>
        <p:grpSpPr>
          <a:xfrm>
            <a:off x="3828017" y="4828172"/>
            <a:ext cx="2895908" cy="1429597"/>
            <a:chOff x="848422" y="3441374"/>
            <a:chExt cx="2083453" cy="1158494"/>
          </a:xfrm>
        </p:grpSpPr>
        <p:sp>
          <p:nvSpPr>
            <p:cNvPr id="653" name="Google Shape;653;p50"/>
            <p:cNvSpPr txBox="1"/>
            <p:nvPr/>
          </p:nvSpPr>
          <p:spPr>
            <a:xfrm>
              <a:off x="848422" y="3784648"/>
              <a:ext cx="2059657" cy="815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r>
                <a:rPr lang="lv-LV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31.01. Sporta federācijas sāk slēgt līgumus un saņemt valsts budžeta finansējumu</a:t>
              </a:r>
              <a:endParaRPr dirty="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54" name="Google Shape;654;p50"/>
            <p:cNvSpPr txBox="1"/>
            <p:nvPr/>
          </p:nvSpPr>
          <p:spPr>
            <a:xfrm>
              <a:off x="872218" y="3441374"/>
              <a:ext cx="2059657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r>
                <a:rPr lang="lv-LV" b="1" dirty="0">
                  <a:solidFill>
                    <a:srgbClr val="664790"/>
                  </a:solidFill>
                  <a:latin typeface="Verdana"/>
                  <a:ea typeface="Verdana"/>
                  <a:cs typeface="Verdana"/>
                  <a:sym typeface="Verdana"/>
                </a:rPr>
                <a:t>Budžeta saņemšana</a:t>
              </a:r>
              <a:endParaRPr b="1" dirty="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pic>
        <p:nvPicPr>
          <p:cNvPr id="655" name="Google Shape;655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32951" y="3396560"/>
            <a:ext cx="710585" cy="710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6" name="Google Shape;656;p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61152" y="5159260"/>
            <a:ext cx="696000" cy="69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7" name="Google Shape;657;p5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500665" y="1995025"/>
            <a:ext cx="795284" cy="7952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8" name="Google Shape;658;p5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055871" y="315298"/>
            <a:ext cx="964611" cy="9646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643;p50">
            <a:extLst>
              <a:ext uri="{FF2B5EF4-FFF2-40B4-BE49-F238E27FC236}">
                <a16:creationId xmlns:a16="http://schemas.microsoft.com/office/drawing/2014/main" id="{36F5BBC8-2BAF-FDFC-6E40-0E0A77450F03}"/>
              </a:ext>
            </a:extLst>
          </p:cNvPr>
          <p:cNvSpPr/>
          <p:nvPr/>
        </p:nvSpPr>
        <p:spPr>
          <a:xfrm>
            <a:off x="7029824" y="2078590"/>
            <a:ext cx="221420" cy="221420"/>
          </a:xfrm>
          <a:prstGeom prst="ellipse">
            <a:avLst/>
          </a:prstGeom>
          <a:solidFill>
            <a:srgbClr val="A391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8A68B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" name="Google Shape;636;p50">
            <a:extLst>
              <a:ext uri="{FF2B5EF4-FFF2-40B4-BE49-F238E27FC236}">
                <a16:creationId xmlns:a16="http://schemas.microsoft.com/office/drawing/2014/main" id="{075DBB74-A29C-D347-A5E9-629230B900BF}"/>
              </a:ext>
            </a:extLst>
          </p:cNvPr>
          <p:cNvSpPr txBox="1"/>
          <p:nvPr/>
        </p:nvSpPr>
        <p:spPr>
          <a:xfrm>
            <a:off x="7414776" y="1995025"/>
            <a:ext cx="359500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lv-LV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16.Decembris – sporta veidu federācijas iesniedz informāciju</a:t>
            </a:r>
            <a:endParaRPr dirty="0"/>
          </a:p>
        </p:txBody>
      </p:sp>
      <p:sp>
        <p:nvSpPr>
          <p:cNvPr id="3" name="Google Shape;642;p50">
            <a:extLst>
              <a:ext uri="{FF2B5EF4-FFF2-40B4-BE49-F238E27FC236}">
                <a16:creationId xmlns:a16="http://schemas.microsoft.com/office/drawing/2014/main" id="{A8BDC5AF-EAF5-D400-967D-F0D5F0ADEDE9}"/>
              </a:ext>
            </a:extLst>
          </p:cNvPr>
          <p:cNvSpPr/>
          <p:nvPr/>
        </p:nvSpPr>
        <p:spPr>
          <a:xfrm>
            <a:off x="7027907" y="5435016"/>
            <a:ext cx="221420" cy="221420"/>
          </a:xfrm>
          <a:prstGeom prst="ellipse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rgbClr val="8A68B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" name="Google Shape;636;p50">
            <a:extLst>
              <a:ext uri="{FF2B5EF4-FFF2-40B4-BE49-F238E27FC236}">
                <a16:creationId xmlns:a16="http://schemas.microsoft.com/office/drawing/2014/main" id="{05E0646C-A768-8144-76A6-EADBBBA5C63E}"/>
              </a:ext>
            </a:extLst>
          </p:cNvPr>
          <p:cNvSpPr txBox="1"/>
          <p:nvPr/>
        </p:nvSpPr>
        <p:spPr>
          <a:xfrm>
            <a:off x="7414776" y="5329899"/>
            <a:ext cx="359500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lv-LV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50% no valsts dotācijas ir jānovirza bērniem un jauniešiem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74"/>
          <p:cNvSpPr txBox="1">
            <a:spLocks noGrp="1"/>
          </p:cNvSpPr>
          <p:nvPr>
            <p:ph type="ctrTitle"/>
          </p:nvPr>
        </p:nvSpPr>
        <p:spPr>
          <a:xfrm>
            <a:off x="2425915" y="2880220"/>
            <a:ext cx="5866438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lv-LV">
                <a:solidFill>
                  <a:schemeClr val="lt1"/>
                </a:solidFill>
              </a:rPr>
              <a:t>PALDIES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205" y="0"/>
            <a:ext cx="2057019" cy="20768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1">
      <a:dk1>
        <a:srgbClr val="664690"/>
      </a:dk1>
      <a:lt1>
        <a:srgbClr val="FFFFFF"/>
      </a:lt1>
      <a:dk2>
        <a:srgbClr val="664690"/>
      </a:dk2>
      <a:lt2>
        <a:srgbClr val="FFFFFF"/>
      </a:lt2>
      <a:accent1>
        <a:srgbClr val="664690"/>
      </a:accent1>
      <a:accent2>
        <a:srgbClr val="856CA6"/>
      </a:accent2>
      <a:accent3>
        <a:srgbClr val="A391BC"/>
      </a:accent3>
      <a:accent4>
        <a:srgbClr val="C2B5D3"/>
      </a:accent4>
      <a:accent5>
        <a:srgbClr val="E0DAE9"/>
      </a:accent5>
      <a:accent6>
        <a:srgbClr val="EFECF3"/>
      </a:accent6>
      <a:hlink>
        <a:srgbClr val="442583"/>
      </a:hlink>
      <a:folHlink>
        <a:srgbClr val="66469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462</Words>
  <Application>Microsoft Office PowerPoint</Application>
  <PresentationFormat>Widescreen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Verdana</vt:lpstr>
      <vt:lpstr>Office Theme</vt:lpstr>
      <vt:lpstr>VALSTS FINANSĒJUMA SADALES KRITĒRIJI 2025. GADAM</vt:lpstr>
      <vt:lpstr>Atbalsts Sporta federācijām </vt:lpstr>
      <vt:lpstr>PIRMAIS KRITĒRIJU BLOKS - DEFINĪCIJU SKAIDROJUMS</vt:lpstr>
      <vt:lpstr>OTRAIS KRITĒRIJU BLOKS - DEFINĪCIJU SKAIDROJUMS</vt:lpstr>
      <vt:lpstr>TREŠAIS KRITĒRIJU BLOKS - DEFINĪCIJU SKAIDROJUMS</vt:lpstr>
      <vt:lpstr>Budžeta sadalījums 2025</vt:lpstr>
      <vt:lpstr>PALDIES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NOSAUKUMS</dc:title>
  <dc:creator>Egita Diure</dc:creator>
  <cp:lastModifiedBy>Kristīne Karlsberga</cp:lastModifiedBy>
  <cp:revision>16</cp:revision>
  <dcterms:modified xsi:type="dcterms:W3CDTF">2024-12-02T09:21:28Z</dcterms:modified>
</cp:coreProperties>
</file>