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2.wav" ContentType="audio/wav"/>
  <Override PartName="/ppt/media/audio1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7" r:id="rId2"/>
    <p:sldId id="298" r:id="rId3"/>
    <p:sldId id="328" r:id="rId4"/>
    <p:sldId id="276" r:id="rId5"/>
    <p:sldId id="329" r:id="rId6"/>
    <p:sldId id="330" r:id="rId7"/>
    <p:sldId id="315" r:id="rId8"/>
    <p:sldId id="436" r:id="rId9"/>
    <p:sldId id="359" r:id="rId10"/>
    <p:sldId id="471" r:id="rId11"/>
    <p:sldId id="367" r:id="rId12"/>
    <p:sldId id="460" r:id="rId13"/>
    <p:sldId id="461" r:id="rId14"/>
    <p:sldId id="437" r:id="rId15"/>
    <p:sldId id="284" r:id="rId16"/>
    <p:sldId id="331" r:id="rId17"/>
    <p:sldId id="421" r:id="rId18"/>
    <p:sldId id="422" r:id="rId19"/>
    <p:sldId id="427" r:id="rId20"/>
    <p:sldId id="425" r:id="rId21"/>
    <p:sldId id="423" r:id="rId22"/>
    <p:sldId id="426" r:id="rId23"/>
    <p:sldId id="494" r:id="rId24"/>
    <p:sldId id="485" r:id="rId25"/>
    <p:sldId id="483" r:id="rId26"/>
    <p:sldId id="484" r:id="rId27"/>
    <p:sldId id="486" r:id="rId28"/>
    <p:sldId id="487" r:id="rId29"/>
    <p:sldId id="488" r:id="rId30"/>
    <p:sldId id="489" r:id="rId31"/>
    <p:sldId id="429" r:id="rId32"/>
    <p:sldId id="493" r:id="rId33"/>
    <p:sldId id="286" r:id="rId34"/>
    <p:sldId id="349" r:id="rId35"/>
    <p:sldId id="49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027"/>
    <a:srgbClr val="C60AAB"/>
    <a:srgbClr val="00FF00"/>
    <a:srgbClr val="BC1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7" autoAdjust="0"/>
    <p:restoredTop sz="96265" autoAdjust="0"/>
  </p:normalViewPr>
  <p:slideViewPr>
    <p:cSldViewPr snapToGrid="0">
      <p:cViewPr varScale="1">
        <p:scale>
          <a:sx n="62" d="100"/>
          <a:sy n="62" d="100"/>
        </p:scale>
        <p:origin x="308" y="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37421-E5E4-480C-8BC2-3EDD73D3D20D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4A7F0-269C-4A03-B9C2-7F9D846669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156;p1:notes">
            <a:extLst>
              <a:ext uri="{FF2B5EF4-FFF2-40B4-BE49-F238E27FC236}">
                <a16:creationId xmlns:a16="http://schemas.microsoft.com/office/drawing/2014/main" id="{0BA01D1D-E5D6-4CC9-A112-C6D2893F5D6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2291" name="Google Shape;157;p1:notes">
            <a:extLst>
              <a:ext uri="{FF2B5EF4-FFF2-40B4-BE49-F238E27FC236}">
                <a16:creationId xmlns:a16="http://schemas.microsoft.com/office/drawing/2014/main" id="{D6C2B8B8-C9C0-466C-8CED-46E8C94F2B9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id="{21E077F4-0B00-483E-B2F9-7BE7971CD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id="{CD97A0DD-5DD5-4A50-8B77-42F97E8F9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37B7E89C-EFEE-492F-B2BF-A57410E452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266349-384E-4972-8E89-7DC87CFB037D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914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4A7F0-269C-4A03-B9C2-7F9D846669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42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69E01-2F98-4A3A-A90A-D09D5D98452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310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6" name="Google Shape;226;p16:notes"/>
          <p:cNvSpPr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48300" cy="407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466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69E01-2F98-4A3A-A90A-D09D5D98452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7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6B5A1-5A0C-4419-81AD-6990545A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723A3F-21B7-4276-9122-BDA826BA6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99A896-BF41-4086-9D40-B62E7CCC9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C27D4-D24D-459D-9D2D-1266539C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8345E-A860-4270-B6C9-C0457F75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85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9269C-5F62-4DB9-B779-5DAB6C479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34DD93-709D-4BA2-AB53-504A48F05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3870C8-81C6-4304-BE43-ABB07F7B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5ECCF-2AC1-491F-AC2D-B339E6D8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1222A-5A05-44DD-9597-64051004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6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38E79E-9EDB-4F0C-A142-36A5301AC9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0CD7AF-B94E-4330-8769-71CD999B8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3948B3-15D5-47AF-B1DF-3E019E7F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2B0F55-DAB5-4596-9BCD-69479C25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6AAB7D-7570-4700-AF42-E92122F9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2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8D20D-CE4D-4EB9-A908-2FFCABF9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E29B3B-B7A3-42ED-B912-F2CB6E7E1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AF88D-0F69-43F5-877F-4914E86D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77524-A2F2-4129-9402-4AD7DEA3D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B5A9D8-9F02-421D-A80F-6E3252FA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0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E7E44-EB37-4D63-8B70-707435AD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47E775-2401-4182-B7EC-E26DE4EAE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75ACA-BFF2-4360-A2F3-B5817E13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15D70-7A55-4476-91CA-A8342C5C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8E999-1F22-4B62-9967-F6C3C51E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05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27DE2-E1A3-4CB6-A6FA-EE8C7D40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5D97B7-E013-4207-B3EC-67A824F7A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1C32C3-E500-4E85-A925-07194F1B2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1496FC-666E-4F60-A09B-81EFF948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21C1C3-AE14-45BF-85A9-C10733C76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FAE33D-0879-4CA7-A3BB-094B956A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10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4FFAF-8816-4A68-AA87-60E28CD2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635150-D5AE-410D-955C-03273C318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501B48-DD3A-4191-BDF3-F98BF3441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D85A53-EAFF-4C24-BF3B-9F376201A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592014-AD8E-4513-9645-B1DBC8F90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6B6960-EA40-4792-8371-86EDBFBDB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A8732A-BDEE-43AA-822F-35E887FF9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2A384A-1880-4D3C-8499-CCF53AC8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52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65410-AD49-4911-A962-11C39408F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1A08C0-5482-4E06-ADCA-D9ADC9DE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8D611C-48FD-4EF1-9B41-4D70E570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1F76C5-2D54-4884-BF9B-72ED420C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0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64A2E7-969C-4EDD-A98F-8F4330E9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D60AB-A46B-486D-BBA9-87AC30C0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9D6AA6-2212-4E8D-B1EA-DF714A1C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6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053EB-A36A-4739-999B-77557A01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8EB846-F2B5-4744-AB81-317D74E7D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1CAF87-7FDB-494F-BE23-FE0CC23FA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FB5874-C6AA-4B69-9415-C6529B276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BF5517-3D09-4C7A-B579-3C16F749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136D46-E9A8-4DFF-A0F8-BF1DABBB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3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997E2-D29A-43A9-BF86-07F1E4AB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AB7187-FAC8-4139-AFAD-4B16BEA22F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4E9353-5F8E-44C3-9FFF-85124CD4B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A2A1AC-B1DF-4027-AC81-33F6D1EFD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2CDE58-3064-43AD-98AC-45D287F4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BB1FEB-B7BF-43E7-A532-50C199A8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7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BB1D-27B2-4BE1-8CA6-EAB5DD98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5CA443-0570-4CB4-AF4F-E6617D81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3C0BB-4472-4F6D-9EA0-CE40328DD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D6AB2-0D28-4CC4-908E-56DB29F032C1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EC8BEB-549F-4681-B150-A7FDE33FE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F8121-17AC-42F7-A7A6-5876FFD5B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6A284-5F3E-4613-A961-0DBE00621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38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0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37.png"/><Relationship Id="rId25" Type="http://schemas.microsoft.com/office/2007/relationships/hdphoto" Target="../media/hdphoto18.wdp"/><Relationship Id="rId2" Type="http://schemas.openxmlformats.org/officeDocument/2006/relationships/audio" Target="../media/media2.mp3"/><Relationship Id="rId16" Type="http://schemas.microsoft.com/office/2007/relationships/hdphoto" Target="../media/hdphoto15.wdp"/><Relationship Id="rId20" Type="http://schemas.microsoft.com/office/2007/relationships/hdphoto" Target="../media/hdphoto16.wdp"/><Relationship Id="rId29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42.png"/><Relationship Id="rId5" Type="http://schemas.openxmlformats.org/officeDocument/2006/relationships/audio" Target="../media/audio4.wav"/><Relationship Id="rId15" Type="http://schemas.openxmlformats.org/officeDocument/2006/relationships/image" Target="../media/image36.png"/><Relationship Id="rId23" Type="http://schemas.microsoft.com/office/2007/relationships/hdphoto" Target="../media/hdphoto17.wdp"/><Relationship Id="rId28" Type="http://schemas.microsoft.com/office/2007/relationships/hdphoto" Target="../media/hdphoto19.wdp"/><Relationship Id="rId10" Type="http://schemas.openxmlformats.org/officeDocument/2006/relationships/audio" Target="../media/audio9.wav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8.wav"/><Relationship Id="rId14" Type="http://schemas.microsoft.com/office/2007/relationships/hdphoto" Target="../media/hdphoto14.wdp"/><Relationship Id="rId22" Type="http://schemas.openxmlformats.org/officeDocument/2006/relationships/image" Target="../media/image41.png"/><Relationship Id="rId27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1.png"/><Relationship Id="rId3" Type="http://schemas.openxmlformats.org/officeDocument/2006/relationships/image" Target="../media/image48.png"/><Relationship Id="rId7" Type="http://schemas.microsoft.com/office/2007/relationships/hdphoto" Target="../media/hdphoto12.wdp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microsoft.com/office/2007/relationships/hdphoto" Target="../media/hdphoto20.wdp"/><Relationship Id="rId9" Type="http://schemas.microsoft.com/office/2007/relationships/hdphoto" Target="../media/hdphoto21.wdp"/><Relationship Id="rId1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26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3.png"/><Relationship Id="rId7" Type="http://schemas.openxmlformats.org/officeDocument/2006/relationships/image" Target="../media/image54.png"/><Relationship Id="rId12" Type="http://schemas.microsoft.com/office/2007/relationships/hdphoto" Target="../media/hdphoto23.wdp"/><Relationship Id="rId17" Type="http://schemas.microsoft.com/office/2007/relationships/hdphoto" Target="../media/hdphoto25.wdp"/><Relationship Id="rId25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audio" Target="../media/audio13.wav"/><Relationship Id="rId11" Type="http://schemas.openxmlformats.org/officeDocument/2006/relationships/image" Target="../media/image57.png"/><Relationship Id="rId24" Type="http://schemas.openxmlformats.org/officeDocument/2006/relationships/image" Target="../media/image45.png"/><Relationship Id="rId5" Type="http://schemas.openxmlformats.org/officeDocument/2006/relationships/audio" Target="../media/audio12.wav"/><Relationship Id="rId15" Type="http://schemas.microsoft.com/office/2007/relationships/hdphoto" Target="../media/hdphoto24.wdp"/><Relationship Id="rId23" Type="http://schemas.microsoft.com/office/2007/relationships/hdphoto" Target="../media/hdphoto19.wdp"/><Relationship Id="rId10" Type="http://schemas.openxmlformats.org/officeDocument/2006/relationships/image" Target="../media/image56.png"/><Relationship Id="rId19" Type="http://schemas.microsoft.com/office/2007/relationships/hdphoto" Target="../media/hdphoto26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9599BD-43B8-4DBB-B5E5-AA8A51BAC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" r="5207"/>
          <a:stretch/>
        </p:blipFill>
        <p:spPr>
          <a:xfrm>
            <a:off x="2903542" y="2438401"/>
            <a:ext cx="6384916" cy="358940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FCA2A9-04ED-4790-BA34-58870C8EA80C}"/>
              </a:ext>
            </a:extLst>
          </p:cNvPr>
          <p:cNvSpPr txBox="1">
            <a:spLocks/>
          </p:cNvSpPr>
          <p:nvPr/>
        </p:nvSpPr>
        <p:spPr>
          <a:xfrm>
            <a:off x="2362200" y="762000"/>
            <a:ext cx="7056442" cy="12954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5400" b="1" spc="248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MĀCĪSIMIES KOPĀ</a:t>
            </a:r>
            <a:endParaRPr lang="en-US" sz="5400" b="1" spc="248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itchFamily="66" charset="0"/>
            </a:endParaRPr>
          </a:p>
          <a:p>
            <a:endParaRPr lang="lv-LV" sz="5400" b="1" spc="248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itchFamily="66" charset="0"/>
            </a:endParaRPr>
          </a:p>
          <a:p>
            <a:r>
              <a:rPr lang="lv-LV" sz="5400" b="1" spc="248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BURTS «V»</a:t>
            </a:r>
            <a:endParaRPr lang="ru-RU" sz="5400" b="1" spc="248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6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5316419" y="4504897"/>
            <a:ext cx="2043842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</a:t>
            </a:r>
            <a:endParaRPr lang="ru-RU" altLang="ru-RU" sz="4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8534" y="3231324"/>
            <a:ext cx="1771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dirty="0">
                <a:solidFill>
                  <a:srgbClr val="0070C0"/>
                </a:solidFill>
              </a:rPr>
              <a:t>V</a:t>
            </a:r>
            <a:r>
              <a:rPr lang="lv-LV" sz="5400" dirty="0"/>
              <a:t>ĒZIS</a:t>
            </a:r>
            <a:endParaRPr lang="ru-RU" sz="5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6575" y="230413"/>
            <a:ext cx="2763686" cy="276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5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258327" y="3385960"/>
            <a:ext cx="6567703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287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Vv</a:t>
            </a:r>
            <a:endParaRPr lang="ru-RU" altLang="ru-RU" sz="6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490081" y="3564797"/>
            <a:ext cx="1091694" cy="376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6855" y="1517128"/>
            <a:ext cx="4543868" cy="393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96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akstītprasmes apguve Krāsojamās lapas bērni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9"/>
          <a:stretch/>
        </p:blipFill>
        <p:spPr bwMode="auto">
          <a:xfrm>
            <a:off x="519546" y="977577"/>
            <a:ext cx="11211790" cy="58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70;p15">
            <a:extLst>
              <a:ext uri="{FF2B5EF4-FFF2-40B4-BE49-F238E27FC236}">
                <a16:creationId xmlns:a16="http://schemas.microsoft.com/office/drawing/2014/main" id="{5CBF712C-2CE9-4362-9B8E-8E93E0F51D61}"/>
              </a:ext>
            </a:extLst>
          </p:cNvPr>
          <p:cNvSpPr txBox="1">
            <a:spLocks/>
          </p:cNvSpPr>
          <p:nvPr/>
        </p:nvSpPr>
        <p:spPr>
          <a:xfrm>
            <a:off x="394358" y="184198"/>
            <a:ext cx="9722428" cy="1011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lv-LV" sz="3300" cap="all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Atrodi un APVELC burtu </a:t>
            </a:r>
            <a:r>
              <a:rPr lang="lv-LV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Vv</a:t>
            </a:r>
            <a:endParaRPr lang="ru-RU" sz="4500" dirty="0">
              <a:solidFill>
                <a:srgbClr val="0070C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01958" y="5469808"/>
            <a:ext cx="1290918" cy="1178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7375610" y="763886"/>
            <a:ext cx="227354" cy="104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172" y="231458"/>
            <a:ext cx="1059690" cy="9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9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akstītprasmes apguve Krāsojamās lapas bērni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9"/>
          <a:stretch/>
        </p:blipFill>
        <p:spPr bwMode="auto">
          <a:xfrm>
            <a:off x="538580" y="858813"/>
            <a:ext cx="11182351" cy="586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8580" y="257175"/>
            <a:ext cx="10148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lv-LV" sz="2800" b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kur burts </a:t>
            </a:r>
            <a:r>
              <a:rPr lang="lv-LV" sz="4400" b="1" cap="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«</a:t>
            </a:r>
            <a:r>
              <a:rPr lang="lv-LV" sz="5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v</a:t>
            </a:r>
            <a:r>
              <a:rPr lang="lv-LV" sz="4400" b="1" cap="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»</a:t>
            </a:r>
            <a:r>
              <a:rPr lang="lv-LV" sz="44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lv-LV" sz="2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atrodas alfabētā</a:t>
            </a:r>
            <a:r>
              <a:rPr lang="lv-LV" sz="3200" b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: </a:t>
            </a:r>
          </a:p>
          <a:p>
            <a:pPr>
              <a:buClr>
                <a:srgbClr val="FF0000"/>
              </a:buClr>
              <a:buSzPts val="2800"/>
            </a:pPr>
            <a:r>
              <a:rPr lang="lv-LV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/>
                <a:sym typeface="Calibri"/>
              </a:rPr>
              <a:t>sākumā, vidū vai beigās?</a:t>
            </a:r>
            <a:endParaRPr lang="lv-LV" cap="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Овал 4"/>
          <p:cNvSpPr/>
          <p:nvPr/>
        </p:nvSpPr>
        <p:spPr>
          <a:xfrm>
            <a:off x="538580" y="5322427"/>
            <a:ext cx="1333949" cy="1220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1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763942" y="605669"/>
            <a:ext cx="6567703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9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Vv</a:t>
            </a:r>
            <a:endParaRPr lang="ru-RU" altLang="ru-RU" sz="54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t="9351"/>
          <a:stretch/>
        </p:blipFill>
        <p:spPr>
          <a:xfrm>
            <a:off x="5285729" y="390419"/>
            <a:ext cx="5248275" cy="572458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8293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4444" y="781262"/>
            <a:ext cx="6674891" cy="894928"/>
          </a:xfrm>
        </p:spPr>
        <p:txBody>
          <a:bodyPr>
            <a:noAutofit/>
          </a:bodyPr>
          <a:lstStyle/>
          <a:p>
            <a:pPr algn="ctr"/>
            <a:r>
              <a:rPr lang="lv-LV" sz="4800" b="1" dirty="0">
                <a:solidFill>
                  <a:srgbClr val="C60A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NOĶER SKAŅU!</a:t>
            </a:r>
            <a:br>
              <a:rPr lang="ru-RU" sz="4800" b="1" dirty="0">
                <a:solidFill>
                  <a:srgbClr val="C60A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br>
              <a:rPr lang="ru-RU" sz="4800" b="1" dirty="0">
                <a:solidFill>
                  <a:srgbClr val="C60A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600" dirty="0">
              <a:solidFill>
                <a:srgbClr val="C60AA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4E849-1BB2-422D-89EA-DCD79F81DEB0}"/>
              </a:ext>
            </a:extLst>
          </p:cNvPr>
          <p:cNvSpPr txBox="1"/>
          <p:nvPr/>
        </p:nvSpPr>
        <p:spPr>
          <a:xfrm>
            <a:off x="116850" y="6061771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4000" dirty="0">
                <a:solidFill>
                  <a:srgbClr val="7030A0"/>
                </a:solidFill>
              </a:rPr>
              <a:t>IEKLAUSIES UN NOĶER SKAŅU </a:t>
            </a:r>
            <a:r>
              <a:rPr lang="lv-LV" sz="2800" i="1" dirty="0">
                <a:solidFill>
                  <a:srgbClr val="7030A0"/>
                </a:solidFill>
              </a:rPr>
              <a:t>(SASIT PLAUKSTAS)</a:t>
            </a:r>
            <a:endParaRPr lang="ru-RU" sz="2800" i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37" y="0"/>
            <a:ext cx="5892063" cy="3352381"/>
          </a:xfrm>
          <a:prstGeom prst="rect">
            <a:avLst/>
          </a:prstGeom>
        </p:spPr>
      </p:pic>
      <p:sp>
        <p:nvSpPr>
          <p:cNvPr id="6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4258039" y="3570426"/>
            <a:ext cx="1188027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3785476" y="1550222"/>
            <a:ext cx="6567703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</a:t>
            </a:r>
            <a:endParaRPr lang="ru-RU" altLang="ru-RU" sz="4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93" y="3693385"/>
            <a:ext cx="1959429" cy="1959429"/>
          </a:xfrm>
          <a:prstGeom prst="ellips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" y="3761338"/>
            <a:ext cx="1959429" cy="19594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168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Audio 2024-11-12 at 15.29.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sApp Audio 2024-11-12 at 15.53.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1;p16">
            <a:extLst>
              <a:ext uri="{FF2B5EF4-FFF2-40B4-BE49-F238E27FC236}">
                <a16:creationId xmlns:a16="http://schemas.microsoft.com/office/drawing/2014/main" id="{34C67D67-7ACF-4085-B070-82A143EE2E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85248">
            <a:off x="4177307" y="1783688"/>
            <a:ext cx="3837386" cy="3932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9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9;p23"/>
          <p:cNvSpPr txBox="1"/>
          <p:nvPr/>
        </p:nvSpPr>
        <p:spPr>
          <a:xfrm>
            <a:off x="327315" y="258626"/>
            <a:ext cx="11263745" cy="23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lv-LV" sz="4000" b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Klausies, kur skan skaņa </a:t>
            </a:r>
            <a:r>
              <a:rPr lang="lv-LV" sz="60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«</a:t>
            </a:r>
            <a:r>
              <a:rPr lang="lv-LV" sz="72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V</a:t>
            </a:r>
            <a:r>
              <a:rPr lang="lv-LV" sz="60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»</a:t>
            </a:r>
            <a:r>
              <a:rPr lang="lv-LV" sz="6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lv-LV" sz="4400" b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: </a:t>
            </a:r>
          </a:p>
          <a:p>
            <a:pPr>
              <a:buClr>
                <a:srgbClr val="FF0000"/>
              </a:buClr>
              <a:buSzPts val="2800"/>
            </a:pPr>
            <a:r>
              <a:rPr lang="lv-LV" sz="2800" b="1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/>
                <a:sym typeface="Calibri"/>
              </a:rPr>
              <a:t>Vārda sākumā, vidū vai beigās?</a:t>
            </a:r>
            <a:endParaRPr sz="2800" cap="al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6350" y="3475201"/>
            <a:ext cx="5972758" cy="1944216"/>
          </a:xfrm>
          <a:prstGeom prst="rect">
            <a:avLst/>
          </a:prstGeom>
          <a:solidFill>
            <a:srgbClr val="F9FDFD"/>
          </a:solidFill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87427" y="3421041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203651" y="3465256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лок-схема: узел 7"/>
          <p:cNvSpPr/>
          <p:nvPr/>
        </p:nvSpPr>
        <p:spPr>
          <a:xfrm>
            <a:off x="3795848" y="4077324"/>
            <a:ext cx="766936" cy="72008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5812071" y="4087269"/>
            <a:ext cx="766936" cy="72008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7828296" y="4087269"/>
            <a:ext cx="766936" cy="72008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7132" y="3963574"/>
            <a:ext cx="5972758" cy="1944216"/>
          </a:xfrm>
          <a:prstGeom prst="rect">
            <a:avLst/>
          </a:prstGeom>
          <a:solidFill>
            <a:srgbClr val="F9FDFD"/>
          </a:solidFill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208209" y="3909414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224433" y="3953629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Блок-схема: узел 10"/>
          <p:cNvSpPr/>
          <p:nvPr/>
        </p:nvSpPr>
        <p:spPr>
          <a:xfrm>
            <a:off x="3816630" y="4565697"/>
            <a:ext cx="766936" cy="72008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224" y="155065"/>
            <a:ext cx="2833649" cy="283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13380" y="2806357"/>
            <a:ext cx="23602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8000" b="1" cap="all" dirty="0">
                <a:solidFill>
                  <a:schemeClr val="accent1"/>
                </a:solidFill>
              </a:rPr>
              <a:t>V</a:t>
            </a:r>
            <a:r>
              <a:rPr lang="lv-LV" sz="7200" b="1" cap="all" dirty="0"/>
              <a:t>ĒZIS</a:t>
            </a:r>
            <a:endParaRPr lang="ru-RU" sz="5400" cap="all" dirty="0"/>
          </a:p>
        </p:txBody>
      </p:sp>
      <p:sp>
        <p:nvSpPr>
          <p:cNvPr id="14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635385" y="107055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9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</a:t>
            </a:r>
            <a:endParaRPr lang="ru-RU" altLang="ru-RU" sz="3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28665" r="58048" b="55791"/>
          <a:stretch/>
        </p:blipFill>
        <p:spPr>
          <a:xfrm rot="16200000">
            <a:off x="4944537" y="5878102"/>
            <a:ext cx="527344" cy="10659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2" t="51044" r="58049" b="29237"/>
          <a:stretch/>
        </p:blipFill>
        <p:spPr>
          <a:xfrm rot="16200000">
            <a:off x="7011201" y="5727082"/>
            <a:ext cx="486400" cy="13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2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9616" y="4509121"/>
            <a:ext cx="5972758" cy="1944216"/>
          </a:xfrm>
          <a:prstGeom prst="rect">
            <a:avLst/>
          </a:prstGeom>
          <a:solidFill>
            <a:srgbClr val="F9FDFD"/>
          </a:solidFill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716252" y="4507542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600056" y="4497597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Блок-схема: узел 5"/>
          <p:cNvSpPr/>
          <p:nvPr/>
        </p:nvSpPr>
        <p:spPr>
          <a:xfrm>
            <a:off x="5242527" y="5121189"/>
            <a:ext cx="766936" cy="72008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310769" y="3176849"/>
            <a:ext cx="2776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6600" cap="all" dirty="0"/>
              <a:t>A</a:t>
            </a:r>
            <a:r>
              <a:rPr lang="lv-LV" sz="9600" b="1" cap="all" dirty="0">
                <a:solidFill>
                  <a:schemeClr val="accent1"/>
                </a:solidFill>
              </a:rPr>
              <a:t>V</a:t>
            </a:r>
            <a:r>
              <a:rPr lang="lv-LV" sz="6600" cap="all" dirty="0"/>
              <a:t>ENE</a:t>
            </a:r>
            <a:endParaRPr lang="ru-RU" sz="6600" cap="al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0521" y="-116808"/>
            <a:ext cx="4668775" cy="43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949283" y="104913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635385" y="107055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</a:pPr>
            <a:endParaRPr lang="ru-RU" altLang="ru-RU" sz="1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787785" y="122295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9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</a:t>
            </a:r>
            <a:endParaRPr lang="ru-RU" altLang="ru-RU" sz="3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46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>
            <a:extLst>
              <a:ext uri="{FF2B5EF4-FFF2-40B4-BE49-F238E27FC236}">
                <a16:creationId xmlns:a16="http://schemas.microsoft.com/office/drawing/2014/main" id="{528F47DA-4F10-45A4-BFF3-AD65E9370E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09322" y="1469679"/>
            <a:ext cx="6400800" cy="2273300"/>
          </a:xfr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/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cap="all" dirty="0">
                <a:solidFill>
                  <a:srgbClr val="FF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Burti </a:t>
            </a:r>
            <a:br>
              <a:rPr lang="lv-LV" altLang="ru-RU" cap="all" dirty="0">
                <a:solidFill>
                  <a:srgbClr val="FF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</a:br>
            <a:r>
              <a:rPr lang="lv-LV" altLang="ru-RU" cap="all" dirty="0">
                <a:solidFill>
                  <a:srgbClr val="FF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un </a:t>
            </a:r>
            <a:br>
              <a:rPr lang="lv-LV" altLang="ru-RU" cap="all" dirty="0">
                <a:solidFill>
                  <a:srgbClr val="FF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</a:br>
            <a:r>
              <a:rPr lang="lv-LV" altLang="ru-RU" cap="all" dirty="0">
                <a:solidFill>
                  <a:srgbClr val="FF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skaņas</a:t>
            </a:r>
            <a:endParaRPr lang="ru-RU" altLang="ru-RU" u="sng" cap="all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7" name="Google Shape;161;p14">
            <a:extLst>
              <a:ext uri="{FF2B5EF4-FFF2-40B4-BE49-F238E27FC236}">
                <a16:creationId xmlns:a16="http://schemas.microsoft.com/office/drawing/2014/main" id="{D3AA5852-4C23-47C0-A31A-2CA2D796E10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75" y="1814857"/>
            <a:ext cx="2187409" cy="264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Google Shape;162;p14">
            <a:extLst>
              <a:ext uri="{FF2B5EF4-FFF2-40B4-BE49-F238E27FC236}">
                <a16:creationId xmlns:a16="http://schemas.microsoft.com/office/drawing/2014/main" id="{9CCAF30A-4161-4668-9BB5-7E85EE688CE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224215"/>
            <a:ext cx="2208162" cy="227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Google Shape;163;p14">
            <a:extLst>
              <a:ext uri="{FF2B5EF4-FFF2-40B4-BE49-F238E27FC236}">
                <a16:creationId xmlns:a16="http://schemas.microsoft.com/office/drawing/2014/main" id="{44088805-2073-4F89-A072-5274A7337BA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73" y="121848"/>
            <a:ext cx="2128652" cy="216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Google Shape;164;p14" descr="51741525_BOOKS_UPRIGHT">
            <a:extLst>
              <a:ext uri="{FF2B5EF4-FFF2-40B4-BE49-F238E27FC236}">
                <a16:creationId xmlns:a16="http://schemas.microsoft.com/office/drawing/2014/main" id="{A4C7CB1E-F9C3-4F62-9854-28764763A62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4360865"/>
            <a:ext cx="3426263" cy="227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Google Shape;165;p14" descr="ladybug pencil">
            <a:extLst>
              <a:ext uri="{FF2B5EF4-FFF2-40B4-BE49-F238E27FC236}">
                <a16:creationId xmlns:a16="http://schemas.microsoft.com/office/drawing/2014/main" id="{CDA7205A-6E5B-4220-8F6F-D2F7882C4EC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18" y="4439431"/>
            <a:ext cx="1589881" cy="211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9616" y="4509121"/>
            <a:ext cx="5972758" cy="1944216"/>
          </a:xfrm>
          <a:prstGeom prst="rect">
            <a:avLst/>
          </a:prstGeom>
          <a:solidFill>
            <a:srgbClr val="F9FDFD"/>
          </a:solidFill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716252" y="4507542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600056" y="4497597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Блок-схема: узел 5"/>
          <p:cNvSpPr/>
          <p:nvPr/>
        </p:nvSpPr>
        <p:spPr>
          <a:xfrm>
            <a:off x="3294466" y="5109665"/>
            <a:ext cx="766936" cy="72008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0250" y="3378077"/>
            <a:ext cx="2164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7200" b="1" cap="all" dirty="0">
                <a:solidFill>
                  <a:srgbClr val="0070C0"/>
                </a:solidFill>
              </a:rPr>
              <a:t>V</a:t>
            </a:r>
            <a:r>
              <a:rPr lang="lv-LV" sz="6600" cap="all" dirty="0"/>
              <a:t>ISTA</a:t>
            </a:r>
            <a:endParaRPr lang="ru-RU" sz="4400" cap="al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43" l="1889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0920" y="604874"/>
            <a:ext cx="3243291" cy="27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949283" y="104913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635385" y="107055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9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</a:t>
            </a:r>
            <a:endParaRPr lang="ru-RU" altLang="ru-RU" sz="3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4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7132" y="3963574"/>
            <a:ext cx="5972758" cy="1944216"/>
          </a:xfrm>
          <a:prstGeom prst="rect">
            <a:avLst/>
          </a:prstGeom>
          <a:solidFill>
            <a:srgbClr val="F9FDFD"/>
          </a:solidFill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208209" y="3909414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224433" y="3953629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Блок-схема: узел 10"/>
          <p:cNvSpPr/>
          <p:nvPr/>
        </p:nvSpPr>
        <p:spPr>
          <a:xfrm>
            <a:off x="5802470" y="4521482"/>
            <a:ext cx="766936" cy="72008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3566" y="2517024"/>
            <a:ext cx="33922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8800" cap="all" dirty="0"/>
              <a:t>DE</a:t>
            </a:r>
            <a:r>
              <a:rPr lang="lv-LV" sz="8800" b="1" cap="all" dirty="0">
                <a:solidFill>
                  <a:schemeClr val="accent1"/>
                </a:solidFill>
              </a:rPr>
              <a:t>V</a:t>
            </a:r>
            <a:r>
              <a:rPr lang="lv-LV" sz="8800" cap="all" dirty="0"/>
              <a:t>IŅI</a:t>
            </a:r>
            <a:endParaRPr lang="ru-RU" sz="3200" cap="all" dirty="0"/>
          </a:p>
        </p:txBody>
      </p:sp>
      <p:sp>
        <p:nvSpPr>
          <p:cNvPr id="2" name="AutoShape 2" descr="Пила PNG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Пила PNG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Пила PNG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6581" y="27377"/>
            <a:ext cx="1706242" cy="270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635385" y="107055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9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</a:t>
            </a:r>
            <a:endParaRPr lang="ru-RU" altLang="ru-RU" sz="3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6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49581" y="4653136"/>
            <a:ext cx="5972758" cy="1944216"/>
          </a:xfrm>
          <a:prstGeom prst="rect">
            <a:avLst/>
          </a:prstGeom>
          <a:solidFill>
            <a:srgbClr val="F9FDFD"/>
          </a:solidFill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26217" y="4651557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710021" y="4641612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узел 6"/>
          <p:cNvSpPr/>
          <p:nvPr/>
        </p:nvSpPr>
        <p:spPr>
          <a:xfrm>
            <a:off x="3404431" y="5253680"/>
            <a:ext cx="766936" cy="720080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78069" y="3103465"/>
            <a:ext cx="41053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8800" b="1" cap="all" dirty="0">
                <a:solidFill>
                  <a:schemeClr val="accent1"/>
                </a:solidFill>
              </a:rPr>
              <a:t>V</a:t>
            </a:r>
            <a:r>
              <a:rPr lang="lv-LV" sz="8800" cap="all" dirty="0"/>
              <a:t>ANAGS</a:t>
            </a:r>
            <a:endParaRPr lang="ru-RU" sz="2800" cap="al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" b="9763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372" y="558686"/>
            <a:ext cx="2895175" cy="24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949283" y="104913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635385" y="107055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</a:pPr>
            <a:endParaRPr lang="ru-RU" altLang="ru-RU" sz="1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787785" y="1222958"/>
            <a:ext cx="95193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99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</a:t>
            </a:r>
            <a:endParaRPr lang="ru-RU" altLang="ru-RU" sz="3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6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514617" y="5085184"/>
            <a:ext cx="12706617" cy="2015508"/>
            <a:chOff x="-2038617" y="5085184"/>
            <a:chExt cx="11326631" cy="2015508"/>
          </a:xfrm>
        </p:grpSpPr>
        <p:pic>
          <p:nvPicPr>
            <p:cNvPr id="1032" name="Picture 8" descr="Картинки по запросу водоём 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5685" b="72420" l="0" r="966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61" r="2943" b="27574"/>
            <a:stretch/>
          </p:blipFill>
          <p:spPr bwMode="auto">
            <a:xfrm>
              <a:off x="2915815" y="5099620"/>
              <a:ext cx="6372199" cy="2001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44368" l="107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" t="-5588" b="56040"/>
            <a:stretch/>
          </p:blipFill>
          <p:spPr bwMode="auto">
            <a:xfrm>
              <a:off x="-2038617" y="5085184"/>
              <a:ext cx="6624736" cy="19792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4"/>
          <a:stretch/>
        </p:blipFill>
        <p:spPr bwMode="auto">
          <a:xfrm>
            <a:off x="7604307" y="4502632"/>
            <a:ext cx="2210194" cy="18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охожее изображение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27375"/>
          <a:stretch/>
        </p:blipFill>
        <p:spPr bwMode="auto">
          <a:xfrm>
            <a:off x="-119743" y="0"/>
            <a:ext cx="12311743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Похожее изображение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23333" r="14545" b="16191"/>
          <a:stretch/>
        </p:blipFill>
        <p:spPr bwMode="auto">
          <a:xfrm>
            <a:off x="1343473" y="2195278"/>
            <a:ext cx="4299833" cy="354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Похожее изображение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03" y="2686228"/>
            <a:ext cx="1039896" cy="116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Похожее изображение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4165" y="4433682"/>
            <a:ext cx="1299141" cy="13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Похожее изображени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518" l="91" r="99455">
                        <a14:foregroundMark x1="62182" y1="52561" x2="64273" y2="49730"/>
                        <a14:foregroundMark x1="68636" y1="56469" x2="68364" y2="49326"/>
                        <a14:foregroundMark x1="77545" y1="54852" x2="76727" y2="51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9553" y="2312285"/>
            <a:ext cx="1389509" cy="9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Картинки по запросу жук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17" y="332656"/>
            <a:ext cx="849283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5807968" y="2660293"/>
            <a:ext cx="1296144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C14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vārna</a:t>
            </a:r>
            <a:endParaRPr lang="ru-RU" sz="1400" b="1" cap="al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977842" y="4911452"/>
            <a:ext cx="1296144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C14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valis</a:t>
            </a:r>
            <a:endParaRPr lang="ru-RU" sz="1400" b="1" cap="al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613408" y="4181654"/>
            <a:ext cx="1296144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C14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vilks</a:t>
            </a:r>
            <a:endParaRPr lang="ru-RU" sz="1600" b="1" cap="al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083366" y="2560665"/>
            <a:ext cx="1296144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C14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vāvere</a:t>
            </a:r>
            <a:endParaRPr lang="ru-RU" sz="1400" b="1" cap="al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154715" y="869571"/>
            <a:ext cx="1296144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C14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vabole</a:t>
            </a:r>
            <a:endParaRPr lang="ru-RU" sz="1400" b="1" cap="al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423097" y="944724"/>
            <a:ext cx="2142494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C14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varavīksne</a:t>
            </a:r>
            <a:endParaRPr lang="ru-RU" sz="1400" b="1" cap="al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079776" y="3461925"/>
            <a:ext cx="1296144" cy="504056"/>
          </a:xfrm>
          <a:prstGeom prst="ellipse">
            <a:avLst/>
          </a:prstGeom>
          <a:solidFill>
            <a:schemeClr val="bg1"/>
          </a:solidFill>
          <a:ln>
            <a:solidFill>
              <a:srgbClr val="C14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vitols</a:t>
            </a:r>
            <a:endParaRPr lang="ru-RU" sz="1400" b="1" cap="al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Picture 2" descr="Картинки по запросу клякса фиолетовая pn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075">
            <a:off x="8219173" y="96315"/>
            <a:ext cx="2170068" cy="23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kras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53404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o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ar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al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il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av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abo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araviks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ito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45283" showWhenStopped="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FA846D-6B48-401D-9AEC-F27244C26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5" r="27572"/>
          <a:stretch/>
        </p:blipFill>
        <p:spPr>
          <a:xfrm>
            <a:off x="32657" y="478971"/>
            <a:ext cx="2917372" cy="436517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600ECB-AA70-45E2-BCC9-1C17E92A9F9F}"/>
              </a:ext>
            </a:extLst>
          </p:cNvPr>
          <p:cNvSpPr/>
          <p:nvPr/>
        </p:nvSpPr>
        <p:spPr>
          <a:xfrm>
            <a:off x="1924051" y="3132365"/>
            <a:ext cx="10267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lv-LV" sz="7200" b="1" dirty="0">
                <a:ln>
                  <a:solidFill>
                    <a:srgbClr val="FF0000"/>
                  </a:solidFill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IZLASI ZILBES!</a:t>
            </a:r>
          </a:p>
        </p:txBody>
      </p:sp>
    </p:spTree>
    <p:extLst>
      <p:ext uri="{BB962C8B-B14F-4D97-AF65-F5344CB8AC3E}">
        <p14:creationId xmlns:p14="http://schemas.microsoft.com/office/powerpoint/2010/main" val="3943910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5DFFB0-6619-4896-91FF-74A726198B62}"/>
              </a:ext>
            </a:extLst>
          </p:cNvPr>
          <p:cNvSpPr txBox="1">
            <a:spLocks noChangeArrowheads="1"/>
          </p:cNvSpPr>
          <p:nvPr/>
        </p:nvSpPr>
        <p:spPr>
          <a:xfrm>
            <a:off x="1952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  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442D1E94-DFCB-490C-A7A8-55FF91DEE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7" y="2392945"/>
            <a:ext cx="21431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altLang="ru-RU" sz="28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Text Box 21">
            <a:extLst>
              <a:ext uri="{FF2B5EF4-FFF2-40B4-BE49-F238E27FC236}">
                <a16:creationId xmlns:a16="http://schemas.microsoft.com/office/drawing/2014/main" id="{1D5CDB74-DEDF-435A-A58D-4AE798A0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810" y="2392945"/>
            <a:ext cx="3071812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altLang="ru-RU" sz="28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3E16E88F-F688-4FE8-B383-C2E76EDE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82985" y="1492724"/>
            <a:ext cx="1800441" cy="180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303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58711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5DFFB0-6619-4896-91FF-74A726198B62}"/>
              </a:ext>
            </a:extLst>
          </p:cNvPr>
          <p:cNvSpPr txBox="1">
            <a:spLocks noChangeArrowheads="1"/>
          </p:cNvSpPr>
          <p:nvPr/>
        </p:nvSpPr>
        <p:spPr>
          <a:xfrm>
            <a:off x="1952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  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442D1E94-DFCB-490C-A7A8-55FF91DEE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7" y="2392945"/>
            <a:ext cx="21431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altLang="ru-RU" sz="28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Text Box 21">
            <a:extLst>
              <a:ext uri="{FF2B5EF4-FFF2-40B4-BE49-F238E27FC236}">
                <a16:creationId xmlns:a16="http://schemas.microsoft.com/office/drawing/2014/main" id="{1D5CDB74-DEDF-435A-A58D-4AE798A0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810" y="2392945"/>
            <a:ext cx="3071812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Ā</a:t>
            </a:r>
            <a:endParaRPr lang="ru-RU" altLang="ru-RU" sz="28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3E16E88F-F688-4FE8-B383-C2E76EDE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82985" y="1492724"/>
            <a:ext cx="1800441" cy="180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985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58711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5DFFB0-6619-4896-91FF-74A726198B62}"/>
              </a:ext>
            </a:extLst>
          </p:cNvPr>
          <p:cNvSpPr txBox="1">
            <a:spLocks noChangeArrowheads="1"/>
          </p:cNvSpPr>
          <p:nvPr/>
        </p:nvSpPr>
        <p:spPr>
          <a:xfrm>
            <a:off x="1952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  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442D1E94-DFCB-490C-A7A8-55FF91DEE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7" y="2392945"/>
            <a:ext cx="21431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altLang="ru-RU" sz="28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Text Box 21">
            <a:extLst>
              <a:ext uri="{FF2B5EF4-FFF2-40B4-BE49-F238E27FC236}">
                <a16:creationId xmlns:a16="http://schemas.microsoft.com/office/drawing/2014/main" id="{1D5CDB74-DEDF-435A-A58D-4AE798A0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810" y="2392945"/>
            <a:ext cx="3071812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altLang="ru-RU" sz="28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3E16E88F-F688-4FE8-B383-C2E76EDE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82985" y="1492724"/>
            <a:ext cx="1800441" cy="180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803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58711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5DFFB0-6619-4896-91FF-74A726198B62}"/>
              </a:ext>
            </a:extLst>
          </p:cNvPr>
          <p:cNvSpPr txBox="1">
            <a:spLocks noChangeArrowheads="1"/>
          </p:cNvSpPr>
          <p:nvPr/>
        </p:nvSpPr>
        <p:spPr>
          <a:xfrm>
            <a:off x="1952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  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442D1E94-DFCB-490C-A7A8-55FF91DEE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7" y="2392945"/>
            <a:ext cx="21431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altLang="ru-RU" sz="28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Text Box 21">
            <a:extLst>
              <a:ext uri="{FF2B5EF4-FFF2-40B4-BE49-F238E27FC236}">
                <a16:creationId xmlns:a16="http://schemas.microsoft.com/office/drawing/2014/main" id="{1D5CDB74-DEDF-435A-A58D-4AE798A0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810" y="2392945"/>
            <a:ext cx="3071812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Ē</a:t>
            </a:r>
            <a:endParaRPr lang="ru-RU" altLang="ru-RU" sz="28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3E16E88F-F688-4FE8-B383-C2E76EDE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82985" y="1492724"/>
            <a:ext cx="1800441" cy="180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857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58711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5DFFB0-6619-4896-91FF-74A726198B62}"/>
              </a:ext>
            </a:extLst>
          </p:cNvPr>
          <p:cNvSpPr txBox="1">
            <a:spLocks noChangeArrowheads="1"/>
          </p:cNvSpPr>
          <p:nvPr/>
        </p:nvSpPr>
        <p:spPr>
          <a:xfrm>
            <a:off x="1952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  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442D1E94-DFCB-490C-A7A8-55FF91DEE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0662" y="2261733"/>
            <a:ext cx="21431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altLang="ru-RU" sz="28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Text Box 21">
            <a:extLst>
              <a:ext uri="{FF2B5EF4-FFF2-40B4-BE49-F238E27FC236}">
                <a16:creationId xmlns:a16="http://schemas.microsoft.com/office/drawing/2014/main" id="{1D5CDB74-DEDF-435A-A58D-4AE798A0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9" y="2349073"/>
            <a:ext cx="3071812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altLang="ru-RU" sz="28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3E16E88F-F688-4FE8-B383-C2E76EDE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2003" y="1357313"/>
            <a:ext cx="1800441" cy="180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963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54427 -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7628" y="4563126"/>
            <a:ext cx="6515100" cy="756084"/>
          </a:xfrm>
        </p:spPr>
        <p:txBody>
          <a:bodyPr>
            <a:normAutofit/>
          </a:bodyPr>
          <a:lstStyle/>
          <a:p>
            <a:pPr algn="ctr"/>
            <a:r>
              <a:rPr lang="lv-LV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ACU VINGROŠANA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mic Sans MS" pitchFamily="66" charset="0"/>
            </a:endParaRPr>
          </a:p>
        </p:txBody>
      </p:sp>
      <p:pic>
        <p:nvPicPr>
          <p:cNvPr id="1026" name="Picture 2" descr="Глаза рисунок детский (22 фото) » Папик.Про - Все рисунки в одном месте">
            <a:extLst>
              <a:ext uri="{FF2B5EF4-FFF2-40B4-BE49-F238E27FC236}">
                <a16:creationId xmlns:a16="http://schemas.microsoft.com/office/drawing/2014/main" id="{1EC0E4E0-70BF-4E84-9927-018701534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20" y="1214754"/>
            <a:ext cx="3958716" cy="395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08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5DFFB0-6619-4896-91FF-74A726198B62}"/>
              </a:ext>
            </a:extLst>
          </p:cNvPr>
          <p:cNvSpPr txBox="1">
            <a:spLocks noChangeArrowheads="1"/>
          </p:cNvSpPr>
          <p:nvPr/>
        </p:nvSpPr>
        <p:spPr>
          <a:xfrm>
            <a:off x="1952625" y="214313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9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  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442D1E94-DFCB-490C-A7A8-55FF91DEE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0662" y="2261733"/>
            <a:ext cx="21431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altLang="ru-RU" sz="28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Text Box 21">
            <a:extLst>
              <a:ext uri="{FF2B5EF4-FFF2-40B4-BE49-F238E27FC236}">
                <a16:creationId xmlns:a16="http://schemas.microsoft.com/office/drawing/2014/main" id="{1D5CDB74-DEDF-435A-A58D-4AE798A0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9" y="2349073"/>
            <a:ext cx="3071812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lv-LV" altLang="ru-RU" sz="28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altLang="ru-RU" sz="28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3E16E88F-F688-4FE8-B383-C2E76EDE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2003" y="1357313"/>
            <a:ext cx="1800441" cy="180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501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54427 -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/>
          <p:nvPr/>
        </p:nvSpPr>
        <p:spPr>
          <a:xfrm>
            <a:off x="233363" y="194468"/>
            <a:ext cx="835183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0000"/>
              </a:buClr>
              <a:buSzPts val="2800"/>
            </a:pPr>
            <a:r>
              <a:rPr lang="lv-LV" sz="4000" b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SASkaiTI zilbes!</a:t>
            </a:r>
            <a:endParaRPr sz="2800" cap="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2762249" y="1114424"/>
            <a:ext cx="792162" cy="792162"/>
          </a:xfrm>
          <a:prstGeom prst="rect">
            <a:avLst/>
          </a:prstGeom>
          <a:solidFill>
            <a:srgbClr val="2DA2BF"/>
          </a:solidFill>
          <a:ln w="55075" cap="sq" cmpd="sng">
            <a:solidFill>
              <a:srgbClr val="1E76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5570536" y="1114424"/>
            <a:ext cx="792162" cy="792162"/>
          </a:xfrm>
          <a:prstGeom prst="rect">
            <a:avLst/>
          </a:prstGeom>
          <a:solidFill>
            <a:srgbClr val="2DA2BF"/>
          </a:solidFill>
          <a:ln w="55075" cap="sq" cmpd="sng">
            <a:solidFill>
              <a:srgbClr val="1E76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5283199" y="863599"/>
            <a:ext cx="1295400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2900" indent="-304800" algn="ctr">
              <a:buClr>
                <a:srgbClr val="333366"/>
              </a:buClr>
              <a:buSzPts val="7200"/>
            </a:pPr>
            <a:r>
              <a:rPr lang="en-US" sz="7200" dirty="0">
                <a:solidFill>
                  <a:srgbClr val="333366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sp>
        <p:nvSpPr>
          <p:cNvPr id="233" name="Google Shape;233;p24"/>
          <p:cNvSpPr txBox="1"/>
          <p:nvPr/>
        </p:nvSpPr>
        <p:spPr>
          <a:xfrm>
            <a:off x="2474911" y="863599"/>
            <a:ext cx="1295400" cy="118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2900" indent="-304800" algn="ctr">
              <a:buClr>
                <a:srgbClr val="333366"/>
              </a:buClr>
              <a:buSzPts val="7200"/>
            </a:pPr>
            <a:r>
              <a:rPr lang="en-US" sz="7200">
                <a:solidFill>
                  <a:srgbClr val="333366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8594724" y="1119187"/>
            <a:ext cx="792162" cy="792162"/>
          </a:xfrm>
          <a:prstGeom prst="rect">
            <a:avLst/>
          </a:prstGeom>
          <a:solidFill>
            <a:srgbClr val="2DA2BF"/>
          </a:solidFill>
          <a:ln w="55075" cap="sq" cmpd="sng">
            <a:solidFill>
              <a:srgbClr val="1E76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8307386" y="863599"/>
            <a:ext cx="1295400" cy="118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2900" indent="-304800" algn="ctr">
              <a:buClr>
                <a:srgbClr val="333366"/>
              </a:buClr>
              <a:buSzPts val="7200"/>
            </a:pPr>
            <a:r>
              <a:rPr lang="en-US" sz="7200">
                <a:solidFill>
                  <a:srgbClr val="333366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pic>
        <p:nvPicPr>
          <p:cNvPr id="238" name="Google Shape;238;p24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478" y="2760727"/>
            <a:ext cx="1401005" cy="140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90" y="5409785"/>
            <a:ext cx="1653954" cy="70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2;p23"/>
          <p:cNvPicPr preferRelativeResize="0"/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23" y="2925326"/>
            <a:ext cx="756100" cy="119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050" r="897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1659" y="2612449"/>
            <a:ext cx="2046469" cy="172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6257" y="4962229"/>
            <a:ext cx="1611901" cy="161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11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4819" y="4801359"/>
            <a:ext cx="1846491" cy="156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6799" y="2654984"/>
            <a:ext cx="1561926" cy="14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61485 -0.27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09805 -0.280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07786 -0.264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37774 -0.2754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93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2375 -0.630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04466 -0.6094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28698 -0.5791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3208746" y="452644"/>
            <a:ext cx="4726940" cy="1080120"/>
          </a:xfrm>
          <a:prstGeom prst="cloudCallout">
            <a:avLst>
              <a:gd name="adj1" fmla="val -69691"/>
              <a:gd name="adj2" fmla="val 5048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b="1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IZLASI PASAKU!</a:t>
            </a:r>
            <a:endParaRPr lang="ru-RU" sz="2400" b="1" dirty="0">
              <a:ln>
                <a:solidFill>
                  <a:srgbClr val="7030A0"/>
                </a:solidFill>
              </a:ln>
              <a:solidFill>
                <a:srgbClr val="C141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4690" y="1700809"/>
            <a:ext cx="6026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b="1" cap="all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Vilcēns un lietussargs</a:t>
            </a:r>
            <a:endParaRPr lang="ru-RU" sz="3200" b="1" cap="all" dirty="0">
              <a:ln>
                <a:solidFill>
                  <a:srgbClr val="7030A0"/>
                </a:solidFill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35" y="2285584"/>
            <a:ext cx="1196465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	</a:t>
            </a:r>
          </a:p>
          <a:p>
            <a:r>
              <a:rPr lang="lv-LV" sz="3200" b="1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lv-LV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REIZ </a:t>
            </a:r>
            <a:r>
              <a:rPr lang="en-US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lv-LV" sz="3200" b="1" cap="all" dirty="0" err="1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zīvoja</a:t>
            </a:r>
            <a:r>
              <a:rPr lang="lv-LV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	  .  Viņam bija skaists   	  . </a:t>
            </a:r>
          </a:p>
          <a:p>
            <a:endParaRPr lang="lv-LV" sz="3200" b="1" cap="all" dirty="0">
              <a:ln>
                <a:solidFill>
                  <a:srgbClr val="7030A0"/>
                </a:solidFill>
              </a:ln>
              <a:solidFill>
                <a:srgbClr val="C141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lv-LV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Tas</a:t>
            </a:r>
            <a:r>
              <a:rPr lang="en-US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lv-LV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sargāja      no	  . </a:t>
            </a:r>
          </a:p>
          <a:p>
            <a:endParaRPr lang="lv-LV" sz="3200" b="1" cap="all" dirty="0">
              <a:ln>
                <a:solidFill>
                  <a:srgbClr val="7030A0"/>
                </a:solidFill>
              </a:ln>
              <a:solidFill>
                <a:srgbClr val="C141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lv-LV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Vilcēns 	    uz lietussarga kā uz  </a:t>
            </a:r>
            <a:r>
              <a:rPr lang="lv-LV" sz="3200" b="1" cap="all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	</a:t>
            </a:r>
            <a:r>
              <a:rPr lang="lv-LV" sz="3200" b="1" cap="all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     </a:t>
            </a:r>
            <a:r>
              <a:rPr lang="lv-LV" sz="3200" b="1" cap="all" dirty="0">
                <a:ln>
                  <a:solidFill>
                    <a:srgbClr val="FFFF00"/>
                  </a:solidFill>
                </a:ln>
                <a:solidFill>
                  <a:srgbClr val="C60AAB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lv-LV" sz="3200" b="1" cap="all" dirty="0">
              <a:ln>
                <a:solidFill>
                  <a:srgbClr val="FFFF00"/>
                </a:solidFill>
              </a:ln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lv-LV" sz="3200" b="1" cap="all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</a:t>
            </a:r>
            <a:r>
              <a:rPr lang="lv-LV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uz lietussarga kā uz </a:t>
            </a:r>
            <a:r>
              <a:rPr lang="lv-LV" sz="3200" b="1" cap="all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	  </a:t>
            </a:r>
            <a:r>
              <a:rPr lang="lv-LV" sz="3200" b="1" cap="all" dirty="0">
                <a:ln>
                  <a:solidFill>
                    <a:srgbClr val="7030A0"/>
                  </a:solidFill>
                </a:ln>
                <a:solidFill>
                  <a:srgbClr val="C14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endParaRPr lang="lv-LV" dirty="0"/>
          </a:p>
          <a:p>
            <a:endParaRPr lang="lv-LV" dirty="0"/>
          </a:p>
          <a:p>
            <a:endParaRPr lang="ru-RU" dirty="0"/>
          </a:p>
        </p:txBody>
      </p:sp>
      <p:pic>
        <p:nvPicPr>
          <p:cNvPr id="5122" name="Picture 2" descr="Картинки по запросу волчонок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12599" r="9098" b="6881"/>
          <a:stretch/>
        </p:blipFill>
        <p:spPr bwMode="auto">
          <a:xfrm>
            <a:off x="4321391" y="2453629"/>
            <a:ext cx="865762" cy="8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565" flipH="1">
            <a:off x="10562808" y="2568494"/>
            <a:ext cx="763072" cy="7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солнце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60" y="3459503"/>
            <a:ext cx="786225" cy="7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3257228" y="4411221"/>
            <a:ext cx="1002911" cy="976877"/>
            <a:chOff x="4446630" y="4869160"/>
            <a:chExt cx="1072605" cy="1010579"/>
          </a:xfrm>
        </p:grpSpPr>
        <p:pic>
          <p:nvPicPr>
            <p:cNvPr id="14" name="Picture 2" descr="Картинки по запросу волчонок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3" t="12599" r="9098" b="6881"/>
            <a:stretch/>
          </p:blipFill>
          <p:spPr bwMode="auto">
            <a:xfrm>
              <a:off x="4760967" y="4921680"/>
              <a:ext cx="603120" cy="616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4446630" y="4869160"/>
              <a:ext cx="917457" cy="914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Картинки по запросу вода 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652" b="92319" l="5167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6" b="35089"/>
            <a:stretch/>
          </p:blipFill>
          <p:spPr bwMode="auto">
            <a:xfrm>
              <a:off x="4578557" y="5157192"/>
              <a:ext cx="940678" cy="722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2" name="Picture 12" descr="Картинки по запросу лодка 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6809" l="373" r="99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722" y="4491707"/>
            <a:ext cx="1338175" cy="93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162906" y="5325304"/>
            <a:ext cx="916691" cy="1183820"/>
            <a:chOff x="5760957" y="3963348"/>
            <a:chExt cx="1416022" cy="1614555"/>
          </a:xfrm>
        </p:grpSpPr>
        <p:pic>
          <p:nvPicPr>
            <p:cNvPr id="20" name="Picture 2" descr="Картинки по запросу волчонок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3" t="12599" r="9098" b="6881"/>
            <a:stretch/>
          </p:blipFill>
          <p:spPr bwMode="auto">
            <a:xfrm rot="19152407">
              <a:off x="5760957" y="4692685"/>
              <a:ext cx="865762" cy="885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61232">
              <a:off x="6178318" y="3963348"/>
              <a:ext cx="998661" cy="99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6" name="Picture 16" descr="Картинки по запросу воздушный шар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944">
            <a:off x="7600016" y="5179746"/>
            <a:ext cx="1032020" cy="11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волчонок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12599" r="9098" b="6881"/>
          <a:stretch/>
        </p:blipFill>
        <p:spPr bwMode="auto">
          <a:xfrm>
            <a:off x="4166816" y="3409562"/>
            <a:ext cx="865762" cy="8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артинки по запросу клякса фиолетовая pn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075">
            <a:off x="380904" y="234995"/>
            <a:ext cx="2297037" cy="24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kras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01582" y="6057246"/>
            <a:ext cx="609600" cy="609600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0721837" y="5792824"/>
            <a:ext cx="1080120" cy="983551"/>
            <a:chOff x="7409178" y="9599030"/>
            <a:chExt cx="1920906" cy="1823891"/>
          </a:xfrm>
        </p:grpSpPr>
        <p:pic>
          <p:nvPicPr>
            <p:cNvPr id="25" name="Picture 6" descr="Картинки по запросу клякса фиолетовая 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9178" y="9599030"/>
              <a:ext cx="1920906" cy="182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04889" y="10056733"/>
              <a:ext cx="1129486" cy="741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000" b="1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uz priekšu</a:t>
              </a:r>
              <a:endParaRPr lang="ru-RU" sz="1000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9806431" y="371674"/>
            <a:ext cx="1563187" cy="1105447"/>
            <a:chOff x="7113269" y="1603472"/>
            <a:chExt cx="1563187" cy="1105447"/>
          </a:xfrm>
        </p:grpSpPr>
        <p:sp>
          <p:nvSpPr>
            <p:cNvPr id="29" name="Овальная выноска 28"/>
            <p:cNvSpPr/>
            <p:nvPr/>
          </p:nvSpPr>
          <p:spPr>
            <a:xfrm>
              <a:off x="7113269" y="1603472"/>
              <a:ext cx="1563187" cy="1105447"/>
            </a:xfrm>
            <a:prstGeom prst="wedgeEllipseCallout">
              <a:avLst>
                <a:gd name="adj1" fmla="val -46977"/>
                <a:gd name="adj2" fmla="val 70333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0" name="Picture 2" descr="Картинки по запросу слух png"/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9" t="20615" r="13944" b="20151"/>
            <a:stretch/>
          </p:blipFill>
          <p:spPr bwMode="auto">
            <a:xfrm>
              <a:off x="7577152" y="1639038"/>
              <a:ext cx="635419" cy="58546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288766" y="2133075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klausīties</a:t>
              </a:r>
              <a:endParaRPr lang="ru-RU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83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zlasi pas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sa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46469"/>
            <a:ext cx="2450201" cy="47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77868" y="-177"/>
            <a:ext cx="8394926" cy="2805904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ru-RU" sz="3200" b="1" i="0" u="none" strike="noStrike" cap="all" normalizeH="0" dirty="0">
              <a:ln>
                <a:noFill/>
              </a:ln>
              <a:solidFill>
                <a:srgbClr val="FFC00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ru-RU" sz="3200" b="1" i="0" u="none" strike="noStrike" cap="all" normalizeH="0" dirty="0">
                <a:ln>
                  <a:noFill/>
                </a:ln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Mēs jau zinām, ka katrai skaņai,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ru-RU" sz="1600" b="1" i="0" u="none" strike="noStrike" cap="all" normalizeH="0" dirty="0">
                <a:ln>
                  <a:noFill/>
                </a:ln>
                <a:solidFill>
                  <a:srgbClr val="FFC000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ru-RU" sz="3200" b="1" i="0" u="none" strike="noStrike" cap="all" normalizeH="0" dirty="0">
                <a:ln>
                  <a:noFill/>
                </a:ln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tāpat kā tev un man</a:t>
            </a:r>
            <a:r>
              <a:rPr lang="lv-LV" altLang="ru-RU" sz="32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kumimoji="0" lang="lv-LV" altLang="ru-RU" sz="3200" b="1" i="0" u="none" strike="noStrike" cap="all" normalizeH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ru-RU" sz="2800" b="1" i="0" u="none" strike="noStrike" cap="all" normalizeH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ir sava seja – </a:t>
            </a:r>
            <a:r>
              <a:rPr kumimoji="0" lang="lv-LV" altLang="ru-RU" sz="4400" b="1" i="0" u="none" strike="noStrike" cap="all" normalizeH="0" dirty="0">
                <a:ln>
                  <a:noFill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burts</a:t>
            </a:r>
            <a:r>
              <a:rPr kumimoji="0" lang="lv-LV" altLang="ru-RU" sz="4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.</a:t>
            </a:r>
            <a:r>
              <a:rPr kumimoji="0" lang="lv-LV" altLang="ru-RU" sz="11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2450201" y="4471440"/>
            <a:ext cx="6166883" cy="1811016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9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Vv</a:t>
            </a:r>
            <a:endParaRPr lang="ru-RU" alt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067849" y="4952414"/>
            <a:ext cx="1252404" cy="424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2099" y="2805727"/>
            <a:ext cx="2800695" cy="31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2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85" y="-183505"/>
            <a:ext cx="8229600" cy="1143000"/>
          </a:xfrm>
        </p:spPr>
        <p:txBody>
          <a:bodyPr/>
          <a:lstStyle/>
          <a:p>
            <a:r>
              <a:rPr lang="lv-LV" b="1" cap="all" dirty="0">
                <a:solidFill>
                  <a:srgbClr val="0070C0"/>
                </a:solidFill>
                <a:latin typeface="Comic Sans MS" panose="030F0702030302020204" pitchFamily="66" charset="0"/>
              </a:rPr>
              <a:t>Raksti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3076" name="Picture 4" descr="http://leda29.ru/uploads/com_news/06_2016_karandas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333279" y="152407"/>
            <a:ext cx="2590784" cy="259078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711" y="387995"/>
            <a:ext cx="4709432" cy="617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69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939" y="269432"/>
            <a:ext cx="10255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>
                <a:ln w="635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matic SC" pitchFamily="2" charset="-79"/>
              </a:rPr>
              <a:t>Kā </a:t>
            </a:r>
            <a:r>
              <a:rPr lang="lv-LV" sz="6000" b="1" cap="all" dirty="0">
                <a:ln w="635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matic SC" pitchFamily="2" charset="-79"/>
              </a:rPr>
              <a:t>man izdevās?</a:t>
            </a:r>
            <a:endParaRPr lang="lv-LV" sz="6000" b="1" dirty="0">
              <a:ln w="635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matic SC" pitchFamily="2" charset="-79"/>
            </a:endParaRPr>
          </a:p>
          <a:p>
            <a:pPr algn="ctr"/>
            <a:r>
              <a:rPr lang="lv-LV" sz="4000" cap="all" dirty="0">
                <a:ln w="6350">
                  <a:solidFill>
                    <a:srgbClr val="7030A0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  <a:cs typeface="Amatic SC" pitchFamily="2" charset="-79"/>
              </a:rPr>
              <a:t>Izvēlies!</a:t>
            </a:r>
            <a:endParaRPr lang="ru-RU" sz="4000" cap="all" dirty="0">
              <a:ln w="6350">
                <a:solidFill>
                  <a:srgbClr val="7030A0"/>
                </a:solidFill>
              </a:ln>
              <a:solidFill>
                <a:srgbClr val="FFC000"/>
              </a:solidFill>
              <a:latin typeface="Comic Sans MS" panose="030F0702030302020204" pitchFamily="66" charset="0"/>
              <a:cs typeface="Amatic SC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941964"/>
            <a:ext cx="3331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ES LEPOJOS UN </a:t>
            </a:r>
            <a:endParaRPr lang="lv-LV" sz="24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JŪTOS LIELISKI, </a:t>
            </a:r>
            <a:endParaRPr lang="lv-LV" sz="24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VISU PAVEICU PATS</a:t>
            </a:r>
            <a:endParaRPr lang="en-US" sz="24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14">
            <a:extLst>
              <a:ext uri="{FF2B5EF4-FFF2-40B4-BE49-F238E27FC236}">
                <a16:creationId xmlns:a16="http://schemas.microsoft.com/office/drawing/2014/main" id="{0DAC2724-C287-AEC8-342C-1166392CAF13}"/>
              </a:ext>
            </a:extLst>
          </p:cNvPr>
          <p:cNvSpPr/>
          <p:nvPr/>
        </p:nvSpPr>
        <p:spPr>
          <a:xfrm>
            <a:off x="-779077" y="2440197"/>
            <a:ext cx="473593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38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endParaRPr lang="en-US" sz="138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14">
            <a:extLst>
              <a:ext uri="{FF2B5EF4-FFF2-40B4-BE49-F238E27FC236}">
                <a16:creationId xmlns:a16="http://schemas.microsoft.com/office/drawing/2014/main" id="{F0F02C06-A757-FDA7-7F39-90125D5B2C02}"/>
              </a:ext>
            </a:extLst>
          </p:cNvPr>
          <p:cNvSpPr/>
          <p:nvPr/>
        </p:nvSpPr>
        <p:spPr>
          <a:xfrm>
            <a:off x="2167894" y="2440196"/>
            <a:ext cx="473593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38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endParaRPr lang="en-US" sz="138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4">
            <a:extLst>
              <a:ext uri="{FF2B5EF4-FFF2-40B4-BE49-F238E27FC236}">
                <a16:creationId xmlns:a16="http://schemas.microsoft.com/office/drawing/2014/main" id="{04AAC3F3-0703-2334-7339-AE7CEF305226}"/>
              </a:ext>
            </a:extLst>
          </p:cNvPr>
          <p:cNvSpPr/>
          <p:nvPr/>
        </p:nvSpPr>
        <p:spPr>
          <a:xfrm>
            <a:off x="5114865" y="2440196"/>
            <a:ext cx="473593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38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endParaRPr lang="en-US" sz="138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4">
            <a:extLst>
              <a:ext uri="{FF2B5EF4-FFF2-40B4-BE49-F238E27FC236}">
                <a16:creationId xmlns:a16="http://schemas.microsoft.com/office/drawing/2014/main" id="{1D49E7BE-FB07-C056-A4BB-8D18B1FB4EAD}"/>
              </a:ext>
            </a:extLst>
          </p:cNvPr>
          <p:cNvSpPr/>
          <p:nvPr/>
        </p:nvSpPr>
        <p:spPr>
          <a:xfrm>
            <a:off x="8061836" y="2440195"/>
            <a:ext cx="473593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Прямоугольник 14">
            <a:extLst>
              <a:ext uri="{FF2B5EF4-FFF2-40B4-BE49-F238E27FC236}">
                <a16:creationId xmlns:a16="http://schemas.microsoft.com/office/drawing/2014/main" id="{49009ADA-209C-1750-D282-18BCB006F8FD}"/>
              </a:ext>
            </a:extLst>
          </p:cNvPr>
          <p:cNvSpPr/>
          <p:nvPr/>
        </p:nvSpPr>
        <p:spPr>
          <a:xfrm>
            <a:off x="2959395" y="4941964"/>
            <a:ext cx="3331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MAN </a:t>
            </a:r>
            <a:r>
              <a:rPr lang="en-GB" sz="24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IZDEVĀS UN </a:t>
            </a:r>
            <a:endParaRPr lang="lv-LV" sz="24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VARU PALĪDZĒT CITIEM</a:t>
            </a:r>
            <a:endParaRPr lang="en-US" sz="24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DA83DE95-90B9-283C-E522-4147AA54D54E}"/>
              </a:ext>
            </a:extLst>
          </p:cNvPr>
          <p:cNvSpPr/>
          <p:nvPr/>
        </p:nvSpPr>
        <p:spPr>
          <a:xfrm>
            <a:off x="5817196" y="4941964"/>
            <a:ext cx="3331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MAN</a:t>
            </a:r>
            <a:r>
              <a:rPr lang="en-GB" sz="2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BIJA GRŪTI, </a:t>
            </a:r>
            <a:endParaRPr lang="lv-LV" sz="24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BET AR PALĪDZĪBU </a:t>
            </a:r>
            <a:endParaRPr lang="lv-LV" sz="24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ES TO PAVEICU</a:t>
            </a:r>
            <a:endParaRPr lang="en-US" sz="24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Прямоугольник 14">
            <a:extLst>
              <a:ext uri="{FF2B5EF4-FFF2-40B4-BE49-F238E27FC236}">
                <a16:creationId xmlns:a16="http://schemas.microsoft.com/office/drawing/2014/main" id="{3DC4DBFD-A411-224F-F797-764D183666EA}"/>
              </a:ext>
            </a:extLst>
          </p:cNvPr>
          <p:cNvSpPr/>
          <p:nvPr/>
        </p:nvSpPr>
        <p:spPr>
          <a:xfrm>
            <a:off x="8776591" y="4941963"/>
            <a:ext cx="3331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ES ĻOTI CENTOS, </a:t>
            </a:r>
          </a:p>
          <a:p>
            <a:pPr algn="ctr"/>
            <a:r>
              <a:rPr lang="lv-LV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BET VĒL IR JĀPABEIDZ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3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34A47D-98CE-412A-817C-58D754BD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3" b="97087" l="10402" r="90544">
                        <a14:foregroundMark x1="60047" y1="22330" x2="63593" y2="38188"/>
                        <a14:foregroundMark x1="38298" y1="29126" x2="38771" y2="32362"/>
                        <a14:foregroundMark x1="49409" y1="26861" x2="47281" y2="41100"/>
                        <a14:foregroundMark x1="40898" y1="27184" x2="39007" y2="41100"/>
                        <a14:foregroundMark x1="30260" y1="15210" x2="32861" y2="38188"/>
                        <a14:foregroundMark x1="19149" y1="32362" x2="45863" y2="60518"/>
                        <a14:foregroundMark x1="45863" y1="60518" x2="45863" y2="60518"/>
                        <a14:foregroundMark x1="60284" y1="81553" x2="76832" y2="82201"/>
                        <a14:foregroundMark x1="62175" y1="82201" x2="61702" y2="91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2564" y="2123981"/>
            <a:ext cx="2509595" cy="250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16031" y="5283201"/>
            <a:ext cx="8515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8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8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16031" y="337129"/>
            <a:ext cx="7344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Ē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5782" y="337129"/>
            <a:ext cx="7248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8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endParaRPr lang="en-US" sz="8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5206" y="5283201"/>
            <a:ext cx="486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2573" y="4264363"/>
            <a:ext cx="7184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8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sz="8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5046" y="4056614"/>
            <a:ext cx="35646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1500" b="1" dirty="0">
                <a:solidFill>
                  <a:schemeClr val="accent1"/>
                </a:solidFill>
              </a:rPr>
              <a:t>V</a:t>
            </a:r>
            <a:r>
              <a:rPr lang="lv-LV" sz="11500" b="1" dirty="0">
                <a:solidFill>
                  <a:srgbClr val="FF0000"/>
                </a:solidFill>
              </a:rPr>
              <a:t>Ē</a:t>
            </a:r>
            <a:r>
              <a:rPr lang="lv-LV" sz="11500" b="1" dirty="0">
                <a:solidFill>
                  <a:schemeClr val="accent1"/>
                </a:solidFill>
              </a:rPr>
              <a:t>Z</a:t>
            </a:r>
            <a:r>
              <a:rPr lang="lv-LV" sz="11500" b="1" dirty="0">
                <a:solidFill>
                  <a:srgbClr val="FF0000"/>
                </a:solidFill>
              </a:rPr>
              <a:t>I</a:t>
            </a:r>
            <a:r>
              <a:rPr lang="lv-LV" sz="11500" b="1" dirty="0">
                <a:solidFill>
                  <a:schemeClr val="accent1"/>
                </a:solidFill>
              </a:rPr>
              <a:t>S</a:t>
            </a:r>
            <a:endParaRPr lang="en-US" sz="115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00196 0.65347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25 0.40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 -0.3618 L 0.425 0.37269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45 -0.34629 L -0.4332 -0.346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32 -0.34699 L -0.43333 0.38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333 0.3831 L 2.91667E-6 -2.25514E-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-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44D1B-52D3-4DD7-AB24-4419F36CA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749" y="991133"/>
            <a:ext cx="6136506" cy="4508146"/>
          </a:xfrm>
          <a:prstGeom prst="rect">
            <a:avLst/>
          </a:prstGeom>
        </p:spPr>
      </p:pic>
      <p:sp>
        <p:nvSpPr>
          <p:cNvPr id="12" name="Google Shape;170;p15">
            <a:extLst>
              <a:ext uri="{FF2B5EF4-FFF2-40B4-BE49-F238E27FC236}">
                <a16:creationId xmlns:a16="http://schemas.microsoft.com/office/drawing/2014/main" id="{A522455A-15EC-444E-989C-9A5A208B88A7}"/>
              </a:ext>
            </a:extLst>
          </p:cNvPr>
          <p:cNvSpPr txBox="1">
            <a:spLocks/>
          </p:cNvSpPr>
          <p:nvPr/>
        </p:nvSpPr>
        <p:spPr>
          <a:xfrm>
            <a:off x="3528811" y="323345"/>
            <a:ext cx="5140767" cy="5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lv-LV" sz="33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ATCERIES</a:t>
            </a:r>
            <a:r>
              <a:rPr lang="ru-RU" sz="33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lang="ru-RU" sz="4500" dirty="0">
              <a:solidFill>
                <a:srgbClr val="FF0000"/>
              </a:solidFill>
            </a:endParaRPr>
          </a:p>
        </p:txBody>
      </p:sp>
      <p:sp>
        <p:nvSpPr>
          <p:cNvPr id="13" name="Google Shape;170;p15">
            <a:extLst>
              <a:ext uri="{FF2B5EF4-FFF2-40B4-BE49-F238E27FC236}">
                <a16:creationId xmlns:a16="http://schemas.microsoft.com/office/drawing/2014/main" id="{503537E8-2D1C-48E7-9873-930F9CA4526E}"/>
              </a:ext>
            </a:extLst>
          </p:cNvPr>
          <p:cNvSpPr txBox="1">
            <a:spLocks/>
          </p:cNvSpPr>
          <p:nvPr/>
        </p:nvSpPr>
        <p:spPr>
          <a:xfrm>
            <a:off x="1829689" y="5197541"/>
            <a:ext cx="9122626" cy="57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lv-LV" sz="3300" cap="all" dirty="0">
                <a:solidFill>
                  <a:srgbClr val="FF0000"/>
                </a:solidFill>
                <a:latin typeface="Comic Sans MS"/>
                <a:sym typeface="Comic Sans MS"/>
              </a:rPr>
              <a:t>Ar ko atšķiras burts NO skaņaS</a:t>
            </a:r>
            <a:r>
              <a:rPr lang="lv-LV" sz="3300" dirty="0">
                <a:solidFill>
                  <a:srgbClr val="FF0000"/>
                </a:solidFill>
                <a:latin typeface="Comic Sans MS"/>
                <a:sym typeface="Comic Sans MS"/>
              </a:rPr>
              <a:t>?</a:t>
            </a:r>
            <a:endParaRPr lang="ru-RU" sz="45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8514" y="2875666"/>
            <a:ext cx="108182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b="1" dirty="0"/>
              <a:t>BURTS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71387" y="2894282"/>
            <a:ext cx="108182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b="1" dirty="0"/>
              <a:t>SKAŅA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58549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0;p15">
            <a:extLst>
              <a:ext uri="{FF2B5EF4-FFF2-40B4-BE49-F238E27FC236}">
                <a16:creationId xmlns:a16="http://schemas.microsoft.com/office/drawing/2014/main" id="{36D33080-96FA-44EB-BD55-B1B3C770629D}"/>
              </a:ext>
            </a:extLst>
          </p:cNvPr>
          <p:cNvSpPr txBox="1">
            <a:spLocks/>
          </p:cNvSpPr>
          <p:nvPr/>
        </p:nvSpPr>
        <p:spPr>
          <a:xfrm>
            <a:off x="1609549" y="728018"/>
            <a:ext cx="5153025" cy="57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lv-LV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ATKĀRTOSIM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Звуки мы слышим и произносим,а буквы мы читаем и пишем. | ВКонтакте">
            <a:extLst>
              <a:ext uri="{FF2B5EF4-FFF2-40B4-BE49-F238E27FC236}">
                <a16:creationId xmlns:a16="http://schemas.microsoft.com/office/drawing/2014/main" id="{D50FCB05-EB99-454B-8E63-CC2F21BCB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40" y="1567088"/>
            <a:ext cx="5269567" cy="372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89421" y="1613536"/>
            <a:ext cx="149394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>
                <a:solidFill>
                  <a:srgbClr val="0070C0"/>
                </a:solidFill>
              </a:rPr>
              <a:t>SKAŅA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8727" y="1613535"/>
            <a:ext cx="149394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>
                <a:solidFill>
                  <a:srgbClr val="0070C0"/>
                </a:solidFill>
              </a:rPr>
              <a:t>BURTS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78039" y="5377531"/>
            <a:ext cx="4005330" cy="5745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sz="2100" cap="all" dirty="0">
                <a:solidFill>
                  <a:srgbClr val="202124"/>
                </a:solidFill>
                <a:latin typeface="inherit"/>
                <a:sym typeface="Wingdings" panose="05000000000000000000" pitchFamily="2" charset="2"/>
              </a:rPr>
              <a:t>Mēs dzirdam, izrunāJAm </a:t>
            </a:r>
            <a:r>
              <a:rPr lang="ru-RU" sz="2100" dirty="0">
                <a:solidFill>
                  <a:srgbClr val="FF0000"/>
                </a:solidFill>
                <a:latin typeface="Comic Sans MS"/>
                <a:sym typeface="Wingdings" panose="05000000000000000000" pitchFamily="2" charset="2"/>
              </a:rPr>
              <a:t></a:t>
            </a:r>
            <a:endParaRPr lang="ru-RU" sz="2100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58929" y="5377531"/>
            <a:ext cx="4813112" cy="297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srgbClr val="FF0000"/>
                </a:solidFill>
                <a:latin typeface="Comic Sans MS"/>
                <a:sym typeface="Wingdings" panose="05000000000000000000" pitchFamily="2" charset="2"/>
              </a:rPr>
              <a:t> </a:t>
            </a:r>
            <a:r>
              <a:rPr kumimoji="0" lang="lv-LV" altLang="ru-RU" sz="2100" b="0" i="0" u="none" strike="noStrike" cap="all" normalizeH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Mēs redzam, lasām, rakstām</a:t>
            </a:r>
            <a:r>
              <a:rPr kumimoji="0" lang="lv-LV" altLang="ru-RU" sz="900" b="0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lv-LV" altLang="ru-RU" sz="1800" b="0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 descr="лампочка PNG рисунок, картинки и пнг прозрачный для бесплатной загрузки |  Pngtree">
            <a:extLst>
              <a:ext uri="{FF2B5EF4-FFF2-40B4-BE49-F238E27FC236}">
                <a16:creationId xmlns:a16="http://schemas.microsoft.com/office/drawing/2014/main" id="{BA71FD42-F68D-4805-B187-05AE3421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444" y1="21389" x2="36667" y2="31111"/>
                        <a14:foregroundMark x1="45278" y1="15833" x2="46944" y2="24444"/>
                        <a14:foregroundMark x1="60278" y1="16389" x2="59167" y2="25556"/>
                        <a14:foregroundMark x1="73611" y1="25833" x2="66389" y2="32222"/>
                        <a14:foregroundMark x1="58056" y1="23333" x2="58056" y2="27222"/>
                        <a14:foregroundMark x1="74722" y1="23889" x2="72222" y2="25833"/>
                        <a14:foregroundMark x1="70833" y1="40833" x2="81944" y2="38889"/>
                        <a14:foregroundMark x1="70278" y1="50833" x2="80833" y2="55833"/>
                        <a14:foregroundMark x1="66667" y1="60833" x2="73056" y2="67500"/>
                        <a14:foregroundMark x1="42778" y1="66667" x2="41944" y2="74167"/>
                        <a14:foregroundMark x1="35556" y1="58889" x2="26667" y2="66667"/>
                        <a14:foregroundMark x1="30000" y1="49722" x2="19444" y2="51389"/>
                        <a14:foregroundMark x1="30833" y1="39167" x2="18333" y2="3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742">
            <a:off x="-356634" y="-290065"/>
            <a:ext cx="2266751" cy="22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400800" y="3886200"/>
            <a:ext cx="258129" cy="2285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rgbClr val="002060"/>
                </a:solidFill>
              </a:rPr>
              <a:t>V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267" y="138458"/>
            <a:ext cx="3190886" cy="254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772792" y="4584699"/>
            <a:ext cx="1188027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ru-RU" altLang="ru-RU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А</a:t>
            </a:r>
            <a:endParaRPr lang="ru-RU" altLang="ru-RU" b="1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427" y="3261638"/>
            <a:ext cx="1816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dirty="0">
                <a:solidFill>
                  <a:srgbClr val="FF0000"/>
                </a:solidFill>
              </a:rPr>
              <a:t>A</a:t>
            </a:r>
            <a:r>
              <a:rPr lang="lv-LV" sz="5400" dirty="0"/>
              <a:t>LNIS</a:t>
            </a:r>
            <a:endParaRPr lang="ru-RU" sz="5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7415" y="-222066"/>
            <a:ext cx="3483704" cy="348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4086609" y="4584700"/>
            <a:ext cx="1188027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Ā</a:t>
            </a:r>
            <a:endParaRPr lang="ru-RU" altLang="ru-RU" b="1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8361" y="3226104"/>
            <a:ext cx="1401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dirty="0">
                <a:solidFill>
                  <a:srgbClr val="FF0000"/>
                </a:solidFill>
              </a:rPr>
              <a:t>Ā</a:t>
            </a:r>
            <a:r>
              <a:rPr lang="lv-LV" sz="5400" dirty="0"/>
              <a:t>ZIS</a:t>
            </a:r>
            <a:endParaRPr lang="ru-RU" sz="36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2221" y="151592"/>
            <a:ext cx="2876982" cy="245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6481776" y="4556813"/>
            <a:ext cx="3453205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L</a:t>
            </a:r>
            <a:r>
              <a:rPr lang="lv-LV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1954" y="3261638"/>
            <a:ext cx="1947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cap="all" dirty="0">
                <a:solidFill>
                  <a:srgbClr val="0070C0"/>
                </a:solidFill>
              </a:rPr>
              <a:t>L</a:t>
            </a:r>
            <a:r>
              <a:rPr lang="lv-LV" sz="5400" cap="all" dirty="0"/>
              <a:t>APSA</a:t>
            </a:r>
            <a:endParaRPr lang="ru-RU" sz="5400" dirty="0"/>
          </a:p>
        </p:txBody>
      </p:sp>
      <p:sp>
        <p:nvSpPr>
          <p:cNvPr id="14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384398" y="4596055"/>
            <a:ext cx="3711388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S</a:t>
            </a:r>
            <a:r>
              <a:rPr lang="lv-LV" alt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70876" y="3226104"/>
            <a:ext cx="1747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cap="all" dirty="0">
                <a:solidFill>
                  <a:srgbClr val="0070C0"/>
                </a:solidFill>
              </a:rPr>
              <a:t>S</a:t>
            </a:r>
            <a:r>
              <a:rPr lang="lv-LV" sz="5400" cap="all" dirty="0"/>
              <a:t>un</a:t>
            </a:r>
            <a:r>
              <a:rPr lang="lv-LV" sz="5400" cap="all" dirty="0">
                <a:solidFill>
                  <a:srgbClr val="0070C0"/>
                </a:solidFill>
              </a:rPr>
              <a:t>s</a:t>
            </a:r>
            <a:endParaRPr lang="ru-RU" sz="3600" cap="all" dirty="0">
              <a:solidFill>
                <a:sysClr val="windowText" lastClr="000000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9" t="3562" r="22858" b="21721"/>
          <a:stretch/>
        </p:blipFill>
        <p:spPr bwMode="auto">
          <a:xfrm>
            <a:off x="9656668" y="257538"/>
            <a:ext cx="1976010" cy="234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2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418803" y="4443020"/>
            <a:ext cx="3356016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  </a:t>
            </a:r>
            <a:r>
              <a:rPr lang="lv-LV" altLang="ru-RU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Ū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458" y="3257536"/>
            <a:ext cx="1516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dirty="0">
                <a:solidFill>
                  <a:srgbClr val="FF0000"/>
                </a:solidFill>
              </a:rPr>
              <a:t>Ū</a:t>
            </a:r>
            <a:r>
              <a:rPr lang="lv-LV" sz="5400" dirty="0"/>
              <a:t>PIS</a:t>
            </a:r>
            <a:endParaRPr lang="ru-RU" sz="5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803" y="669033"/>
            <a:ext cx="2687237" cy="245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6433503" y="4388510"/>
            <a:ext cx="3320901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E</a:t>
            </a:r>
            <a:r>
              <a:rPr lang="lv-LV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 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9426" y="3249192"/>
            <a:ext cx="1362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dirty="0">
                <a:solidFill>
                  <a:srgbClr val="FF0000"/>
                </a:solidFill>
              </a:rPr>
              <a:t>E</a:t>
            </a:r>
            <a:r>
              <a:rPr lang="lv-LV" sz="5400" dirty="0"/>
              <a:t>ZIS</a:t>
            </a:r>
            <a:endParaRPr lang="ru-RU" sz="5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1938" y="832271"/>
            <a:ext cx="2687237" cy="197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9993485" y="4388510"/>
            <a:ext cx="1502103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R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6589" y="3326144"/>
            <a:ext cx="2237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dirty="0">
                <a:solidFill>
                  <a:srgbClr val="0070C0"/>
                </a:solidFill>
              </a:rPr>
              <a:t>R</a:t>
            </a:r>
            <a:r>
              <a:rPr lang="lv-LV" sz="5400" dirty="0"/>
              <a:t>UKSIS</a:t>
            </a:r>
            <a:endParaRPr lang="ru-RU" sz="540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873" y="327664"/>
            <a:ext cx="3419127" cy="28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59;p14">
            <a:extLst>
              <a:ext uri="{FF2B5EF4-FFF2-40B4-BE49-F238E27FC236}">
                <a16:creationId xmlns:a16="http://schemas.microsoft.com/office/drawing/2014/main" id="{8D930DE0-EA7C-4DCC-B04F-C5FF77C6B523}"/>
              </a:ext>
            </a:extLst>
          </p:cNvPr>
          <p:cNvSpPr txBox="1">
            <a:spLocks/>
          </p:cNvSpPr>
          <p:nvPr/>
        </p:nvSpPr>
        <p:spPr>
          <a:xfrm>
            <a:off x="3884918" y="4443020"/>
            <a:ext cx="1558452" cy="2273300"/>
          </a:xfrm>
          <a:prstGeom prst="rect">
            <a:avLst/>
          </a:prstGeom>
          <a:effectLst>
            <a:outerShdw blurRad="63500" dist="45790" dir="2021404">
              <a:schemeClr val="lt2"/>
            </a:outerShdw>
          </a:effectLst>
        </p:spPr>
        <p:txBody>
          <a:bodyPr vert="horz" lIns="91425" tIns="45700" rIns="91425" bIns="457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ts val="4400"/>
              <a:buFont typeface="Comic Sans MS" panose="030F0702030302020204" pitchFamily="66" charset="0"/>
              <a:buNone/>
            </a:pPr>
            <a:r>
              <a:rPr lang="lv-LV" altLang="ru-RU" sz="1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Comic Sans MS" panose="030F0702030302020204" pitchFamily="66" charset="0"/>
              </a:rPr>
              <a:t>T</a:t>
            </a:r>
            <a:endParaRPr lang="ru-RU" altLang="ru-RU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0316" y="3249192"/>
            <a:ext cx="2207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5400" cap="all" dirty="0">
                <a:solidFill>
                  <a:schemeClr val="accent1"/>
                </a:solidFill>
              </a:rPr>
              <a:t>T</a:t>
            </a:r>
            <a:r>
              <a:rPr lang="lv-LV" sz="5400" cap="all" dirty="0"/>
              <a:t>rusis</a:t>
            </a:r>
            <a:endParaRPr lang="ru-RU" sz="5400" cap="all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615546A-EA43-4D39-B42E-DFBD9822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1284" y="612699"/>
            <a:ext cx="3177130" cy="24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7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0" t="17081" r="20332" b="26950"/>
          <a:stretch/>
        </p:blipFill>
        <p:spPr>
          <a:xfrm rot="16200000">
            <a:off x="3672963" y="664200"/>
            <a:ext cx="2790810" cy="535893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69549" y="4672786"/>
            <a:ext cx="543536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b="1" dirty="0"/>
              <a:t>LAPSA SKRIEN.</a:t>
            </a:r>
          </a:p>
          <a:p>
            <a:r>
              <a:rPr lang="lv-LV" sz="3600" b="1" dirty="0">
                <a:solidFill>
                  <a:srgbClr val="00B0F0"/>
                </a:solidFill>
              </a:rPr>
              <a:t>V</a:t>
            </a:r>
            <a:r>
              <a:rPr lang="lv-LV" sz="3200" b="1" dirty="0"/>
              <a:t>ĒZIS TURAS ASTĒ.</a:t>
            </a:r>
          </a:p>
          <a:p>
            <a:r>
              <a:rPr lang="lv-LV" sz="3600" b="1" dirty="0">
                <a:solidFill>
                  <a:srgbClr val="00B0F0"/>
                </a:solidFill>
              </a:rPr>
              <a:t>V</a:t>
            </a:r>
            <a:r>
              <a:rPr lang="lv-LV" sz="3200" b="1" dirty="0"/>
              <a:t>ĒZIS: - ES SEN TE</a:t>
            </a:r>
            <a:r>
              <a:rPr lang="lv-LV" sz="3200" b="1" dirty="0">
                <a:solidFill>
                  <a:srgbClr val="00B0F0"/>
                </a:solidFill>
              </a:rPr>
              <a:t>V</a:t>
            </a:r>
            <a:r>
              <a:rPr lang="lv-LV" sz="3200" b="1" dirty="0"/>
              <a:t>I GAIDU!</a:t>
            </a:r>
          </a:p>
          <a:p>
            <a:r>
              <a:rPr lang="lv-LV" sz="3200" b="1" dirty="0"/>
              <a:t>KUR TU BIJI?</a:t>
            </a:r>
          </a:p>
        </p:txBody>
      </p:sp>
      <p:sp>
        <p:nvSpPr>
          <p:cNvPr id="4" name="Google Shape;170;p15">
            <a:extLst>
              <a:ext uri="{FF2B5EF4-FFF2-40B4-BE49-F238E27FC236}">
                <a16:creationId xmlns:a16="http://schemas.microsoft.com/office/drawing/2014/main" id="{36D33080-96FA-44EB-BD55-B1B3C770629D}"/>
              </a:ext>
            </a:extLst>
          </p:cNvPr>
          <p:cNvSpPr txBox="1">
            <a:spLocks/>
          </p:cNvSpPr>
          <p:nvPr/>
        </p:nvSpPr>
        <p:spPr>
          <a:xfrm>
            <a:off x="1609549" y="728018"/>
            <a:ext cx="7597951" cy="57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KLAUSIES UZMANĪGI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лампочка PNG рисунок, картинки и пнг прозрачный для бесплатной загрузки |  Pngtree">
            <a:extLst>
              <a:ext uri="{FF2B5EF4-FFF2-40B4-BE49-F238E27FC236}">
                <a16:creationId xmlns:a16="http://schemas.microsoft.com/office/drawing/2014/main" id="{BA71FD42-F68D-4805-B187-05AE3421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9444" y1="21389" x2="36667" y2="31111"/>
                        <a14:foregroundMark x1="45278" y1="15833" x2="46944" y2="24444"/>
                        <a14:foregroundMark x1="60278" y1="16389" x2="59167" y2="25556"/>
                        <a14:foregroundMark x1="73611" y1="25833" x2="66389" y2="32222"/>
                        <a14:foregroundMark x1="58056" y1="23333" x2="58056" y2="27222"/>
                        <a14:foregroundMark x1="74722" y1="23889" x2="72222" y2="25833"/>
                        <a14:foregroundMark x1="70833" y1="40833" x2="81944" y2="38889"/>
                        <a14:foregroundMark x1="70278" y1="50833" x2="80833" y2="55833"/>
                        <a14:foregroundMark x1="66667" y1="60833" x2="73056" y2="67500"/>
                        <a14:foregroundMark x1="42778" y1="66667" x2="41944" y2="74167"/>
                        <a14:foregroundMark x1="35556" y1="58889" x2="26667" y2="66667"/>
                        <a14:foregroundMark x1="30000" y1="49722" x2="19444" y2="51389"/>
                        <a14:foregroundMark x1="30833" y1="39167" x2="18333" y2="3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742">
            <a:off x="-356634" y="-290065"/>
            <a:ext cx="2266751" cy="22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ко 8"/>
          <p:cNvSpPr/>
          <p:nvPr/>
        </p:nvSpPr>
        <p:spPr>
          <a:xfrm>
            <a:off x="4252249" y="1200211"/>
            <a:ext cx="1854985" cy="80016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1277408" y="1221013"/>
            <a:ext cx="2369127" cy="105987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/>
          <p:nvPr/>
        </p:nvSpPr>
        <p:spPr>
          <a:xfrm>
            <a:off x="6583162" y="1288195"/>
            <a:ext cx="2369127" cy="105987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WhatsApp Audio 2024-11-12 at 15.29.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769" y="5507916"/>
            <a:ext cx="1057780" cy="10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303</Words>
  <Application>Microsoft Office PowerPoint</Application>
  <PresentationFormat>Widescreen</PresentationFormat>
  <Paragraphs>134</Paragraphs>
  <Slides>35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Тема Office</vt:lpstr>
      <vt:lpstr>PowerPoint Presentation</vt:lpstr>
      <vt:lpstr>Burti  un  skaņas</vt:lpstr>
      <vt:lpstr>ACU VINGROŠANA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NOĶER SKAŅU!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Raksti: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Звуки и буквы</dc:title>
  <dc:creator>Christofer Arhipov</dc:creator>
  <cp:lastModifiedBy>Krankals Family</cp:lastModifiedBy>
  <cp:revision>121</cp:revision>
  <cp:lastPrinted>2024-01-29T19:52:03Z</cp:lastPrinted>
  <dcterms:created xsi:type="dcterms:W3CDTF">2022-09-19T16:52:51Z</dcterms:created>
  <dcterms:modified xsi:type="dcterms:W3CDTF">2025-01-13T11:29:54Z</dcterms:modified>
</cp:coreProperties>
</file>