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58" r:id="rId6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subnikova\Desktop\St.%20dati%201%20.%20klas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Sheet1!$B$8</c:f>
              <c:strCache>
                <c:ptCount val="1"/>
                <c:pt idx="0">
                  <c:v>Skolēnu skaits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212-4A7E-8D84-134E592924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212-4A7E-8D84-134E592924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212-4A7E-8D84-134E592924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212-4A7E-8D84-134E592924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Sheet1!$A$9:$A$12</c:f>
              <c:strCache>
                <c:ptCount val="4"/>
                <c:pt idx="0">
                  <c:v>Labi pārvalda</c:v>
                </c:pt>
                <c:pt idx="1">
                  <c:v>Saprot, bet vairāk klusē</c:v>
                </c:pt>
                <c:pt idx="2">
                  <c:v>Daļēji saprot un daļēji var atbildēt stundas laikā</c:v>
                </c:pt>
                <c:pt idx="3">
                  <c:v>Nesaprot un stundas laikā klusē</c:v>
                </c:pt>
              </c:strCache>
            </c:strRef>
          </c:cat>
          <c:val>
            <c:numRef>
              <c:f>Sheet1!$B$9:$B$12</c:f>
              <c:numCache>
                <c:formatCode>0%</c:formatCode>
                <c:ptCount val="4"/>
                <c:pt idx="0">
                  <c:v>0.18</c:v>
                </c:pt>
                <c:pt idx="1">
                  <c:v>0.36</c:v>
                </c:pt>
                <c:pt idx="2">
                  <c:v>0.34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12-4A7E-8D84-134E59292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785548712978305E-2"/>
          <c:y val="0.83525778398076078"/>
          <c:w val="0.87402602333866974"/>
          <c:h val="0.140405798582611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DD327-5DAD-400C-AB54-97E5EA06CE2A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6CAA0-BDAF-47EE-979D-367AC1E47F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713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6CAA0-BDAF-47EE-979D-367AC1E47FE3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070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ACC95-209B-4223-9891-A01C99E3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A63B94-C996-43F4-82D6-50418B1AE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18E94-3B8C-4B00-9BB4-3D0892B01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308D7-7BBD-4549-AE08-239652DEB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C3034-BD5E-4A42-B06B-C0531D30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3727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E440-0AD9-42EE-8E8A-B6A70597A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77828-8917-4505-A358-FE9930D1D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191A4-DACB-4702-A80A-E344D6092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642D5-E4BC-4219-8D6E-6BB1FCA7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96FA4-9FC2-4D59-ABCA-0B781FFE3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102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81B776-FE72-4852-A785-E3B912826A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D4462-3080-44B0-8EC0-EA3AADD96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26708-FDE5-4C4A-AF5F-49891F6D2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17AFF-A6B3-4EC3-8B30-B898C6C02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C79CF-CE31-4183-9784-C8E7755B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810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A92AA-3FDF-48BE-85AC-C3B9A928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6B3C6-CC08-485A-9468-0F589252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2ACC4-6AD2-47A3-BAC6-E536A9C36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E106E-C9E9-4BCA-A386-44233B52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E8E7-3067-4327-89A5-AE0ADD002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486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E7C5-1260-47B3-A955-B8E028EF5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1058C-3FE2-4C15-88D8-9314C7327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4595A-9E45-44FF-B081-47A90B493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71FED-1C7B-4BED-BCF9-6DF93B0FA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393E6-2E91-4C5E-9C36-3CF8E0D0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8694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01C0A-CAAB-4601-9AD8-3E43020BA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D7D97-F7BB-4D82-8121-72BBD3A154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E4179-766C-4DBD-BDBC-9CE739C41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E0BFB-AFF3-4034-A01B-FC4ECA58B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1CC03-7732-42EB-9B6C-D5D7202D2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2EAEB5-F48E-4227-8319-3158F0D8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621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DCB1-F0FD-437C-9D66-C8081EB8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578D3-0947-4D59-BA94-872C45C07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5DB15-2325-4F37-B898-117A717C0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CF20CA-4D80-435A-95AF-797FE7F93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35F352-4458-413D-B4E7-CCFCEFBBDF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7C7E29-93C6-4FF0-A85F-298F2C7C6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C57E0D-F782-41A4-AE66-48716A9A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A3C03-F33F-4D92-A551-9C8868C4B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956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EC25-D553-4C10-B285-96A11A320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F366E-DFCA-480A-A4DE-8E63D501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3413A2-03FF-4894-81D3-FEA496115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C80AB6-47AE-4E7F-9549-F61DF5E2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355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C7C08F-E7B3-4087-9C89-9ACB8FC99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32053C-6B90-442E-90B1-F47AD474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D77FE-FD38-4BEA-B6A9-3F20612A2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14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2581-847C-4139-848A-CFC16C87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5901B-1C7B-446E-AAF9-661DE270E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874DC-F627-4FBC-BC7B-E63ED1962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5956F-4610-493F-8C85-8AAB1DBB5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0AD07-6A5F-4E66-9037-C10A3CF99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D4065-DA2E-4DD2-AB65-7C1FA91F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813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4C96-4AA7-42B8-A227-0AD9EE14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FD5ED7-1C4F-4E36-97BD-D476AE697C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652C6-3089-43B8-87B3-CFFDCD1A7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6EB8D-1469-48A6-9E7E-F8E466AD2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AEC40-35FD-40EF-8685-853DAC4A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3878A-5BC8-4D59-9434-1C709DBF6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376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AEFB61-518A-4517-8F72-5DEF67320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C22C9-D452-47C8-B6E9-43AC9D0BC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55CB9-2941-424C-B291-C5D8F49BEF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4BAAA-A1EA-4CCC-B1E2-C479B378852E}" type="datetimeFigureOut">
              <a:rPr lang="lv-LV" smtClean="0"/>
              <a:t>09.12.2024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31BFB-387B-4B59-90CB-A4EF232EF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70AAE-752B-4082-AE54-B31F5A6F4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9A6CD-3364-4729-95F4-5664058FE7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222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C0DB0-9000-484E-B7D6-0CB426EBF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82444"/>
            <a:ext cx="9507166" cy="2387600"/>
          </a:xfrm>
        </p:spPr>
        <p:txBody>
          <a:bodyPr>
            <a:normAutofit fontScale="90000"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Pedagogu palīga loma 1. klasēs 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14097B-824A-4626-9110-A2F37F4B4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68128" y="5967492"/>
            <a:ext cx="1767192" cy="1655762"/>
          </a:xfrm>
        </p:spPr>
        <p:txBody>
          <a:bodyPr/>
          <a:lstStyle/>
          <a:p>
            <a:pPr algn="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04.12.2024.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285B4-C108-42BD-B336-0FE304587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" y="-53502"/>
            <a:ext cx="12186875" cy="384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97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F5733-C3CE-4DCC-9B52-0E8F4FC7F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Nepieciešamība: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85E60-D2FC-40C0-BEB8-34724EC23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Lingvistiski neviendabīga vide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Skolēniem ir grūtības mācībās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Skolēniem trūkst individualizēta darba klasē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089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EB375-2F1E-419A-BB68-6A57918C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Mērķauditorija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12870-3825-4FB7-9FE6-6333B46A8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1.-2. klases skolēni un 4.-5. klases skolēni, kas nāk no lingvistiski neviendabīgas vides vai/un ir ar MT vai MG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7.-8.klasēs tajās izglītības iestādēs, kur pēc pandēmijas ir augsts skolēnu skaits ar grūtībām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Lielās mācību klases vai klases, kurās ir liels skaits skolēnu ar MT vai MG</a:t>
            </a:r>
          </a:p>
          <a:p>
            <a:r>
              <a:rPr lang="lv-LV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Ukrainas civiliedzīvotāji, repatrianti, bēgļi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1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C4FDD-B331-4932-999A-B999CD41F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Situāciju analīze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klasēs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094C7-E140-4F12-876D-B0E1A248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1452282"/>
            <a:ext cx="11084859" cy="4724681"/>
          </a:xfrm>
        </p:spPr>
        <p:txBody>
          <a:bodyPr/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Skolēnu skaits: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 </a:t>
            </a:r>
          </a:p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11%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skolēniem ir MG, MT un ir nepieciešami atbalsta pasākumi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Statistiskie dati par 1. klases skolēniem no lingvistiski neviendabīgas vides:</a:t>
            </a:r>
          </a:p>
          <a:p>
            <a:pPr lvl="1"/>
            <a:r>
              <a:rPr lang="lv-LV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99%</a:t>
            </a:r>
            <a:r>
              <a:rPr lang="lv-LV" b="0" i="0" dirty="0">
                <a:effectLst/>
                <a:latin typeface="Arial" panose="020B0604020202020204" pitchFamily="34" charset="0"/>
              </a:rPr>
              <a:t> no skolēniem 1. klasēs nāk no </a:t>
            </a:r>
            <a:r>
              <a:rPr lang="lv-LV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krievvalodīgās ģimenes</a:t>
            </a:r>
            <a:endParaRPr lang="lv-LV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valodas zināšanas septembrī: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49C233D-7291-453A-925D-AC69E27F80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1459834"/>
              </p:ext>
            </p:extLst>
          </p:nvPr>
        </p:nvGraphicFramePr>
        <p:xfrm>
          <a:off x="5020583" y="3195758"/>
          <a:ext cx="6706362" cy="3181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703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C4CF2-2BB9-432C-87E2-B0DDA4E0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12459855" cy="1325563"/>
          </a:xfrm>
        </p:spPr>
        <p:txBody>
          <a:bodyPr/>
          <a:lstStyle/>
          <a:p>
            <a:pPr algn="ctr"/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Pedagoga palīga uzdevumi </a:t>
            </a:r>
            <a:b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klasēs Rīgas 88. vidusskolā: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CFB9-AABE-4037-A481-293B9A85E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515"/>
            <a:ext cx="10515600" cy="4980562"/>
          </a:xfrm>
        </p:spPr>
        <p:txBody>
          <a:bodyPr/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Atbalstīt</a:t>
            </a:r>
            <a:r>
              <a:rPr lang="lv-LV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izglītojamos, kuriem ir mācīšanās, sociālās, psiholoģiskās grūtības, apgūstot pamatizglītības programmu, lai sekmētu mācību sasniegumu paaugstināšanos; </a:t>
            </a:r>
          </a:p>
          <a:p>
            <a:r>
              <a:rPr lang="lv-LV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Palīdzēt izglītojamajiem no lingvistiski neviendabīgās vides pārējā uz mācībām latviešu valodā, apgūstot pamatizglītības programmu, lai sekmētu mācību sasniegumu paaugstināšanos; </a:t>
            </a:r>
          </a:p>
          <a:p>
            <a:r>
              <a:rPr lang="lv-LV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Veikt individuālo darbu ar izglītojamajiem, lai izskaidrotu nesaprotamo mācību vielu vienā vai vairākos priekšmetos;</a:t>
            </a:r>
          </a:p>
          <a:p>
            <a:r>
              <a:rPr lang="lv-LV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Sadarboties ar izglītības iestādes atbalsta personālu (psihologu, sociālo pedagogu, logopēdu, medicīnas darbiniekiem), analizēt izglītojamā mācīšanās, psiholoģiskās un adaptācijas problēmas un izstrādāt individuālo plānu (pēc nepieciešamības);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otivēt mācīties un attīstīt sadarbības un komunikāciju prasmes;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Veicināt atbalsta palīglīdzekļu izstrādi un izmantošanu (piem., atgādnes);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Palīdzēt pedagogam veicināt mācību procesa diferenciāciju;</a:t>
            </a:r>
          </a:p>
          <a:p>
            <a:r>
              <a:rPr lang="lv-LV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Sadarbojoties ar pedagogu, plānot veicamo darbu stundā.</a:t>
            </a:r>
          </a:p>
          <a:p>
            <a:endParaRPr lang="lv-LV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v-LV" sz="1800" b="0" i="0" u="none" strike="noStrike" baseline="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lv-LV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000" b="0" i="0" u="none" strike="noStrike" baseline="0" dirty="0">
              <a:solidFill>
                <a:srgbClr val="5229A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800" b="0" i="0" u="none" strike="noStrike" baseline="0" dirty="0">
              <a:solidFill>
                <a:srgbClr val="5229A2"/>
              </a:solidFill>
              <a:latin typeface="Arial" panose="020B06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90492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283</Words>
  <Application>Microsoft Office PowerPoint</Application>
  <PresentationFormat>Platekrāna</PresentationFormat>
  <Paragraphs>35</Paragraphs>
  <Slides>5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Franklin Gothic Book</vt:lpstr>
      <vt:lpstr>Times New Roman</vt:lpstr>
      <vt:lpstr>Office Theme</vt:lpstr>
      <vt:lpstr>Pedagogu palīga loma 1. klasēs  </vt:lpstr>
      <vt:lpstr>Nepieciešamība:</vt:lpstr>
      <vt:lpstr>Mērķauditorija</vt:lpstr>
      <vt:lpstr>Situāciju analīze 1. klasēs:</vt:lpstr>
      <vt:lpstr>Pedagoga palīga uzdevumi  1. klasēs Rīgas 88. vidusskolā: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Pedagoga palīga loma  Rīgas 88. vidusskolā</dc:title>
  <dc:creator>Nadežda Šubņikova</dc:creator>
  <cp:lastModifiedBy>Sandra Zalcmane</cp:lastModifiedBy>
  <cp:revision>14</cp:revision>
  <cp:lastPrinted>2024-12-04T08:48:32Z</cp:lastPrinted>
  <dcterms:created xsi:type="dcterms:W3CDTF">2024-12-03T21:25:08Z</dcterms:created>
  <dcterms:modified xsi:type="dcterms:W3CDTF">2024-12-09T15:53:55Z</dcterms:modified>
</cp:coreProperties>
</file>