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Georgia" panose="02040502050405020303" pitchFamily="18" charset="0"/>
      <p:regular r:id="rId49"/>
      <p:bold r:id="rId50"/>
      <p:italic r:id="rId51"/>
      <p:boldItalic r:id="rId52"/>
    </p:embeddedFont>
    <p:embeddedFont>
      <p:font typeface="Raleway" pitchFamily="2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141E54F-E392-4E72-B79D-58195969C9E2}">
  <a:tblStyle styleId="{3141E54F-E392-4E72-B79D-58195969C9E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1bc87cb5ef_4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1bc87cb5ef_4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1a8f6df858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1a8f6df858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1a8f6df858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1a8f6df858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1a8f6df858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1a8f6df858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1a8f6df858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1a8f6df858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1bc2d6f9de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1bc2d6f9de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1bc2d6f9de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1bc2d6f9de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1bc2d6f9de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1bc2d6f9de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1bc2d6f9de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1bc2d6f9de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1bc2d6f9de_1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1bc2d6f9de_1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1a8f6df858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1a8f6df858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1bc2d6f9de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1bc2d6f9de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1bc2d6f9de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1bc2d6f9de_1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1bc2d6f9de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1bc2d6f9de_1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1bc2d6f9de_1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1bc2d6f9de_1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1bc2d6f9de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1bc2d6f9de_1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1bc2d6f9de_1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1bc2d6f9de_1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1a8f6df858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1a8f6df858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1bc2d6f9de_1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1bc2d6f9de_1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1bc2d6f9de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1bc2d6f9de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1bc2d6f9de_1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1bc2d6f9de_1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1a8f6df858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1a8f6df858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d62f5f3698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d62f5f3698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d62f5f3698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d62f5f3698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1b4e898598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1b4e898598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1b4e898598_2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31b4e898598_2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1b4e898598_2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31b4e898598_2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1beff9c53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31beff9c53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31beff9c530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31beff9c530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d62f5f3698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2d62f5f3698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d62f5f3698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2d62f5f3698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d62f5f3698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2d62f5f3698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1a8f6df858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1a8f6df858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1b4e898598_2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31b4e898598_2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d62f5f3698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2d62f5f3698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d62f5f3698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2d62f5f3698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1bc87cb5ef_4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1bc87cb5ef_4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d62f5f3698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d62f5f3698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/>
              <a:t>Pedagoga palīga darbs sākas augustā, kad viņš aktīvi piedālas adaptācijas pasākumos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d62f5f369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d62f5f3698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d62f5f3698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d62f5f3698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d62f5f3698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d62f5f3698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45375" y="1205550"/>
            <a:ext cx="8520600" cy="149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lv" sz="4380">
                <a:latin typeface="Calibri"/>
                <a:ea typeface="Calibri"/>
                <a:cs typeface="Calibri"/>
                <a:sym typeface="Calibri"/>
              </a:rPr>
              <a:t>“Pedagogu palīgu atbalstošā loma pārejā uz mācībām latviešu valodā”</a:t>
            </a:r>
            <a:endParaRPr sz="438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79050" y="30782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Rīgas Valsts Klasiskās ģimnāzijas pieredze</a:t>
            </a:r>
            <a:endParaRPr sz="3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0796" y="120750"/>
            <a:ext cx="1607004" cy="87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47325"/>
            <a:ext cx="8839199" cy="178459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9" name="Google Shape;119;p22"/>
          <p:cNvGraphicFramePr/>
          <p:nvPr/>
        </p:nvGraphicFramePr>
        <p:xfrm>
          <a:off x="1035200" y="3894250"/>
          <a:ext cx="7239000" cy="792420"/>
        </p:xfrm>
        <a:graphic>
          <a:graphicData uri="http://schemas.openxmlformats.org/drawingml/2006/table">
            <a:tbl>
              <a:tblPr>
                <a:noFill/>
                <a:tableStyleId>{3141E54F-E392-4E72-B79D-58195969C9E2}</a:tableStyleId>
              </a:tblPr>
              <a:tblGrid>
                <a:gridCol w="701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8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4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lv"/>
                        <a:t>1.kl 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lv"/>
                        <a:t>8 klases 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lv"/>
                        <a:t>8 pedagogi palīgi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lv"/>
                        <a:t>2.kl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lv"/>
                        <a:t>8 klases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lv"/>
                        <a:t>3 pedagoga palīgi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0796" y="120750"/>
            <a:ext cx="1607004" cy="87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00325"/>
            <a:ext cx="7145029" cy="399077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3"/>
          <p:cNvSpPr txBox="1"/>
          <p:nvPr/>
        </p:nvSpPr>
        <p:spPr>
          <a:xfrm>
            <a:off x="628475" y="215000"/>
            <a:ext cx="4498500" cy="6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 sz="27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Pedagoga palīga ikdiena…</a:t>
            </a:r>
            <a:endParaRPr sz="27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0796" y="120750"/>
            <a:ext cx="1607004" cy="87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595225"/>
            <a:ext cx="7157651" cy="3953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0796" y="120750"/>
            <a:ext cx="1607004" cy="87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03415"/>
            <a:ext cx="7248400" cy="39876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0796" y="120750"/>
            <a:ext cx="1607004" cy="87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152724"/>
            <a:ext cx="7380997" cy="3838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791416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0796" y="120750"/>
            <a:ext cx="1607004" cy="87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103075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0796" y="120750"/>
            <a:ext cx="1607004" cy="87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 txBox="1">
            <a:spLocks noGrp="1"/>
          </p:cNvSpPr>
          <p:nvPr>
            <p:ph type="ctrTitle"/>
          </p:nvPr>
        </p:nvSpPr>
        <p:spPr>
          <a:xfrm>
            <a:off x="65100" y="86975"/>
            <a:ext cx="4740300" cy="72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lv" sz="2880"/>
              <a:t>Mācību stundas instrukcijas</a:t>
            </a:r>
            <a:endParaRPr sz="2880"/>
          </a:p>
        </p:txBody>
      </p:sp>
      <p:pic>
        <p:nvPicPr>
          <p:cNvPr id="162" name="Google Shape;16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6500" y="950925"/>
            <a:ext cx="7291012" cy="4028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0796" y="120750"/>
            <a:ext cx="1607004" cy="87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0"/>
          <p:cNvSpPr txBox="1">
            <a:spLocks noGrp="1"/>
          </p:cNvSpPr>
          <p:nvPr>
            <p:ph type="ctrTitle"/>
          </p:nvPr>
        </p:nvSpPr>
        <p:spPr>
          <a:xfrm>
            <a:off x="152400" y="14538"/>
            <a:ext cx="5427600" cy="109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lv" sz="2880"/>
              <a:t>“Runājošās sienas” matemātikā</a:t>
            </a:r>
            <a:endParaRPr sz="2880"/>
          </a:p>
        </p:txBody>
      </p:sp>
      <p:pic>
        <p:nvPicPr>
          <p:cNvPr id="169" name="Google Shape;16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0796" y="120750"/>
            <a:ext cx="1607004" cy="87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244400"/>
            <a:ext cx="8278495" cy="3746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1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5744700" cy="9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 sz="3088"/>
              <a:t>“Runājošās sienas” latviešu valodā</a:t>
            </a:r>
            <a:endParaRPr sz="3088"/>
          </a:p>
        </p:txBody>
      </p:sp>
      <p:pic>
        <p:nvPicPr>
          <p:cNvPr id="176" name="Google Shape;17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0796" y="120750"/>
            <a:ext cx="1607004" cy="87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950" y="1140999"/>
            <a:ext cx="7610319" cy="3838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ctrTitle"/>
          </p:nvPr>
        </p:nvSpPr>
        <p:spPr>
          <a:xfrm>
            <a:off x="393200" y="1623525"/>
            <a:ext cx="8520600" cy="174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91"/>
              <a:buFont typeface="Arial"/>
              <a:buNone/>
            </a:pPr>
            <a:r>
              <a:rPr lang="lv" sz="4380" b="1">
                <a:latin typeface="Calibri"/>
                <a:ea typeface="Calibri"/>
                <a:cs typeface="Calibri"/>
                <a:sym typeface="Calibri"/>
              </a:rPr>
              <a:t>Pedagoga palīga loma 1.-2. klašu posmā</a:t>
            </a:r>
            <a:endParaRPr sz="438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0796" y="120750"/>
            <a:ext cx="1607004" cy="87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125" y="619187"/>
            <a:ext cx="7083724" cy="390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47771" y="120750"/>
            <a:ext cx="1607004" cy="87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3"/>
          <p:cNvSpPr txBox="1">
            <a:spLocks noGrp="1"/>
          </p:cNvSpPr>
          <p:nvPr>
            <p:ph type="ctrTitle"/>
          </p:nvPr>
        </p:nvSpPr>
        <p:spPr>
          <a:xfrm>
            <a:off x="0" y="1132100"/>
            <a:ext cx="3912900" cy="162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 sz="3200"/>
              <a:t>Sevis un sava darba vērtēšana</a:t>
            </a:r>
            <a:endParaRPr sz="2400"/>
          </a:p>
        </p:txBody>
      </p:sp>
      <p:pic>
        <p:nvPicPr>
          <p:cNvPr id="189" name="Google Shape;18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47771" y="120750"/>
            <a:ext cx="1607004" cy="87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03775" y="803000"/>
            <a:ext cx="3118218" cy="414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47771" y="120750"/>
            <a:ext cx="1607004" cy="87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8100" y="206750"/>
            <a:ext cx="5310525" cy="13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86900" y="1211449"/>
            <a:ext cx="1906394" cy="3838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64325" y="1718750"/>
            <a:ext cx="2463076" cy="3284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1675" y="2376826"/>
            <a:ext cx="2214375" cy="171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100" y="155450"/>
            <a:ext cx="5322249" cy="119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47771" y="120750"/>
            <a:ext cx="1607004" cy="87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32749" y="1152724"/>
            <a:ext cx="3210030" cy="3838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21375" y="1813150"/>
            <a:ext cx="2925675" cy="279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1300" y="152400"/>
            <a:ext cx="5716228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47771" y="120750"/>
            <a:ext cx="1607004" cy="87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150" y="120750"/>
            <a:ext cx="5651074" cy="123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45440">
            <a:off x="72625" y="1470425"/>
            <a:ext cx="3525551" cy="105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20899" y="1103575"/>
            <a:ext cx="2918300" cy="3925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47771" y="120750"/>
            <a:ext cx="1607004" cy="87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6525" y="3051150"/>
            <a:ext cx="1483325" cy="197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86725" y="2482600"/>
            <a:ext cx="2519849" cy="2546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0796" y="120750"/>
            <a:ext cx="1607004" cy="87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700" y="692575"/>
            <a:ext cx="7095994" cy="3977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375" y="0"/>
            <a:ext cx="721245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9"/>
          <p:cNvSpPr txBox="1"/>
          <p:nvPr/>
        </p:nvSpPr>
        <p:spPr>
          <a:xfrm>
            <a:off x="4488075" y="3997375"/>
            <a:ext cx="3640500" cy="7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 sz="1800">
                <a:solidFill>
                  <a:schemeClr val="dk2"/>
                </a:solidFill>
              </a:rPr>
              <a:t>www.maciunmacies.valoda.lv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36" name="Google Shape;23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0796" y="120750"/>
            <a:ext cx="1607004" cy="87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450" y="1002875"/>
            <a:ext cx="2774400" cy="392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7675" y="533150"/>
            <a:ext cx="3038801" cy="4528426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40"/>
          <p:cNvSpPr txBox="1"/>
          <p:nvPr/>
        </p:nvSpPr>
        <p:spPr>
          <a:xfrm>
            <a:off x="225475" y="333500"/>
            <a:ext cx="41922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v" sz="1800" dirty="0">
                <a:solidFill>
                  <a:schemeClr val="tx1"/>
                </a:solidFill>
              </a:rPr>
              <a:t>www.uzvediba.lv/bezmaksas-resursi/</a:t>
            </a:r>
            <a:endParaRPr sz="18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</a:endParaRPr>
          </a:p>
        </p:txBody>
      </p:sp>
      <p:pic>
        <p:nvPicPr>
          <p:cNvPr id="244" name="Google Shape;244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00796" y="120750"/>
            <a:ext cx="1607004" cy="87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1"/>
          <p:cNvSpPr txBox="1"/>
          <p:nvPr/>
        </p:nvSpPr>
        <p:spPr>
          <a:xfrm>
            <a:off x="202000" y="192575"/>
            <a:ext cx="2900700" cy="5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 sz="1800" dirty="0">
                <a:solidFill>
                  <a:schemeClr val="tx1"/>
                </a:solidFill>
              </a:rPr>
              <a:t>https://bernistaba.lsm.lv/</a:t>
            </a:r>
            <a:endParaRPr sz="1800" dirty="0">
              <a:solidFill>
                <a:schemeClr val="tx1"/>
              </a:solidFill>
            </a:endParaRPr>
          </a:p>
        </p:txBody>
      </p:sp>
      <p:pic>
        <p:nvPicPr>
          <p:cNvPr id="250" name="Google Shape;25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2700" y="122125"/>
            <a:ext cx="4708974" cy="290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450" y="993109"/>
            <a:ext cx="2723375" cy="3891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66475" y="3100439"/>
            <a:ext cx="4540758" cy="1930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36996" y="34637"/>
            <a:ext cx="1607004" cy="87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subTitle" idx="1"/>
          </p:nvPr>
        </p:nvSpPr>
        <p:spPr>
          <a:xfrm>
            <a:off x="454800" y="164238"/>
            <a:ext cx="6731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 sz="2300">
                <a:solidFill>
                  <a:srgbClr val="26303B"/>
                </a:solidFill>
                <a:latin typeface="Georgia"/>
                <a:ea typeface="Georgia"/>
                <a:cs typeface="Georgia"/>
                <a:sym typeface="Georgia"/>
              </a:rPr>
              <a:t>Kādi ir pedagoga palīga pienākumi, kas to nosaka?</a:t>
            </a:r>
            <a:endParaRPr/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0796" y="120750"/>
            <a:ext cx="1607004" cy="87957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/>
          <p:nvPr/>
        </p:nvSpPr>
        <p:spPr>
          <a:xfrm>
            <a:off x="272900" y="1033650"/>
            <a:ext cx="8269200" cy="42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" sz="1800">
                <a:solidFill>
                  <a:srgbClr val="26303B"/>
                </a:solidFill>
                <a:latin typeface="Calibri"/>
                <a:ea typeface="Calibri"/>
                <a:cs typeface="Calibri"/>
                <a:sym typeface="Calibri"/>
              </a:rPr>
              <a:t>Pedagoga palīga (prof. kods 2359 05) </a:t>
            </a:r>
            <a:r>
              <a:rPr lang="lv" sz="1800" b="1">
                <a:solidFill>
                  <a:srgbClr val="26303B"/>
                </a:solidFill>
                <a:latin typeface="Calibri"/>
                <a:ea typeface="Calibri"/>
                <a:cs typeface="Calibri"/>
                <a:sym typeface="Calibri"/>
              </a:rPr>
              <a:t>darba pienākumu aprakstu sagatavo attiecīgā izglītības iestāde</a:t>
            </a:r>
            <a:r>
              <a:rPr lang="lv" sz="1800">
                <a:solidFill>
                  <a:srgbClr val="26303B"/>
                </a:solidFill>
                <a:latin typeface="Calibri"/>
                <a:ea typeface="Calibri"/>
                <a:cs typeface="Calibri"/>
                <a:sym typeface="Calibri"/>
              </a:rPr>
              <a:t>, par pamatu ņemot Profesiju klasifikatorā ietvertās kvalifikācijas pamatprasības (nepieciešamo izglītību) un profesionālās darbības pamatuzdevumus, kā arī citus normatīvos aktus, kas reglamentē konkrētas jomas profesijas.</a:t>
            </a:r>
            <a:endParaRPr sz="1800">
              <a:solidFill>
                <a:srgbClr val="26303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" sz="1800">
                <a:solidFill>
                  <a:srgbClr val="26303B"/>
                </a:solidFill>
                <a:latin typeface="Calibri"/>
                <a:ea typeface="Calibri"/>
                <a:cs typeface="Calibri"/>
                <a:sym typeface="Calibri"/>
              </a:rPr>
              <a:t>Atbilstoši Profesiju klasifikatora vispārējai informācijai šīs grupas nodarbinātie: </a:t>
            </a:r>
            <a:r>
              <a:rPr lang="lv" sz="1800" u="sng">
                <a:solidFill>
                  <a:srgbClr val="26303B"/>
                </a:solidFill>
                <a:latin typeface="Calibri"/>
                <a:ea typeface="Calibri"/>
                <a:cs typeface="Calibri"/>
                <a:sym typeface="Calibri"/>
              </a:rPr>
              <a:t>organizē</a:t>
            </a:r>
            <a:r>
              <a:rPr lang="lv" sz="1800">
                <a:solidFill>
                  <a:srgbClr val="26303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v" sz="1800" u="sng">
                <a:solidFill>
                  <a:srgbClr val="26303B"/>
                </a:solidFill>
                <a:latin typeface="Calibri"/>
                <a:ea typeface="Calibri"/>
                <a:cs typeface="Calibri"/>
                <a:sym typeface="Calibri"/>
              </a:rPr>
              <a:t>izglītojamo klases (grupas) kopīgo darbību un veic individuālo darbu ar izglītojamiem atbilstoši dienas režīmam iestādē.</a:t>
            </a:r>
            <a:endParaRPr sz="1800" u="sng">
              <a:solidFill>
                <a:srgbClr val="26303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" sz="1800">
                <a:solidFill>
                  <a:srgbClr val="26303B"/>
                </a:solidFill>
                <a:latin typeface="Calibri"/>
                <a:ea typeface="Calibri"/>
                <a:cs typeface="Calibri"/>
                <a:sym typeface="Calibri"/>
              </a:rPr>
              <a:t>Profesiju klasifikatorā nav iekļauti konkrēti amatu pienākumi, amatu apraksti, uzdevumi un funkcijas, bet gan norādīti tikai profesiju grupas profesionālās darbības pamatuzdevumi.</a:t>
            </a:r>
            <a:endParaRPr sz="1800">
              <a:solidFill>
                <a:srgbClr val="26303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2"/>
          <p:cNvSpPr txBox="1">
            <a:spLocks noGrp="1"/>
          </p:cNvSpPr>
          <p:nvPr>
            <p:ph type="ctrTitle"/>
          </p:nvPr>
        </p:nvSpPr>
        <p:spPr>
          <a:xfrm>
            <a:off x="834075" y="1674250"/>
            <a:ext cx="7374000" cy="149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lv" sz="4380" b="1">
                <a:latin typeface="Calibri"/>
                <a:ea typeface="Calibri"/>
                <a:cs typeface="Calibri"/>
                <a:sym typeface="Calibri"/>
              </a:rPr>
              <a:t>Pedagoga palīga loma </a:t>
            </a:r>
            <a:endParaRPr sz="438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lv" sz="4380" b="1">
                <a:latin typeface="Calibri"/>
                <a:ea typeface="Calibri"/>
                <a:cs typeface="Calibri"/>
                <a:sym typeface="Calibri"/>
              </a:rPr>
              <a:t>4.-6. klašu posmā</a:t>
            </a:r>
            <a:endParaRPr sz="438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9" name="Google Shape;25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0796" y="120750"/>
            <a:ext cx="1607004" cy="87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3"/>
          <p:cNvSpPr txBox="1">
            <a:spLocks noGrp="1"/>
          </p:cNvSpPr>
          <p:nvPr>
            <p:ph type="subTitle" idx="1"/>
          </p:nvPr>
        </p:nvSpPr>
        <p:spPr>
          <a:xfrm>
            <a:off x="2867450" y="207725"/>
            <a:ext cx="3771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lv" sz="3552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4.-6. klašu posms </a:t>
            </a:r>
            <a:endParaRPr sz="3552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5" name="Google Shape;26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0796" y="120750"/>
            <a:ext cx="1607004" cy="8795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6" name="Google Shape;266;p43"/>
          <p:cNvGrpSpPr/>
          <p:nvPr/>
        </p:nvGrpSpPr>
        <p:grpSpPr>
          <a:xfrm>
            <a:off x="414488" y="3425567"/>
            <a:ext cx="8223197" cy="1088416"/>
            <a:chOff x="1593000" y="2322568"/>
            <a:chExt cx="5957975" cy="643500"/>
          </a:xfrm>
        </p:grpSpPr>
        <p:sp>
          <p:nvSpPr>
            <p:cNvPr id="267" name="Google Shape;267;p43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43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A729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43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A729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43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lv" sz="200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7 klases paralēli</a:t>
              </a:r>
              <a:endParaRPr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43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B20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43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BE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lv" sz="2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6.kl.</a:t>
              </a:r>
              <a:endParaRPr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43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-3111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91E"/>
                </a:buClr>
                <a:buSzPts val="1300"/>
                <a:buFont typeface="Calibri"/>
                <a:buChar char="●"/>
              </a:pPr>
              <a:r>
                <a:rPr lang="lv" sz="1300" dirty="0">
                  <a:solidFill>
                    <a:srgbClr val="A7291E"/>
                  </a:solidFill>
                  <a:latin typeface="Calibri"/>
                  <a:ea typeface="Calibri"/>
                  <a:cs typeface="Calibri"/>
                  <a:sym typeface="Calibri"/>
                </a:rPr>
                <a:t>164  skolēni</a:t>
              </a:r>
              <a:endParaRPr sz="1300" dirty="0">
                <a:solidFill>
                  <a:srgbClr val="A7291E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457200" lvl="0" indent="-3111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91E"/>
                </a:buClr>
                <a:buSzPts val="1300"/>
                <a:buFont typeface="Calibri"/>
                <a:buChar char="●"/>
              </a:pPr>
              <a:r>
                <a:rPr lang="lv" sz="1300" dirty="0">
                  <a:solidFill>
                    <a:srgbClr val="A7291E"/>
                  </a:solidFill>
                  <a:latin typeface="Calibri"/>
                  <a:ea typeface="Calibri"/>
                  <a:cs typeface="Calibri"/>
                  <a:sym typeface="Calibri"/>
                </a:rPr>
                <a:t>līmeņošana notika daļēji un mērķtiecīgi</a:t>
              </a:r>
              <a:endParaRPr sz="1300" dirty="0">
                <a:solidFill>
                  <a:srgbClr val="A7291E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457200" lvl="0" indent="-3111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91E"/>
                </a:buClr>
                <a:buSzPts val="1300"/>
                <a:buFont typeface="Calibri"/>
                <a:buChar char="●"/>
              </a:pPr>
              <a:r>
                <a:rPr lang="lv" sz="1300" dirty="0">
                  <a:solidFill>
                    <a:srgbClr val="A7291E"/>
                  </a:solidFill>
                  <a:latin typeface="Calibri"/>
                  <a:ea typeface="Calibri"/>
                  <a:cs typeface="Calibri"/>
                  <a:sym typeface="Calibri"/>
                </a:rPr>
                <a:t>mazākumtautību programma</a:t>
              </a:r>
              <a:endParaRPr sz="1300" dirty="0">
                <a:solidFill>
                  <a:srgbClr val="A7291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4" name="Google Shape;274;p43"/>
          <p:cNvGrpSpPr/>
          <p:nvPr/>
        </p:nvGrpSpPr>
        <p:grpSpPr>
          <a:xfrm>
            <a:off x="414488" y="2317496"/>
            <a:ext cx="8223197" cy="1088416"/>
            <a:chOff x="1593000" y="2322568"/>
            <a:chExt cx="5957975" cy="643500"/>
          </a:xfrm>
        </p:grpSpPr>
        <p:sp>
          <p:nvSpPr>
            <p:cNvPr id="275" name="Google Shape;275;p43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43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A729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43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A729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43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lv" sz="200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7 klases paralēli</a:t>
              </a:r>
              <a:endParaRPr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43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B20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43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BE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lv" sz="2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5.kl.</a:t>
              </a:r>
              <a:endParaRPr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43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-3111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91E"/>
                </a:buClr>
                <a:buSzPts val="1300"/>
                <a:buFont typeface="Calibri"/>
                <a:buChar char="●"/>
              </a:pPr>
              <a:r>
                <a:rPr lang="lv" sz="1300" dirty="0">
                  <a:solidFill>
                    <a:srgbClr val="A7291E"/>
                  </a:solidFill>
                  <a:latin typeface="Calibri"/>
                  <a:ea typeface="Calibri"/>
                  <a:cs typeface="Calibri"/>
                  <a:sym typeface="Calibri"/>
                </a:rPr>
                <a:t>155  skolēni</a:t>
              </a:r>
              <a:endParaRPr sz="1300" dirty="0">
                <a:solidFill>
                  <a:srgbClr val="A7291E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457200" lvl="0" indent="-3111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91E"/>
                </a:buClr>
                <a:buSzPts val="1300"/>
                <a:buFont typeface="Calibri"/>
                <a:buChar char="●"/>
              </a:pPr>
              <a:r>
                <a:rPr lang="lv" sz="1300" dirty="0">
                  <a:solidFill>
                    <a:srgbClr val="A7291E"/>
                  </a:solidFill>
                  <a:latin typeface="Calibri"/>
                  <a:ea typeface="Calibri"/>
                  <a:cs typeface="Calibri"/>
                  <a:sym typeface="Calibri"/>
                </a:rPr>
                <a:t>Klases ir salīmeņotas pēc latviešu valodas un matemātikas zināšanu līmeņa</a:t>
              </a:r>
              <a:endParaRPr sz="1300" dirty="0">
                <a:solidFill>
                  <a:srgbClr val="A7291E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457200" lvl="0" indent="-3111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91E"/>
                </a:buClr>
                <a:buSzPts val="1300"/>
                <a:buFont typeface="Calibri"/>
                <a:buChar char="●"/>
              </a:pPr>
              <a:r>
                <a:rPr lang="lv" sz="1300" b="1" dirty="0">
                  <a:solidFill>
                    <a:srgbClr val="A7291E"/>
                  </a:solidFill>
                  <a:latin typeface="Calibri"/>
                  <a:ea typeface="Calibri"/>
                  <a:cs typeface="Calibri"/>
                  <a:sym typeface="Calibri"/>
                </a:rPr>
                <a:t>1 pedagoga palīgs (5.f un 5.g klasēs)</a:t>
              </a:r>
              <a:endParaRPr sz="1300" b="1" dirty="0">
                <a:solidFill>
                  <a:srgbClr val="A7291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2" name="Google Shape;282;p43"/>
          <p:cNvGrpSpPr/>
          <p:nvPr/>
        </p:nvGrpSpPr>
        <p:grpSpPr>
          <a:xfrm>
            <a:off x="414471" y="1209409"/>
            <a:ext cx="8223197" cy="1088443"/>
            <a:chOff x="1593000" y="2322568"/>
            <a:chExt cx="5957975" cy="643516"/>
          </a:xfrm>
        </p:grpSpPr>
        <p:sp>
          <p:nvSpPr>
            <p:cNvPr id="283" name="Google Shape;283;p43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43"/>
            <p:cNvSpPr/>
            <p:nvPr/>
          </p:nvSpPr>
          <p:spPr>
            <a:xfrm flipH="1">
              <a:off x="2282986" y="2323484"/>
              <a:ext cx="1844400" cy="642600"/>
            </a:xfrm>
            <a:prstGeom prst="rect">
              <a:avLst/>
            </a:prstGeom>
            <a:solidFill>
              <a:srgbClr val="A729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43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A729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43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lv" sz="200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8 klases paralēli</a:t>
              </a:r>
              <a:r>
                <a:rPr lang="lv" sz="180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43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B20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43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BE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lv" sz="2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4.kl.</a:t>
              </a:r>
              <a:endParaRPr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43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-3111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91E"/>
                </a:buClr>
                <a:buSzPts val="1300"/>
                <a:buFont typeface="Calibri"/>
                <a:buChar char="●"/>
              </a:pPr>
              <a:r>
                <a:rPr lang="lv" sz="1300">
                  <a:solidFill>
                    <a:srgbClr val="A7291E"/>
                  </a:solidFill>
                  <a:latin typeface="Calibri"/>
                  <a:ea typeface="Calibri"/>
                  <a:cs typeface="Calibri"/>
                  <a:sym typeface="Calibri"/>
                </a:rPr>
                <a:t>186  skolēni </a:t>
              </a:r>
              <a:endParaRPr sz="1300">
                <a:solidFill>
                  <a:srgbClr val="A7291E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457200" lvl="0" indent="-3111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91E"/>
                </a:buClr>
                <a:buSzPts val="1300"/>
                <a:buFont typeface="Calibri"/>
                <a:buChar char="●"/>
              </a:pPr>
              <a:r>
                <a:rPr lang="lv" sz="1300">
                  <a:solidFill>
                    <a:srgbClr val="A7291E"/>
                  </a:solidFill>
                  <a:latin typeface="Calibri"/>
                  <a:ea typeface="Calibri"/>
                  <a:cs typeface="Calibri"/>
                  <a:sym typeface="Calibri"/>
                </a:rPr>
                <a:t>Klases ir salīmeņotas pēc latviešu valodas un matemātikas zināšanu līmeņa.</a:t>
              </a:r>
              <a:endParaRPr sz="1300">
                <a:solidFill>
                  <a:srgbClr val="A7291E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457200" lvl="0" indent="-3111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91E"/>
                </a:buClr>
                <a:buSzPts val="1300"/>
                <a:buFont typeface="Calibri"/>
                <a:buChar char="●"/>
              </a:pPr>
              <a:r>
                <a:rPr lang="lv" sz="1300" b="1">
                  <a:solidFill>
                    <a:srgbClr val="A7291E"/>
                  </a:solidFill>
                  <a:latin typeface="Calibri"/>
                  <a:ea typeface="Calibri"/>
                  <a:cs typeface="Calibri"/>
                  <a:sym typeface="Calibri"/>
                </a:rPr>
                <a:t>1 pedagoga palīgs (4. g un 4.h klasēs)</a:t>
              </a:r>
              <a:endParaRPr sz="1300" b="1">
                <a:solidFill>
                  <a:srgbClr val="A7291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4"/>
          <p:cNvSpPr txBox="1">
            <a:spLocks noGrp="1"/>
          </p:cNvSpPr>
          <p:nvPr>
            <p:ph type="ctrTitle"/>
          </p:nvPr>
        </p:nvSpPr>
        <p:spPr>
          <a:xfrm>
            <a:off x="1087175" y="663546"/>
            <a:ext cx="6512400" cy="49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68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68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68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68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68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68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68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lv" sz="2980">
                <a:latin typeface="Calibri"/>
                <a:ea typeface="Calibri"/>
                <a:cs typeface="Calibri"/>
                <a:sym typeface="Calibri"/>
              </a:rPr>
              <a:t> </a:t>
            </a:r>
            <a:endParaRPr sz="298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68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68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68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5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98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5" name="Google Shape;29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55346" y="120750"/>
            <a:ext cx="1607004" cy="879575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44"/>
          <p:cNvSpPr txBox="1"/>
          <p:nvPr/>
        </p:nvSpPr>
        <p:spPr>
          <a:xfrm>
            <a:off x="1087175" y="175338"/>
            <a:ext cx="62208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lv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Pedagoga palīga loma -</a:t>
            </a:r>
            <a:r>
              <a:rPr lang="lv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v" sz="26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atbalsts skolēniem</a:t>
            </a:r>
            <a:endParaRPr sz="2600">
              <a:solidFill>
                <a:schemeClr val="accent1"/>
              </a:solidFill>
            </a:endParaRPr>
          </a:p>
        </p:txBody>
      </p:sp>
      <p:sp>
        <p:nvSpPr>
          <p:cNvPr id="297" name="Google Shape;297;p44"/>
          <p:cNvSpPr txBox="1"/>
          <p:nvPr/>
        </p:nvSpPr>
        <p:spPr>
          <a:xfrm>
            <a:off x="843650" y="817350"/>
            <a:ext cx="6430800" cy="41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arenR"/>
            </a:pPr>
            <a:r>
              <a:rPr lang="lv" sz="18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Stundas gaitā katram skolēnam pēc vajadzības:</a:t>
            </a:r>
            <a:endParaRPr sz="1800" u="sng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19999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❖"/>
            </a:pPr>
            <a:r>
              <a:rPr lang="lv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atkārtots vielas skaidrojums;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19999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❖"/>
            </a:pPr>
            <a:r>
              <a:rPr lang="lv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nesaprotamu jēdzienu skaidrošana; 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19999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❖"/>
            </a:pPr>
            <a:r>
              <a:rPr lang="lv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darba ritma un motivācijas veicināšana;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19999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❖"/>
            </a:pPr>
            <a:r>
              <a:rPr lang="lv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uzdevumu izpildes kontrole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lv" sz="18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2) Pēc nepieciešamības darbs grupā (2 - 4 skolēni):</a:t>
            </a:r>
            <a:endParaRPr sz="1800" u="sng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19999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❖"/>
            </a:pPr>
            <a:r>
              <a:rPr lang="lv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zems mācīšanās līmenis;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19999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❖"/>
            </a:pPr>
            <a:r>
              <a:rPr lang="lv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augsts mācīšanās līmenis;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19999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❖"/>
            </a:pPr>
            <a:r>
              <a:rPr lang="lv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lēns darba temps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lv" sz="18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3) Individuāli:</a:t>
            </a:r>
            <a:endParaRPr sz="1800" u="sng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19999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❖"/>
            </a:pPr>
            <a:r>
              <a:rPr lang="lv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talantīgiem (papildu uzdevumu izpilde);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19999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❖"/>
            </a:pPr>
            <a:r>
              <a:rPr lang="lv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 problēmām mācībās (diferencēti uzdevumi);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19999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❖"/>
            </a:pPr>
            <a:r>
              <a:rPr lang="lv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 uzvedības problēmām</a:t>
            </a:r>
            <a:endParaRPr sz="1800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5"/>
          <p:cNvSpPr txBox="1">
            <a:spLocks noGrp="1"/>
          </p:cNvSpPr>
          <p:nvPr>
            <p:ph type="ctrTitle"/>
          </p:nvPr>
        </p:nvSpPr>
        <p:spPr>
          <a:xfrm>
            <a:off x="214825" y="308525"/>
            <a:ext cx="71133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lv" sz="2900" b="1">
                <a:latin typeface="Calibri"/>
                <a:ea typeface="Calibri"/>
                <a:cs typeface="Calibri"/>
                <a:sym typeface="Calibri"/>
              </a:rPr>
              <a:t>Pedagoga palīga loma - </a:t>
            </a:r>
            <a:r>
              <a:rPr lang="lv" sz="29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atbalsts pedagogiem</a:t>
            </a:r>
            <a:endParaRPr sz="2900" b="1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3" name="Google Shape;30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0796" y="120750"/>
            <a:ext cx="1607004" cy="879575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45"/>
          <p:cNvSpPr txBox="1"/>
          <p:nvPr/>
        </p:nvSpPr>
        <p:spPr>
          <a:xfrm>
            <a:off x="436025" y="1393575"/>
            <a:ext cx="7705800" cy="3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arenR"/>
            </a:pPr>
            <a:r>
              <a:rPr lang="lv" sz="1800" u="sng" dirty="0">
                <a:solidFill>
                  <a:schemeClr val="dk1"/>
                </a:solidFill>
              </a:rPr>
              <a:t>Mācību stundas darba organizācijas un disciplīnas nodrošināšana.</a:t>
            </a:r>
            <a:endParaRPr sz="1800" u="sng" dirty="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arenR"/>
            </a:pPr>
            <a:r>
              <a:rPr lang="lv" sz="1800" u="sng" dirty="0">
                <a:solidFill>
                  <a:schemeClr val="dk1"/>
                </a:solidFill>
              </a:rPr>
              <a:t>Atgriezeniskā saite:</a:t>
            </a:r>
            <a:endParaRPr sz="1800" u="sng" dirty="0">
              <a:solidFill>
                <a:schemeClr val="dk1"/>
              </a:solidFill>
            </a:endParaRPr>
          </a:p>
          <a:p>
            <a:pPr marL="809999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❖"/>
            </a:pPr>
            <a:r>
              <a:rPr lang="lv" sz="1800" dirty="0">
                <a:solidFill>
                  <a:schemeClr val="dk1"/>
                </a:solidFill>
              </a:rPr>
              <a:t>par stundā veikto uzdevumu izpildi konkrētiem skolēniem; </a:t>
            </a:r>
            <a:endParaRPr sz="1800" dirty="0">
              <a:solidFill>
                <a:schemeClr val="dk1"/>
              </a:solidFill>
            </a:endParaRPr>
          </a:p>
          <a:p>
            <a:pPr marL="809999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❖"/>
            </a:pPr>
            <a:r>
              <a:rPr lang="lv" sz="1800" dirty="0">
                <a:solidFill>
                  <a:schemeClr val="dk1"/>
                </a:solidFill>
              </a:rPr>
              <a:t>par stundas darba ritma atbilstību;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arenR"/>
            </a:pPr>
            <a:r>
              <a:rPr lang="lv" sz="1800" u="sng" dirty="0">
                <a:solidFill>
                  <a:schemeClr val="dk1"/>
                </a:solidFill>
              </a:rPr>
              <a:t>Skolēnu izolēšana (ar uzvedības problēmām) no klases ar uzdevumu:</a:t>
            </a:r>
            <a:endParaRPr sz="1800" u="sng" dirty="0">
              <a:solidFill>
                <a:schemeClr val="dk1"/>
              </a:solidFill>
            </a:endParaRPr>
          </a:p>
          <a:p>
            <a:pPr marL="809999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❖"/>
            </a:pPr>
            <a:r>
              <a:rPr lang="lv" sz="1800" dirty="0">
                <a:solidFill>
                  <a:schemeClr val="dk1"/>
                </a:solidFill>
              </a:rPr>
              <a:t>sadarbībā ar sociālo pedagogu;</a:t>
            </a:r>
            <a:endParaRPr sz="1800" dirty="0">
              <a:solidFill>
                <a:schemeClr val="dk1"/>
              </a:solidFill>
            </a:endParaRPr>
          </a:p>
          <a:p>
            <a:pPr marL="809999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❖"/>
            </a:pPr>
            <a:r>
              <a:rPr lang="lv" sz="1800" dirty="0">
                <a:solidFill>
                  <a:schemeClr val="dk1"/>
                </a:solidFill>
              </a:rPr>
              <a:t>sadarbībā ar kuratoru.</a:t>
            </a:r>
            <a:endParaRPr sz="18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6"/>
          <p:cNvSpPr txBox="1">
            <a:spLocks noGrp="1"/>
          </p:cNvSpPr>
          <p:nvPr>
            <p:ph type="ctrTitle"/>
          </p:nvPr>
        </p:nvSpPr>
        <p:spPr>
          <a:xfrm>
            <a:off x="2330775" y="267125"/>
            <a:ext cx="4276500" cy="7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lv" sz="4180" b="1">
                <a:latin typeface="Calibri"/>
                <a:ea typeface="Calibri"/>
                <a:cs typeface="Calibri"/>
                <a:sym typeface="Calibri"/>
              </a:rPr>
              <a:t>Priekšmetu izvēle</a:t>
            </a:r>
            <a:endParaRPr sz="418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0" name="Google Shape;31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0796" y="120750"/>
            <a:ext cx="1607004" cy="8795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11" name="Google Shape;311;p46"/>
          <p:cNvGraphicFramePr/>
          <p:nvPr/>
        </p:nvGraphicFramePr>
        <p:xfrm>
          <a:off x="952500" y="1269450"/>
          <a:ext cx="7239000" cy="3292669"/>
        </p:xfrm>
        <a:graphic>
          <a:graphicData uri="http://schemas.openxmlformats.org/drawingml/2006/table">
            <a:tbl>
              <a:tblPr>
                <a:noFill/>
                <a:tableStyleId>{3141E54F-E392-4E72-B79D-58195969C9E2}</a:tableStyleId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lv" sz="24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Prioritārie priekšmeti</a:t>
                      </a:r>
                      <a:endParaRPr/>
                    </a:p>
                  </a:txBody>
                  <a:tcPr marL="91425" marR="91425" marT="91425" marB="9142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lv" sz="24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Pēc pieprasījuma</a:t>
                      </a:r>
                      <a:endParaRPr/>
                    </a:p>
                  </a:txBody>
                  <a:tcPr marL="91425" marR="91425" marT="91425" marB="91425"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457200" lvl="0" indent="-3492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Calibri"/>
                        <a:buChar char="●"/>
                      </a:pPr>
                      <a:r>
                        <a:rPr lang="lv" sz="1900" b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Latviešu valoda</a:t>
                      </a:r>
                      <a:endParaRPr sz="1900" b="1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457200" lvl="0" indent="-3492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Calibri"/>
                        <a:buChar char="●"/>
                      </a:pPr>
                      <a:r>
                        <a:rPr lang="lv" sz="1900" b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Matemātika</a:t>
                      </a:r>
                      <a:endParaRPr sz="1900" b="1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457200" lvl="0" indent="-3492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Calibri"/>
                        <a:buChar char="●"/>
                      </a:pPr>
                      <a:r>
                        <a:rPr lang="lv" sz="19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Dizains un tehnoloģijas</a:t>
                      </a:r>
                      <a:endParaRPr sz="1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457200" lvl="0" indent="-3492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Calibri"/>
                        <a:buChar char="●"/>
                      </a:pPr>
                      <a:r>
                        <a:rPr lang="lv" sz="19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Dabaszinības</a:t>
                      </a:r>
                      <a:endParaRPr sz="1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457200" lvl="0" indent="-3492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Calibri"/>
                        <a:buChar char="●"/>
                      </a:pPr>
                      <a:r>
                        <a:rPr lang="lv" sz="19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Angļu valoda</a:t>
                      </a:r>
                      <a:endParaRPr/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-3492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Calibri"/>
                        <a:buChar char="●"/>
                      </a:pPr>
                      <a:r>
                        <a:rPr lang="lv" sz="19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Mūzika</a:t>
                      </a:r>
                      <a:endParaRPr sz="1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457200" lvl="0" indent="-3492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Calibri"/>
                        <a:buChar char="●"/>
                      </a:pPr>
                      <a:r>
                        <a:rPr lang="lv" sz="19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Otrā svešvaloda</a:t>
                      </a:r>
                      <a:endParaRPr sz="1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457200" lvl="0" indent="-3492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Calibri"/>
                        <a:buChar char="●"/>
                      </a:pPr>
                      <a:r>
                        <a:rPr lang="lv" sz="19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Sports</a:t>
                      </a:r>
                      <a:endParaRPr sz="1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457200" lvl="0" indent="-3492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Calibri"/>
                        <a:buChar char="●"/>
                      </a:pPr>
                      <a:r>
                        <a:rPr lang="lv" sz="19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Sociālās zinības </a:t>
                      </a:r>
                      <a:endParaRPr sz="1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457200" lvl="0" indent="-3492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Calibri"/>
                        <a:buChar char="●"/>
                      </a:pPr>
                      <a:r>
                        <a:rPr lang="lv" sz="19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Mācību ekskursijas (āra nodarbības)</a:t>
                      </a:r>
                      <a:endParaRPr sz="1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7"/>
          <p:cNvSpPr txBox="1">
            <a:spLocks noGrp="1"/>
          </p:cNvSpPr>
          <p:nvPr>
            <p:ph type="ctrTitle"/>
          </p:nvPr>
        </p:nvSpPr>
        <p:spPr>
          <a:xfrm>
            <a:off x="1621125" y="281825"/>
            <a:ext cx="55572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lv" sz="3970" b="1">
                <a:latin typeface="Calibri"/>
                <a:ea typeface="Calibri"/>
                <a:cs typeface="Calibri"/>
                <a:sym typeface="Calibri"/>
              </a:rPr>
              <a:t>Pašvadīta mācīšanās</a:t>
            </a:r>
            <a:endParaRPr sz="397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47"/>
          <p:cNvSpPr txBox="1">
            <a:spLocks noGrp="1"/>
          </p:cNvSpPr>
          <p:nvPr>
            <p:ph type="subTitle" idx="1"/>
          </p:nvPr>
        </p:nvSpPr>
        <p:spPr>
          <a:xfrm>
            <a:off x="372500" y="1516850"/>
            <a:ext cx="8520600" cy="176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●"/>
            </a:pPr>
            <a:r>
              <a:rPr lang="lv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Priekšmetu skolotājs nodod uzdevumus;</a:t>
            </a:r>
            <a:endParaRPr sz="3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●"/>
            </a:pPr>
            <a:r>
              <a:rPr lang="lv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Skolotāja palīgs vada skolēnu patstāvīgo darbu.</a:t>
            </a:r>
            <a:endParaRPr sz="3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8" name="Google Shape;31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0796" y="120750"/>
            <a:ext cx="1607004" cy="87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8"/>
          <p:cNvSpPr txBox="1">
            <a:spLocks noGrp="1"/>
          </p:cNvSpPr>
          <p:nvPr>
            <p:ph type="ctrTitle"/>
          </p:nvPr>
        </p:nvSpPr>
        <p:spPr>
          <a:xfrm>
            <a:off x="1057450" y="219925"/>
            <a:ext cx="6323100" cy="7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32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lv" sz="3200" b="1">
                <a:latin typeface="Calibri"/>
                <a:ea typeface="Calibri"/>
                <a:cs typeface="Calibri"/>
                <a:sym typeface="Calibri"/>
              </a:rPr>
              <a:t>Izaicinājumi pedagoga palīga darbā</a:t>
            </a:r>
            <a:endParaRPr sz="3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48"/>
          <p:cNvSpPr txBox="1">
            <a:spLocks noGrp="1"/>
          </p:cNvSpPr>
          <p:nvPr>
            <p:ph type="subTitle" idx="1"/>
          </p:nvPr>
        </p:nvSpPr>
        <p:spPr>
          <a:xfrm>
            <a:off x="344375" y="1357275"/>
            <a:ext cx="8597100" cy="255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❖"/>
            </a:pPr>
            <a:r>
              <a:rPr lang="lv" sz="2700" dirty="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Pedagoga palīga lomas skaidrošana mācību priekšmetu skolotājiem sadarbībā ar vadību;</a:t>
            </a:r>
            <a:endParaRPr sz="2700" dirty="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dirty="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❖"/>
            </a:pPr>
            <a:r>
              <a:rPr lang="lv" sz="2700" dirty="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Visu mācību priekšmetu skolotāju izpratne un praktiskā sadarbība ar skolotāja palīgu.</a:t>
            </a:r>
            <a:endParaRPr sz="2700" dirty="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25" name="Google Shape;32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80546" y="90350"/>
            <a:ext cx="1607004" cy="87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9"/>
          <p:cNvSpPr txBox="1">
            <a:spLocks noGrp="1"/>
          </p:cNvSpPr>
          <p:nvPr>
            <p:ph type="ctrTitle"/>
          </p:nvPr>
        </p:nvSpPr>
        <p:spPr>
          <a:xfrm>
            <a:off x="345375" y="1000325"/>
            <a:ext cx="8520600" cy="7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lv" sz="4380">
                <a:latin typeface="Calibri"/>
                <a:ea typeface="Calibri"/>
                <a:cs typeface="Calibri"/>
                <a:sym typeface="Calibri"/>
              </a:rPr>
              <a:t>Pedagoga palīgs 7.-9. klasē</a:t>
            </a:r>
            <a:endParaRPr sz="438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49"/>
          <p:cNvSpPr txBox="1">
            <a:spLocks noGrp="1"/>
          </p:cNvSpPr>
          <p:nvPr>
            <p:ph type="subTitle" idx="1"/>
          </p:nvPr>
        </p:nvSpPr>
        <p:spPr>
          <a:xfrm>
            <a:off x="395900" y="1969225"/>
            <a:ext cx="8520600" cy="25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 sz="3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7.kl.</a:t>
            </a:r>
            <a:r>
              <a:rPr lang="lv"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- 6 (156 skolēni)               </a:t>
            </a:r>
            <a:r>
              <a:rPr lang="lv" sz="3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8.kl.</a:t>
            </a:r>
            <a:r>
              <a:rPr lang="lv"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-6 (147 skolēni) </a:t>
            </a:r>
            <a:endParaRPr sz="3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</a:t>
            </a:r>
            <a:r>
              <a:rPr lang="lv" sz="3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9.kl.</a:t>
            </a:r>
            <a:r>
              <a:rPr lang="lv"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-5 (116 skolēni) </a:t>
            </a:r>
            <a:endParaRPr sz="3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atbalstītājs, motivētājs,iedvesmotājs, padomdevējs</a:t>
            </a:r>
            <a:endParaRPr sz="3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2" name="Google Shape;33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0796" y="120750"/>
            <a:ext cx="1607004" cy="87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0"/>
          <p:cNvSpPr txBox="1">
            <a:spLocks noGrp="1"/>
          </p:cNvSpPr>
          <p:nvPr>
            <p:ph type="ctrTitle"/>
          </p:nvPr>
        </p:nvSpPr>
        <p:spPr>
          <a:xfrm>
            <a:off x="345375" y="1000325"/>
            <a:ext cx="8520600" cy="87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lv" sz="4380">
                <a:latin typeface="Calibri"/>
                <a:ea typeface="Calibri"/>
                <a:cs typeface="Calibri"/>
                <a:sym typeface="Calibri"/>
              </a:rPr>
              <a:t>Klašu komplektācija</a:t>
            </a:r>
            <a:endParaRPr sz="438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50"/>
          <p:cNvSpPr txBox="1">
            <a:spLocks noGrp="1"/>
          </p:cNvSpPr>
          <p:nvPr>
            <p:ph type="subTitle" idx="1"/>
          </p:nvPr>
        </p:nvSpPr>
        <p:spPr>
          <a:xfrm>
            <a:off x="395900" y="2292525"/>
            <a:ext cx="8520600" cy="23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438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Char char="●"/>
            </a:pPr>
            <a:r>
              <a:rPr lang="lv" sz="3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pēc iestājpārbaudījuma rezultātiem matemātikā-8.1, 8.2, 8.3, 8.4, 8.5, 8.6</a:t>
            </a:r>
            <a:endParaRPr sz="3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38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Char char="●"/>
            </a:pPr>
            <a:r>
              <a:rPr lang="lv" sz="3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diagnostika latviešu un angļu valodās reizi m.g.laikā</a:t>
            </a:r>
            <a:endParaRPr sz="3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9" name="Google Shape;33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0796" y="120750"/>
            <a:ext cx="1607004" cy="87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1"/>
          <p:cNvSpPr txBox="1">
            <a:spLocks noGrp="1"/>
          </p:cNvSpPr>
          <p:nvPr>
            <p:ph type="ctrTitle"/>
          </p:nvPr>
        </p:nvSpPr>
        <p:spPr>
          <a:xfrm>
            <a:off x="61275" y="120750"/>
            <a:ext cx="8520600" cy="149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lv" sz="4380">
                <a:latin typeface="Calibri"/>
                <a:ea typeface="Calibri"/>
                <a:cs typeface="Calibri"/>
                <a:sym typeface="Calibri"/>
              </a:rPr>
              <a:t>Atbalsts  skolotājam</a:t>
            </a:r>
            <a:endParaRPr sz="438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51"/>
          <p:cNvSpPr txBox="1">
            <a:spLocks noGrp="1"/>
          </p:cNvSpPr>
          <p:nvPr>
            <p:ph type="subTitle" idx="1"/>
          </p:nvPr>
        </p:nvSpPr>
        <p:spPr>
          <a:xfrm>
            <a:off x="395900" y="2096600"/>
            <a:ext cx="8520600" cy="266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 STUNDU VĒROŠANAS  līdz PEDAGOGU PROFESIONĀLAJĀM SARUNĀM</a:t>
            </a:r>
            <a:endParaRPr sz="3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</a:t>
            </a:r>
            <a:r>
              <a:rPr lang="lv" sz="3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SADARBĪBA</a:t>
            </a:r>
            <a:endParaRPr sz="33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6" name="Google Shape;34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0796" y="120750"/>
            <a:ext cx="1607004" cy="87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subTitle" idx="1"/>
          </p:nvPr>
        </p:nvSpPr>
        <p:spPr>
          <a:xfrm>
            <a:off x="2356750" y="195688"/>
            <a:ext cx="46059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7826"/>
              <a:buFont typeface="Arial"/>
              <a:buNone/>
            </a:pPr>
            <a:r>
              <a:rPr lang="lv" sz="2300">
                <a:solidFill>
                  <a:srgbClr val="26303B"/>
                </a:solidFill>
                <a:latin typeface="Georgia"/>
                <a:ea typeface="Georgia"/>
                <a:cs typeface="Georgia"/>
                <a:sym typeface="Georgia"/>
              </a:rPr>
              <a:t>Pedagoga palīga atbalsts skolēnam</a:t>
            </a:r>
            <a:endParaRPr/>
          </a:p>
        </p:txBody>
      </p:sp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66946" y="38050"/>
            <a:ext cx="1607004" cy="87957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6"/>
          <p:cNvSpPr txBox="1"/>
          <p:nvPr/>
        </p:nvSpPr>
        <p:spPr>
          <a:xfrm>
            <a:off x="55350" y="843500"/>
            <a:ext cx="8834100" cy="4339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lv" sz="18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Individuālais darbs ar skolēniem</a:t>
            </a:r>
            <a:r>
              <a:rPr lang="lv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lv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lai izskaidrotu nesaprotamu uzdevumu;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lv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radītu bērnos motivāciju mācīties;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lv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attīstītu sadarbības un komunikācijas prasmes.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lvl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lv" sz="18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Iespēja mācību stundu laikā veltīt lielāku uzmanību katram skolēnam</a:t>
            </a:r>
            <a:r>
              <a:rPr lang="lv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lv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kam ir grūtības mācībās (piem., pielāgot darba tempu, palīdzēt izmantot atgādnes); 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lv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kam ir talanta potenciāls (sadarbībā ar skolotāju organizēt procesu atbilstoši skolēna spēju līmenim</a:t>
            </a:r>
            <a:r>
              <a:rPr lang="lv" sz="135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)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lv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kam ir uzvedības grūtības (piem., strādāt atsevšķi);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lvl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lv" sz="18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Papildu individuāls darbs pagarinātajā dienas grupā</a:t>
            </a:r>
            <a:r>
              <a:rPr lang="lv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2"/>
          <p:cNvSpPr txBox="1">
            <a:spLocks noGrp="1"/>
          </p:cNvSpPr>
          <p:nvPr>
            <p:ph type="ctrTitle"/>
          </p:nvPr>
        </p:nvSpPr>
        <p:spPr>
          <a:xfrm>
            <a:off x="311700" y="744575"/>
            <a:ext cx="8520600" cy="98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lv" sz="4080">
                <a:latin typeface="Calibri"/>
                <a:ea typeface="Calibri"/>
                <a:cs typeface="Calibri"/>
                <a:sym typeface="Calibri"/>
              </a:rPr>
              <a:t>Atbalsts skolēnam  </a:t>
            </a:r>
            <a:r>
              <a:rPr lang="lv" sz="4380">
                <a:latin typeface="Calibri"/>
                <a:ea typeface="Calibri"/>
                <a:cs typeface="Calibri"/>
                <a:sym typeface="Calibri"/>
              </a:rPr>
              <a:t> </a:t>
            </a:r>
            <a:endParaRPr sz="438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2" name="Google Shape;35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0796" y="120750"/>
            <a:ext cx="1607004" cy="879575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52"/>
          <p:cNvSpPr txBox="1">
            <a:spLocks noGrp="1"/>
          </p:cNvSpPr>
          <p:nvPr>
            <p:ph type="subTitle" idx="1"/>
          </p:nvPr>
        </p:nvSpPr>
        <p:spPr>
          <a:xfrm>
            <a:off x="311700" y="1949625"/>
            <a:ext cx="8520600" cy="258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 dirty="0"/>
              <a:t>PLĀNOT- mācīšanos, stratēģijas, ko zinu?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 dirty="0"/>
              <a:t>ko gribu iemācīties? 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 dirty="0"/>
              <a:t>   UZRAUDZĪT-meklē risinājumus, ko darīšu?             ja nesapratīšu?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 dirty="0"/>
              <a:t>    NOVĒRTĒT- secināt par savu mācīšanos, ko tālāk? citādāk? kas traucēja?            </a:t>
            </a:r>
            <a:endParaRPr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0796" y="120750"/>
            <a:ext cx="1607004" cy="87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6900" y="61975"/>
            <a:ext cx="3490899" cy="261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82075" y="59850"/>
            <a:ext cx="2302325" cy="3069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47275" y="3190525"/>
            <a:ext cx="2701550" cy="218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4950" y="61975"/>
            <a:ext cx="2302325" cy="306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5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0375" y="2404725"/>
            <a:ext cx="2286900" cy="292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5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345299" y="2792019"/>
            <a:ext cx="1996776" cy="265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5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418875" y="2792031"/>
            <a:ext cx="1789675" cy="2383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4"/>
          <p:cNvSpPr txBox="1">
            <a:spLocks noGrp="1"/>
          </p:cNvSpPr>
          <p:nvPr>
            <p:ph type="ctrTitle"/>
          </p:nvPr>
        </p:nvSpPr>
        <p:spPr>
          <a:xfrm>
            <a:off x="1468675" y="2005150"/>
            <a:ext cx="6375900" cy="80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lv" sz="4380">
                <a:latin typeface="Calibri"/>
                <a:ea typeface="Calibri"/>
                <a:cs typeface="Calibri"/>
                <a:sym typeface="Calibri"/>
              </a:rPr>
              <a:t>Paldies par uzmanību!</a:t>
            </a:r>
            <a:endParaRPr sz="438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1" name="Google Shape;37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0796" y="120750"/>
            <a:ext cx="1607004" cy="87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subTitle" idx="1"/>
          </p:nvPr>
        </p:nvSpPr>
        <p:spPr>
          <a:xfrm>
            <a:off x="2370775" y="187288"/>
            <a:ext cx="4732500" cy="58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7826"/>
              <a:buFont typeface="Arial"/>
              <a:buNone/>
            </a:pPr>
            <a:r>
              <a:rPr lang="lv" sz="2300">
                <a:solidFill>
                  <a:srgbClr val="26303B"/>
                </a:solidFill>
                <a:latin typeface="Georgia"/>
                <a:ea typeface="Georgia"/>
                <a:cs typeface="Georgia"/>
                <a:sym typeface="Georgia"/>
              </a:rPr>
              <a:t>Pedagoga palīga atbalsts skolotājiem:</a:t>
            </a:r>
            <a:endParaRPr/>
          </a:p>
        </p:txBody>
      </p:sp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66946" y="38050"/>
            <a:ext cx="1607004" cy="87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7"/>
          <p:cNvSpPr txBox="1"/>
          <p:nvPr/>
        </p:nvSpPr>
        <p:spPr>
          <a:xfrm>
            <a:off x="246475" y="1026825"/>
            <a:ext cx="8653200" cy="350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lv" sz="18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Sadarbība ar priekšmetu skolotājiem</a:t>
            </a:r>
            <a:r>
              <a:rPr lang="lv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lv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palīdzība materiālu sagatavošanā;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lv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ātra atgriezeniskā saite skolēniem;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lv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darbs pēc skolotāja uzdevuma.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lvl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lv" sz="18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Sadarbība ar atbalsta personālu</a:t>
            </a:r>
            <a:r>
              <a:rPr lang="lv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lv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rīcību un aktivitāšu koordinācija; 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lv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nodrošināt rekomendāciju izpildi.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7950" lvl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</a:pPr>
            <a:r>
              <a:rPr lang="lv" sz="18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Sagatavošanās klases un ārpusklases pasākumiem.</a:t>
            </a:r>
            <a:endParaRPr sz="1900" u="sng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66946" y="38050"/>
            <a:ext cx="1607004" cy="87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575" y="1000325"/>
            <a:ext cx="2490575" cy="392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96912" y="981113"/>
            <a:ext cx="2738625" cy="396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54300" y="1006350"/>
            <a:ext cx="2625498" cy="3915799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8"/>
          <p:cNvSpPr txBox="1"/>
          <p:nvPr/>
        </p:nvSpPr>
        <p:spPr>
          <a:xfrm>
            <a:off x="487575" y="370994"/>
            <a:ext cx="6294188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 sz="2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Pedagoga palīga darbs sākas augustā</a:t>
            </a:r>
            <a:endParaRPr sz="29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0796" y="120750"/>
            <a:ext cx="1607004" cy="87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924750"/>
            <a:ext cx="3836975" cy="2742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7725" y="363075"/>
            <a:ext cx="3209420" cy="42716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0796" y="120750"/>
            <a:ext cx="1607004" cy="87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5042400" cy="367476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0"/>
          <p:cNvSpPr txBox="1"/>
          <p:nvPr/>
        </p:nvSpPr>
        <p:spPr>
          <a:xfrm>
            <a:off x="3965400" y="4357925"/>
            <a:ext cx="5042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/>
              <a:t>https://bernistaba.lsm.lv/storage/painting/pdf/5/5042a7c5ddbb16551d0a35ada976219e.pdf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0796" y="120750"/>
            <a:ext cx="1607004" cy="87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9624"/>
            <a:ext cx="6785550" cy="396892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1"/>
          <p:cNvSpPr txBox="1"/>
          <p:nvPr/>
        </p:nvSpPr>
        <p:spPr>
          <a:xfrm>
            <a:off x="3795600" y="4435925"/>
            <a:ext cx="5310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/>
              <a:t>https://bernistaba.lsm.lv/storage/painting/pdf/5/5042a7c5ddbb16551d0a35ada976219e.pdf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797</Words>
  <Application>Microsoft Office PowerPoint</Application>
  <PresentationFormat>Slaidrāde ekrānā (16:9)</PresentationFormat>
  <Paragraphs>136</Paragraphs>
  <Slides>42</Slides>
  <Notes>42</Notes>
  <HiddenSlides>0</HiddenSlides>
  <MMClips>0</MMClips>
  <ScaleCrop>false</ScaleCrop>
  <HeadingPairs>
    <vt:vector size="6" baseType="variant">
      <vt:variant>
        <vt:lpstr>Lietotie fonti</vt:lpstr>
      </vt:variant>
      <vt:variant>
        <vt:i4>4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42</vt:i4>
      </vt:variant>
    </vt:vector>
  </HeadingPairs>
  <TitlesOfParts>
    <vt:vector size="47" baseType="lpstr">
      <vt:lpstr>Arial</vt:lpstr>
      <vt:lpstr>Raleway</vt:lpstr>
      <vt:lpstr>Calibri</vt:lpstr>
      <vt:lpstr>Georgia</vt:lpstr>
      <vt:lpstr>Simple Light</vt:lpstr>
      <vt:lpstr>“Pedagogu palīgu atbalstošā loma pārejā uz mācībām latviešu valodā”</vt:lpstr>
      <vt:lpstr>Pedagoga palīga loma 1.-2. klašu posmā 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Mācību stundas instrukcijas</vt:lpstr>
      <vt:lpstr>“Runājošās sienas” matemātikā</vt:lpstr>
      <vt:lpstr>  “Runājošās sienas” latviešu valodā</vt:lpstr>
      <vt:lpstr>PowerPoint prezentācija</vt:lpstr>
      <vt:lpstr>Sevis un sava darba vērtēšana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Pedagoga palīga loma  4.-6. klašu posmā</vt:lpstr>
      <vt:lpstr>PowerPoint prezentācija</vt:lpstr>
      <vt:lpstr>             </vt:lpstr>
      <vt:lpstr>Pedagoga palīga loma - atbalsts pedagogiem</vt:lpstr>
      <vt:lpstr>Priekšmetu izvēle</vt:lpstr>
      <vt:lpstr>Pašvadīta mācīšanās</vt:lpstr>
      <vt:lpstr> Izaicinājumi pedagoga palīga darbā</vt:lpstr>
      <vt:lpstr>Pedagoga palīgs 7.-9. klasē</vt:lpstr>
      <vt:lpstr>Klašu komplektācija</vt:lpstr>
      <vt:lpstr>Atbalsts  skolotājam</vt:lpstr>
      <vt:lpstr>Atbalsts skolēnam   </vt:lpstr>
      <vt:lpstr>PowerPoint prezentācija</vt:lpstr>
      <vt:lpstr>Paldies par uzmanību!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“Pedagogu palīgu atbalstošā loma pārejā uz mācībām latviešu valodā”</dc:title>
  <cp:lastModifiedBy>Sandra Zalcmane</cp:lastModifiedBy>
  <cp:revision>2</cp:revision>
  <dcterms:modified xsi:type="dcterms:W3CDTF">2024-12-09T16:16:55Z</dcterms:modified>
</cp:coreProperties>
</file>