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dra Zalcmane" userId="cc2095c6-0828-4b0a-b4f2-b74ae3fbe24e" providerId="ADAL" clId="{7E548DA9-D9CB-487D-AEFD-E3313A6200DD}"/>
    <pc:docChg chg="modSld">
      <pc:chgData name="Sandra Zalcmane" userId="cc2095c6-0828-4b0a-b4f2-b74ae3fbe24e" providerId="ADAL" clId="{7E548DA9-D9CB-487D-AEFD-E3313A6200DD}" dt="2025-02-21T18:55:48.214" v="1" actId="1076"/>
      <pc:docMkLst>
        <pc:docMk/>
      </pc:docMkLst>
      <pc:sldChg chg="modSp mod">
        <pc:chgData name="Sandra Zalcmane" userId="cc2095c6-0828-4b0a-b4f2-b74ae3fbe24e" providerId="ADAL" clId="{7E548DA9-D9CB-487D-AEFD-E3313A6200DD}" dt="2025-02-21T18:55:48.214" v="1" actId="1076"/>
        <pc:sldMkLst>
          <pc:docMk/>
          <pc:sldMk cId="2115855548" sldId="259"/>
        </pc:sldMkLst>
        <pc:picChg chg="mod">
          <ac:chgData name="Sandra Zalcmane" userId="cc2095c6-0828-4b0a-b4f2-b74ae3fbe24e" providerId="ADAL" clId="{7E548DA9-D9CB-487D-AEFD-E3313A6200DD}" dt="2025-02-21T18:55:48.214" v="1" actId="1076"/>
          <ac:picMkLst>
            <pc:docMk/>
            <pc:sldMk cId="2115855548" sldId="259"/>
            <ac:picMk id="5" creationId="{D843D43A-D1C9-8895-BD19-4C2F19C8FF1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49C191C-EEB8-F609-9BDF-39E3B986D572}"/>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p>
        </p:txBody>
      </p:sp>
      <p:sp>
        <p:nvSpPr>
          <p:cNvPr id="3" name="Apakšvirsraksts 2">
            <a:extLst>
              <a:ext uri="{FF2B5EF4-FFF2-40B4-BE49-F238E27FC236}">
                <a16:creationId xmlns:a16="http://schemas.microsoft.com/office/drawing/2014/main" id="{13E15481-7DC9-E4CB-9808-2635F5D648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p>
        </p:txBody>
      </p:sp>
      <p:sp>
        <p:nvSpPr>
          <p:cNvPr id="4" name="Datuma vietturis 3">
            <a:extLst>
              <a:ext uri="{FF2B5EF4-FFF2-40B4-BE49-F238E27FC236}">
                <a16:creationId xmlns:a16="http://schemas.microsoft.com/office/drawing/2014/main" id="{BC60126E-E804-255F-0130-0B0433630593}"/>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A99F52DB-B20F-BD28-105D-5B175AB5924F}"/>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41A0DFE9-22A5-B778-4114-13B7C26F7595}"/>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1569503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19287F3-706C-4967-961A-141F1354E391}"/>
              </a:ext>
            </a:extLst>
          </p:cNvPr>
          <p:cNvSpPr>
            <a:spLocks noGrp="1"/>
          </p:cNvSpPr>
          <p:nvPr>
            <p:ph type="title"/>
          </p:nvPr>
        </p:nvSpPr>
        <p:spPr/>
        <p:txBody>
          <a:bodyPr/>
          <a:lstStyle/>
          <a:p>
            <a:r>
              <a:rPr lang="lv-LV"/>
              <a:t>Rediģēt šablona virsraksta stilu</a:t>
            </a:r>
          </a:p>
        </p:txBody>
      </p:sp>
      <p:sp>
        <p:nvSpPr>
          <p:cNvPr id="3" name="Vertikāls teksta vietturis 2">
            <a:extLst>
              <a:ext uri="{FF2B5EF4-FFF2-40B4-BE49-F238E27FC236}">
                <a16:creationId xmlns:a16="http://schemas.microsoft.com/office/drawing/2014/main" id="{93FE3070-AEFF-B062-10CD-2788273251B8}"/>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4EC41AD4-A3F6-CACD-876B-E9C0C3EDE251}"/>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C78A4C22-B597-B23E-A128-7A51E848B03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F1803DC4-4D13-F052-F1D2-798138DCE4F6}"/>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3920471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id="{0F13EF9A-81F1-792B-BDBF-75FAE2FF1364}"/>
              </a:ext>
            </a:extLst>
          </p:cNvPr>
          <p:cNvSpPr>
            <a:spLocks noGrp="1"/>
          </p:cNvSpPr>
          <p:nvPr>
            <p:ph type="title" orient="vert"/>
          </p:nvPr>
        </p:nvSpPr>
        <p:spPr>
          <a:xfrm>
            <a:off x="8724900" y="365125"/>
            <a:ext cx="2628900" cy="5811838"/>
          </a:xfrm>
        </p:spPr>
        <p:txBody>
          <a:bodyPr vert="eaVert"/>
          <a:lstStyle/>
          <a:p>
            <a:r>
              <a:rPr lang="lv-LV"/>
              <a:t>Rediģēt šablona virsraksta stilu</a:t>
            </a:r>
          </a:p>
        </p:txBody>
      </p:sp>
      <p:sp>
        <p:nvSpPr>
          <p:cNvPr id="3" name="Vertikāls teksta vietturis 2">
            <a:extLst>
              <a:ext uri="{FF2B5EF4-FFF2-40B4-BE49-F238E27FC236}">
                <a16:creationId xmlns:a16="http://schemas.microsoft.com/office/drawing/2014/main" id="{78A34CBD-0865-600C-C923-6D07DC55A13E}"/>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53E43573-E16F-919B-F3D0-568DC119AC0E}"/>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FB5252FC-AAD6-3372-5D95-51B730B088D9}"/>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E19AD464-7631-0868-EE0D-59FE2183EC2B}"/>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966504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A3A5723-77CD-218A-5DF7-9F2B8E49F089}"/>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1416A045-ACE3-CFA6-F66B-0A65F574BE08}"/>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BBF7F9FF-F7D8-08DD-30F6-90C7158ADD40}"/>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18C42781-0C7B-2AC4-B399-F17CE5B06A21}"/>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16F7CC9C-1467-0DA3-DB24-0F6AB56FB888}"/>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2882923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E2D60AE-02EB-E11D-D351-C2DF74ACE99B}"/>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p>
        </p:txBody>
      </p:sp>
      <p:sp>
        <p:nvSpPr>
          <p:cNvPr id="3" name="Teksta vietturis 2">
            <a:extLst>
              <a:ext uri="{FF2B5EF4-FFF2-40B4-BE49-F238E27FC236}">
                <a16:creationId xmlns:a16="http://schemas.microsoft.com/office/drawing/2014/main" id="{9EC64B8F-78C8-27B2-878D-B857EFA4A2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id="{40EAD85F-21EA-28DD-FF6D-B8F586B3C6C0}"/>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07C25A15-EFCD-EE6D-1D4E-659F939D64C0}"/>
              </a:ext>
            </a:extLst>
          </p:cNvPr>
          <p:cNvSpPr>
            <a:spLocks noGrp="1"/>
          </p:cNvSpPr>
          <p:nvPr>
            <p:ph type="ftr" sz="quarter" idx="11"/>
          </p:nvPr>
        </p:nvSpPr>
        <p:spPr/>
        <p:txBody>
          <a:bodyPr/>
          <a:lstStyle/>
          <a:p>
            <a:endParaRPr lang="lv-LV"/>
          </a:p>
        </p:txBody>
      </p:sp>
      <p:sp>
        <p:nvSpPr>
          <p:cNvPr id="6" name="Slaida numura vietturis 5">
            <a:extLst>
              <a:ext uri="{FF2B5EF4-FFF2-40B4-BE49-F238E27FC236}">
                <a16:creationId xmlns:a16="http://schemas.microsoft.com/office/drawing/2014/main" id="{36271EDF-DE1E-640C-2E98-D724E41C8DA0}"/>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335706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040DDE6-1E80-494E-BA1F-1CF92D1EBFF0}"/>
              </a:ext>
            </a:extLst>
          </p:cNvPr>
          <p:cNvSpPr>
            <a:spLocks noGrp="1"/>
          </p:cNvSpPr>
          <p:nvPr>
            <p:ph type="title"/>
          </p:nvPr>
        </p:nvSpPr>
        <p:spPr/>
        <p:txBody>
          <a:bodyPr/>
          <a:lstStyle/>
          <a:p>
            <a:r>
              <a:rPr lang="lv-LV"/>
              <a:t>Rediģēt šablona virsraksta stilu</a:t>
            </a:r>
          </a:p>
        </p:txBody>
      </p:sp>
      <p:sp>
        <p:nvSpPr>
          <p:cNvPr id="3" name="Satura vietturis 2">
            <a:extLst>
              <a:ext uri="{FF2B5EF4-FFF2-40B4-BE49-F238E27FC236}">
                <a16:creationId xmlns:a16="http://schemas.microsoft.com/office/drawing/2014/main" id="{2DC79E9E-B5CC-4F4E-DFCB-78F24ACB7AEB}"/>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a:extLst>
              <a:ext uri="{FF2B5EF4-FFF2-40B4-BE49-F238E27FC236}">
                <a16:creationId xmlns:a16="http://schemas.microsoft.com/office/drawing/2014/main" id="{0D7F5B26-8223-5C06-24E0-2CF1D85EAEBE}"/>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Datuma vietturis 4">
            <a:extLst>
              <a:ext uri="{FF2B5EF4-FFF2-40B4-BE49-F238E27FC236}">
                <a16:creationId xmlns:a16="http://schemas.microsoft.com/office/drawing/2014/main" id="{A039207A-B81D-10CA-48BD-04AF4A876394}"/>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6" name="Kājenes vietturis 5">
            <a:extLst>
              <a:ext uri="{FF2B5EF4-FFF2-40B4-BE49-F238E27FC236}">
                <a16:creationId xmlns:a16="http://schemas.microsoft.com/office/drawing/2014/main" id="{FC579321-6D73-8076-1BA3-E99BE24E9844}"/>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168C8CB5-365E-A89C-048D-F614EE7665AC}"/>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603555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023DEFD-9F78-55CE-6749-0DBB7A082F60}"/>
              </a:ext>
            </a:extLst>
          </p:cNvPr>
          <p:cNvSpPr>
            <a:spLocks noGrp="1"/>
          </p:cNvSpPr>
          <p:nvPr>
            <p:ph type="title"/>
          </p:nvPr>
        </p:nvSpPr>
        <p:spPr>
          <a:xfrm>
            <a:off x="839788" y="365125"/>
            <a:ext cx="10515600" cy="1325563"/>
          </a:xfrm>
        </p:spPr>
        <p:txBody>
          <a:bodyPr/>
          <a:lstStyle/>
          <a:p>
            <a:r>
              <a:rPr lang="lv-LV"/>
              <a:t>Rediģēt šablona virsraksta stilu</a:t>
            </a:r>
          </a:p>
        </p:txBody>
      </p:sp>
      <p:sp>
        <p:nvSpPr>
          <p:cNvPr id="3" name="Teksta vietturis 2">
            <a:extLst>
              <a:ext uri="{FF2B5EF4-FFF2-40B4-BE49-F238E27FC236}">
                <a16:creationId xmlns:a16="http://schemas.microsoft.com/office/drawing/2014/main" id="{CFB3CD21-4A53-0F4D-E028-FEE5C9CAC4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id="{4DE2B49E-3F1F-4E0D-087D-A7B5CCC69782}"/>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a:extLst>
              <a:ext uri="{FF2B5EF4-FFF2-40B4-BE49-F238E27FC236}">
                <a16:creationId xmlns:a16="http://schemas.microsoft.com/office/drawing/2014/main" id="{01FD1B9C-0F66-30F6-E7FA-5CD1451180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id="{AD99CA09-F200-61E9-5B39-407D3403518B}"/>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7" name="Datuma vietturis 6">
            <a:extLst>
              <a:ext uri="{FF2B5EF4-FFF2-40B4-BE49-F238E27FC236}">
                <a16:creationId xmlns:a16="http://schemas.microsoft.com/office/drawing/2014/main" id="{3A3C2EBA-2765-BC92-7A6B-960A498CFC7F}"/>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8" name="Kājenes vietturis 7">
            <a:extLst>
              <a:ext uri="{FF2B5EF4-FFF2-40B4-BE49-F238E27FC236}">
                <a16:creationId xmlns:a16="http://schemas.microsoft.com/office/drawing/2014/main" id="{18F83C39-FE69-13F6-7CCC-6846D346C85B}"/>
              </a:ext>
            </a:extLst>
          </p:cNvPr>
          <p:cNvSpPr>
            <a:spLocks noGrp="1"/>
          </p:cNvSpPr>
          <p:nvPr>
            <p:ph type="ftr" sz="quarter" idx="11"/>
          </p:nvPr>
        </p:nvSpPr>
        <p:spPr/>
        <p:txBody>
          <a:bodyPr/>
          <a:lstStyle/>
          <a:p>
            <a:endParaRPr lang="lv-LV"/>
          </a:p>
        </p:txBody>
      </p:sp>
      <p:sp>
        <p:nvSpPr>
          <p:cNvPr id="9" name="Slaida numura vietturis 8">
            <a:extLst>
              <a:ext uri="{FF2B5EF4-FFF2-40B4-BE49-F238E27FC236}">
                <a16:creationId xmlns:a16="http://schemas.microsoft.com/office/drawing/2014/main" id="{26C094BE-4FFD-D4E6-E758-25813142F2F6}"/>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346348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9E9CFD4-480F-2B28-1AE7-BE6534AA093E}"/>
              </a:ext>
            </a:extLst>
          </p:cNvPr>
          <p:cNvSpPr>
            <a:spLocks noGrp="1"/>
          </p:cNvSpPr>
          <p:nvPr>
            <p:ph type="title"/>
          </p:nvPr>
        </p:nvSpPr>
        <p:spPr/>
        <p:txBody>
          <a:bodyPr/>
          <a:lstStyle/>
          <a:p>
            <a:r>
              <a:rPr lang="lv-LV"/>
              <a:t>Rediģēt šablona virsraksta stilu</a:t>
            </a:r>
          </a:p>
        </p:txBody>
      </p:sp>
      <p:sp>
        <p:nvSpPr>
          <p:cNvPr id="3" name="Datuma vietturis 2">
            <a:extLst>
              <a:ext uri="{FF2B5EF4-FFF2-40B4-BE49-F238E27FC236}">
                <a16:creationId xmlns:a16="http://schemas.microsoft.com/office/drawing/2014/main" id="{90682BB2-B730-C078-FCFC-5B546B837D4E}"/>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4" name="Kājenes vietturis 3">
            <a:extLst>
              <a:ext uri="{FF2B5EF4-FFF2-40B4-BE49-F238E27FC236}">
                <a16:creationId xmlns:a16="http://schemas.microsoft.com/office/drawing/2014/main" id="{7213E307-954D-D6F6-F7C5-146A82B68471}"/>
              </a:ext>
            </a:extLst>
          </p:cNvPr>
          <p:cNvSpPr>
            <a:spLocks noGrp="1"/>
          </p:cNvSpPr>
          <p:nvPr>
            <p:ph type="ftr" sz="quarter" idx="11"/>
          </p:nvPr>
        </p:nvSpPr>
        <p:spPr/>
        <p:txBody>
          <a:bodyPr/>
          <a:lstStyle/>
          <a:p>
            <a:endParaRPr lang="lv-LV"/>
          </a:p>
        </p:txBody>
      </p:sp>
      <p:sp>
        <p:nvSpPr>
          <p:cNvPr id="5" name="Slaida numura vietturis 4">
            <a:extLst>
              <a:ext uri="{FF2B5EF4-FFF2-40B4-BE49-F238E27FC236}">
                <a16:creationId xmlns:a16="http://schemas.microsoft.com/office/drawing/2014/main" id="{5D4319E3-1B84-6E40-3238-2D8B16385485}"/>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1879044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id="{DA811F09-F667-D439-9467-682941E1EDB1}"/>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3" name="Kājenes vietturis 2">
            <a:extLst>
              <a:ext uri="{FF2B5EF4-FFF2-40B4-BE49-F238E27FC236}">
                <a16:creationId xmlns:a16="http://schemas.microsoft.com/office/drawing/2014/main" id="{1B4E413C-7C2D-815E-A0F7-12923693C3DE}"/>
              </a:ext>
            </a:extLst>
          </p:cNvPr>
          <p:cNvSpPr>
            <a:spLocks noGrp="1"/>
          </p:cNvSpPr>
          <p:nvPr>
            <p:ph type="ftr" sz="quarter" idx="11"/>
          </p:nvPr>
        </p:nvSpPr>
        <p:spPr/>
        <p:txBody>
          <a:bodyPr/>
          <a:lstStyle/>
          <a:p>
            <a:endParaRPr lang="lv-LV"/>
          </a:p>
        </p:txBody>
      </p:sp>
      <p:sp>
        <p:nvSpPr>
          <p:cNvPr id="4" name="Slaida numura vietturis 3">
            <a:extLst>
              <a:ext uri="{FF2B5EF4-FFF2-40B4-BE49-F238E27FC236}">
                <a16:creationId xmlns:a16="http://schemas.microsoft.com/office/drawing/2014/main" id="{3F78066A-B753-3F6F-C067-E8FE0707C360}"/>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2601640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9E9357A-8F30-030E-C072-0D81E71FABD5}"/>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Satura vietturis 2">
            <a:extLst>
              <a:ext uri="{FF2B5EF4-FFF2-40B4-BE49-F238E27FC236}">
                <a16:creationId xmlns:a16="http://schemas.microsoft.com/office/drawing/2014/main" id="{2338CDE9-E37B-7810-E94E-1FC61C8331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a:extLst>
              <a:ext uri="{FF2B5EF4-FFF2-40B4-BE49-F238E27FC236}">
                <a16:creationId xmlns:a16="http://schemas.microsoft.com/office/drawing/2014/main" id="{35679F90-02A7-1452-C705-BE53486658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AF15CF14-FE21-BCD7-B9C8-2CA715F75B63}"/>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6" name="Kājenes vietturis 5">
            <a:extLst>
              <a:ext uri="{FF2B5EF4-FFF2-40B4-BE49-F238E27FC236}">
                <a16:creationId xmlns:a16="http://schemas.microsoft.com/office/drawing/2014/main" id="{69DCC163-DBF4-EFE0-8099-FA6913745A3F}"/>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46A25C78-285F-8FA4-843D-4C76EF90E480}"/>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3126178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25BB403-81B7-69E8-A970-846E19FDEFAF}"/>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p>
        </p:txBody>
      </p:sp>
      <p:sp>
        <p:nvSpPr>
          <p:cNvPr id="3" name="Attēla vietturis 2">
            <a:extLst>
              <a:ext uri="{FF2B5EF4-FFF2-40B4-BE49-F238E27FC236}">
                <a16:creationId xmlns:a16="http://schemas.microsoft.com/office/drawing/2014/main" id="{0063BCF9-CC6B-5AB6-D906-69C5ADF0DA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a:extLst>
              <a:ext uri="{FF2B5EF4-FFF2-40B4-BE49-F238E27FC236}">
                <a16:creationId xmlns:a16="http://schemas.microsoft.com/office/drawing/2014/main" id="{54533DDE-A94C-2648-2469-3BFBCA2E25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id="{AC03883F-4A12-8DAF-9E87-D920EF480FD1}"/>
              </a:ext>
            </a:extLst>
          </p:cNvPr>
          <p:cNvSpPr>
            <a:spLocks noGrp="1"/>
          </p:cNvSpPr>
          <p:nvPr>
            <p:ph type="dt" sz="half" idx="10"/>
          </p:nvPr>
        </p:nvSpPr>
        <p:spPr/>
        <p:txBody>
          <a:bodyPr/>
          <a:lstStyle/>
          <a:p>
            <a:fld id="{67021B08-BAB5-46DC-96D9-F6ECFA8C1269}" type="datetimeFigureOut">
              <a:rPr lang="lv-LV" smtClean="0"/>
              <a:t>21.02.2025</a:t>
            </a:fld>
            <a:endParaRPr lang="lv-LV"/>
          </a:p>
        </p:txBody>
      </p:sp>
      <p:sp>
        <p:nvSpPr>
          <p:cNvPr id="6" name="Kājenes vietturis 5">
            <a:extLst>
              <a:ext uri="{FF2B5EF4-FFF2-40B4-BE49-F238E27FC236}">
                <a16:creationId xmlns:a16="http://schemas.microsoft.com/office/drawing/2014/main" id="{6AD66CAA-C8A5-FAE3-82D7-47F28D213F18}"/>
              </a:ext>
            </a:extLst>
          </p:cNvPr>
          <p:cNvSpPr>
            <a:spLocks noGrp="1"/>
          </p:cNvSpPr>
          <p:nvPr>
            <p:ph type="ftr" sz="quarter" idx="11"/>
          </p:nvPr>
        </p:nvSpPr>
        <p:spPr/>
        <p:txBody>
          <a:bodyPr/>
          <a:lstStyle/>
          <a:p>
            <a:endParaRPr lang="lv-LV"/>
          </a:p>
        </p:txBody>
      </p:sp>
      <p:sp>
        <p:nvSpPr>
          <p:cNvPr id="7" name="Slaida numura vietturis 6">
            <a:extLst>
              <a:ext uri="{FF2B5EF4-FFF2-40B4-BE49-F238E27FC236}">
                <a16:creationId xmlns:a16="http://schemas.microsoft.com/office/drawing/2014/main" id="{9C47C1EC-39B0-34F4-FC03-82E789720BF6}"/>
              </a:ext>
            </a:extLst>
          </p:cNvPr>
          <p:cNvSpPr>
            <a:spLocks noGrp="1"/>
          </p:cNvSpPr>
          <p:nvPr>
            <p:ph type="sldNum" sz="quarter" idx="12"/>
          </p:nvPr>
        </p:nvSpPr>
        <p:spPr/>
        <p:txBody>
          <a:bodyPr/>
          <a:lstStyle/>
          <a:p>
            <a:fld id="{437C04A3-B25A-43A5-B9E8-33FBC8B5D6B5}" type="slidenum">
              <a:rPr lang="lv-LV" smtClean="0"/>
              <a:t>‹#›</a:t>
            </a:fld>
            <a:endParaRPr lang="lv-LV"/>
          </a:p>
        </p:txBody>
      </p:sp>
    </p:spTree>
    <p:extLst>
      <p:ext uri="{BB962C8B-B14F-4D97-AF65-F5344CB8AC3E}">
        <p14:creationId xmlns:p14="http://schemas.microsoft.com/office/powerpoint/2010/main" val="3001316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id="{2EA8452F-4DCB-EF64-B8DC-7BE515EA1D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p>
        </p:txBody>
      </p:sp>
      <p:sp>
        <p:nvSpPr>
          <p:cNvPr id="3" name="Teksta vietturis 2">
            <a:extLst>
              <a:ext uri="{FF2B5EF4-FFF2-40B4-BE49-F238E27FC236}">
                <a16:creationId xmlns:a16="http://schemas.microsoft.com/office/drawing/2014/main" id="{159A8BB0-56F0-DB26-D3C6-C220D79AC6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Datuma vietturis 3">
            <a:extLst>
              <a:ext uri="{FF2B5EF4-FFF2-40B4-BE49-F238E27FC236}">
                <a16:creationId xmlns:a16="http://schemas.microsoft.com/office/drawing/2014/main" id="{2B214D41-0917-4AE0-5728-6CA8D68CFC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021B08-BAB5-46DC-96D9-F6ECFA8C1269}" type="datetimeFigureOut">
              <a:rPr lang="lv-LV" smtClean="0"/>
              <a:t>21.02.2025</a:t>
            </a:fld>
            <a:endParaRPr lang="lv-LV"/>
          </a:p>
        </p:txBody>
      </p:sp>
      <p:sp>
        <p:nvSpPr>
          <p:cNvPr id="5" name="Kājenes vietturis 4">
            <a:extLst>
              <a:ext uri="{FF2B5EF4-FFF2-40B4-BE49-F238E27FC236}">
                <a16:creationId xmlns:a16="http://schemas.microsoft.com/office/drawing/2014/main" id="{8BD8EC3B-5052-9EE0-CA66-C2473F8CFA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a:extLst>
              <a:ext uri="{FF2B5EF4-FFF2-40B4-BE49-F238E27FC236}">
                <a16:creationId xmlns:a16="http://schemas.microsoft.com/office/drawing/2014/main" id="{29144FE4-6C23-7AAF-3D32-5EA06CC6CF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C04A3-B25A-43A5-B9E8-33FBC8B5D6B5}" type="slidenum">
              <a:rPr lang="lv-LV" smtClean="0"/>
              <a:t>‹#›</a:t>
            </a:fld>
            <a:endParaRPr lang="lv-LV"/>
          </a:p>
        </p:txBody>
      </p:sp>
    </p:spTree>
    <p:extLst>
      <p:ext uri="{BB962C8B-B14F-4D97-AF65-F5344CB8AC3E}">
        <p14:creationId xmlns:p14="http://schemas.microsoft.com/office/powerpoint/2010/main" val="1796579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ikvd.gov.lv/" TargetMode="External"/><Relationship Id="rId2" Type="http://schemas.openxmlformats.org/officeDocument/2006/relationships/hyperlink" Target="mailto:ikvd@ikvd.gov.lv"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8F8BCD5-464C-9CB2-23BD-36834651159D}"/>
              </a:ext>
            </a:extLst>
          </p:cNvPr>
          <p:cNvSpPr>
            <a:spLocks noGrp="1"/>
          </p:cNvSpPr>
          <p:nvPr>
            <p:ph type="ctrTitle"/>
          </p:nvPr>
        </p:nvSpPr>
        <p:spPr>
          <a:xfrm>
            <a:off x="1709057" y="3318420"/>
            <a:ext cx="9144000" cy="1359164"/>
          </a:xfrm>
        </p:spPr>
        <p:txBody>
          <a:bodyPr>
            <a:normAutofit fontScale="90000"/>
          </a:bodyPr>
          <a:lstStyle/>
          <a:p>
            <a:r>
              <a:rPr lang="lv-LV" sz="3600" b="1" dirty="0">
                <a:latin typeface="Verdana" panose="020B0604030504040204" pitchFamily="34" charset="0"/>
                <a:ea typeface="Verdana" panose="020B0604030504040204" pitchFamily="34" charset="0"/>
              </a:rPr>
              <a:t>Profesionālās vidējās izglītības iestāžu anketēšanas rezultāti </a:t>
            </a:r>
            <a:br>
              <a:rPr lang="lv-LV" sz="3600" b="1" dirty="0">
                <a:latin typeface="Verdana" panose="020B0604030504040204" pitchFamily="34" charset="0"/>
                <a:ea typeface="Verdana" panose="020B0604030504040204" pitchFamily="34" charset="0"/>
              </a:rPr>
            </a:br>
            <a:r>
              <a:rPr lang="lv-LV" sz="3600" b="1" dirty="0">
                <a:latin typeface="Verdana" panose="020B0604030504040204" pitchFamily="34" charset="0"/>
                <a:ea typeface="Verdana" panose="020B0604030504040204" pitchFamily="34" charset="0"/>
              </a:rPr>
              <a:t>par pāreju uz vienotu skolu</a:t>
            </a:r>
          </a:p>
        </p:txBody>
      </p:sp>
      <p:sp>
        <p:nvSpPr>
          <p:cNvPr id="3" name="Apakšvirsraksts 2">
            <a:extLst>
              <a:ext uri="{FF2B5EF4-FFF2-40B4-BE49-F238E27FC236}">
                <a16:creationId xmlns:a16="http://schemas.microsoft.com/office/drawing/2014/main" id="{62CC8C8F-D29C-B67F-EBF4-E9979C734C08}"/>
              </a:ext>
            </a:extLst>
          </p:cNvPr>
          <p:cNvSpPr>
            <a:spLocks noGrp="1"/>
          </p:cNvSpPr>
          <p:nvPr>
            <p:ph type="subTitle" idx="1"/>
          </p:nvPr>
        </p:nvSpPr>
        <p:spPr>
          <a:xfrm>
            <a:off x="1621972" y="5111687"/>
            <a:ext cx="9144000" cy="856828"/>
          </a:xfrm>
        </p:spPr>
        <p:txBody>
          <a:bodyPr>
            <a:normAutofit/>
          </a:bodyPr>
          <a:lstStyle/>
          <a:p>
            <a:r>
              <a:rPr lang="lv-LV" sz="1800" dirty="0">
                <a:latin typeface="Verdana" panose="020B0604030504040204" pitchFamily="34" charset="0"/>
                <a:ea typeface="Verdana" panose="020B0604030504040204" pitchFamily="34" charset="0"/>
              </a:rPr>
              <a:t>2025.gada 17.janvārī</a:t>
            </a:r>
          </a:p>
          <a:p>
            <a:r>
              <a:rPr lang="lv-LV" sz="1800" dirty="0">
                <a:latin typeface="Verdana" panose="020B0604030504040204" pitchFamily="34" charset="0"/>
                <a:ea typeface="Verdana" panose="020B0604030504040204" pitchFamily="34" charset="0"/>
              </a:rPr>
              <a:t>Konsultatīvā padome mazākumtautību izglītības jautājumos</a:t>
            </a:r>
          </a:p>
        </p:txBody>
      </p:sp>
      <p:pic>
        <p:nvPicPr>
          <p:cNvPr id="4" name="Picture 2" descr="Sākumlapa | Izglītības kvalitātes valsts dienests">
            <a:extLst>
              <a:ext uri="{FF2B5EF4-FFF2-40B4-BE49-F238E27FC236}">
                <a16:creationId xmlns:a16="http://schemas.microsoft.com/office/drawing/2014/main" id="{481C267C-2DA8-9F30-3CE2-2E7BBC5306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b="30270"/>
          <a:stretch/>
        </p:blipFill>
        <p:spPr bwMode="auto">
          <a:xfrm>
            <a:off x="5473265" y="889485"/>
            <a:ext cx="1615583" cy="1097907"/>
          </a:xfrm>
          <a:prstGeom prst="rect">
            <a:avLst/>
          </a:prstGeom>
          <a:noFill/>
          <a:extLst>
            <a:ext uri="{909E8E84-426E-40DD-AFC4-6F175D3DCCD1}">
              <a14:hiddenFill xmlns:a14="http://schemas.microsoft.com/office/drawing/2010/main">
                <a:solidFill>
                  <a:srgbClr val="FFFFFF"/>
                </a:solidFill>
              </a14:hiddenFill>
            </a:ext>
          </a:extLst>
        </p:spPr>
      </p:pic>
      <p:sp>
        <p:nvSpPr>
          <p:cNvPr id="5" name="Virsraksts 1">
            <a:extLst>
              <a:ext uri="{FF2B5EF4-FFF2-40B4-BE49-F238E27FC236}">
                <a16:creationId xmlns:a16="http://schemas.microsoft.com/office/drawing/2014/main" id="{1D875F92-C21A-EEEE-3017-19EA138B99E8}"/>
              </a:ext>
            </a:extLst>
          </p:cNvPr>
          <p:cNvSpPr txBox="1">
            <a:spLocks/>
          </p:cNvSpPr>
          <p:nvPr/>
        </p:nvSpPr>
        <p:spPr>
          <a:xfrm>
            <a:off x="1967536" y="1987392"/>
            <a:ext cx="8452871" cy="351552"/>
          </a:xfrm>
          <a:prstGeom prst="rect">
            <a:avLst/>
          </a:prstGeom>
        </p:spPr>
        <p:txBody>
          <a:bodyPr vert="horz" lIns="91440" tIns="45720" rIns="91440" bIns="4572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2000" b="1" dirty="0">
                <a:latin typeface="Verdana" panose="020B0604030504040204" pitchFamily="34" charset="0"/>
                <a:ea typeface="Verdana" panose="020B0604030504040204" pitchFamily="34" charset="0"/>
              </a:rPr>
              <a:t>Izglītības kvalitātes valsts dienests</a:t>
            </a:r>
            <a:endParaRPr lang="en-US" sz="2000" b="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75819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89AD79E-E1D5-094D-B7AB-3D21322B8C78}"/>
              </a:ext>
            </a:extLst>
          </p:cNvPr>
          <p:cNvSpPr>
            <a:spLocks noGrp="1"/>
          </p:cNvSpPr>
          <p:nvPr>
            <p:ph type="title"/>
          </p:nvPr>
        </p:nvSpPr>
        <p:spPr>
          <a:xfrm>
            <a:off x="838200" y="365125"/>
            <a:ext cx="10515600" cy="560161"/>
          </a:xfrm>
        </p:spPr>
        <p:txBody>
          <a:bodyPr>
            <a:normAutofit/>
          </a:bodyPr>
          <a:lstStyle/>
          <a:p>
            <a:pPr algn="r"/>
            <a:r>
              <a:rPr lang="lv-LV" sz="2000" b="1" i="0" dirty="0">
                <a:solidFill>
                  <a:srgbClr val="212121"/>
                </a:solidFill>
                <a:effectLst/>
                <a:latin typeface="Verdana" panose="020B0604030504040204" pitchFamily="34" charset="0"/>
                <a:ea typeface="Verdana" panose="020B0604030504040204" pitchFamily="34" charset="0"/>
              </a:rPr>
              <a:t>Papildu komentāri, ierosinājumi, jautājumi</a:t>
            </a:r>
            <a:endParaRPr lang="lv-LV" sz="2000" b="1" dirty="0">
              <a:latin typeface="Verdana" panose="020B0604030504040204" pitchFamily="34" charset="0"/>
              <a:ea typeface="Verdana" panose="020B0604030504040204" pitchFamily="34" charset="0"/>
            </a:endParaRPr>
          </a:p>
        </p:txBody>
      </p:sp>
      <p:sp>
        <p:nvSpPr>
          <p:cNvPr id="3" name="Satura vietturis 2">
            <a:extLst>
              <a:ext uri="{FF2B5EF4-FFF2-40B4-BE49-F238E27FC236}">
                <a16:creationId xmlns:a16="http://schemas.microsoft.com/office/drawing/2014/main" id="{6F0CFF15-47FF-EC46-F589-30620A79D275}"/>
              </a:ext>
            </a:extLst>
          </p:cNvPr>
          <p:cNvSpPr>
            <a:spLocks noGrp="1"/>
          </p:cNvSpPr>
          <p:nvPr>
            <p:ph idx="1"/>
          </p:nvPr>
        </p:nvSpPr>
        <p:spPr>
          <a:xfrm>
            <a:off x="838200" y="1175657"/>
            <a:ext cx="10515600" cy="5001306"/>
          </a:xfrm>
        </p:spPr>
        <p:txBody>
          <a:bodyPr>
            <a:normAutofit/>
          </a:bodyPr>
          <a:lstStyle/>
          <a:p>
            <a:r>
              <a:rPr lang="lv-LV" sz="1600" b="0" i="0" dirty="0">
                <a:solidFill>
                  <a:srgbClr val="212121"/>
                </a:solidFill>
                <a:effectLst/>
                <a:latin typeface="Verdana" panose="020B0604030504040204" pitchFamily="34" charset="0"/>
                <a:ea typeface="Verdana" panose="020B0604030504040204" pitchFamily="34" charset="0"/>
              </a:rPr>
              <a:t>Latviešu valodas apguves kursiem būtu jānotiek jūlijā, augustā un šiem kursiem būtu jābūt pieejamiem dažādās vecuma grupās.</a:t>
            </a:r>
          </a:p>
          <a:p>
            <a:r>
              <a:rPr lang="lv-LV" sz="1600" b="0" i="0" dirty="0">
                <a:solidFill>
                  <a:srgbClr val="212121"/>
                </a:solidFill>
                <a:effectLst/>
                <a:latin typeface="Verdana" panose="020B0604030504040204" pitchFamily="34" charset="0"/>
                <a:ea typeface="Verdana" panose="020B0604030504040204" pitchFamily="34" charset="0"/>
              </a:rPr>
              <a:t>Sniegt skolotājiem papildus metodiskās prasmes darbam ar skolēniem, kuriem ir nepietiekamas latviešu valodas prasmes.</a:t>
            </a:r>
            <a:endParaRPr lang="lv-LV" sz="1600" dirty="0">
              <a:solidFill>
                <a:srgbClr val="212121"/>
              </a:solidFill>
              <a:latin typeface="Verdana" panose="020B0604030504040204" pitchFamily="34" charset="0"/>
              <a:ea typeface="Verdana" panose="020B0604030504040204" pitchFamily="34" charset="0"/>
            </a:endParaRPr>
          </a:p>
          <a:p>
            <a:r>
              <a:rPr lang="lv-LV" sz="1600" b="0" i="0" dirty="0">
                <a:solidFill>
                  <a:srgbClr val="212121"/>
                </a:solidFill>
                <a:effectLst/>
                <a:latin typeface="Verdana" panose="020B0604030504040204" pitchFamily="34" charset="0"/>
                <a:ea typeface="Verdana" panose="020B0604030504040204" pitchFamily="34" charset="0"/>
              </a:rPr>
              <a:t>Latviešu valodas apguve ir attieksmes jautājums. Mūsu skolā mācās krievu, ukraiņu, ķīniešu un ebreju bērni. Viņi gada laikā cenšas valodu apgūt un kārto arī valsts pārbaudījumus. Būtiska ir arī atbalstoša mācību vide. Mūsu latviešu valodas skolotāja nerunā krievu valodā, tas arī stimulē vecākus un bērnus ātrāk apgūt latviešu valodu.</a:t>
            </a:r>
          </a:p>
          <a:p>
            <a:r>
              <a:rPr lang="lv-LV" sz="1600" b="0" i="0" dirty="0">
                <a:solidFill>
                  <a:srgbClr val="212121"/>
                </a:solidFill>
                <a:effectLst/>
                <a:latin typeface="Verdana" panose="020B0604030504040204" pitchFamily="34" charset="0"/>
                <a:ea typeface="Verdana" panose="020B0604030504040204" pitchFamily="34" charset="0"/>
              </a:rPr>
              <a:t>Izstrādāt un aprobēt metodi, kas ļautu CE un arī mācību sasniegumu </a:t>
            </a:r>
            <a:r>
              <a:rPr lang="lv-LV" sz="1600" b="0" i="0" dirty="0" err="1">
                <a:solidFill>
                  <a:srgbClr val="212121"/>
                </a:solidFill>
                <a:effectLst/>
                <a:latin typeface="Verdana" panose="020B0604030504040204" pitchFamily="34" charset="0"/>
                <a:ea typeface="Verdana" panose="020B0604030504040204" pitchFamily="34" charset="0"/>
              </a:rPr>
              <a:t>summatīvā</a:t>
            </a:r>
            <a:r>
              <a:rPr lang="lv-LV" sz="1600" b="0" i="0" dirty="0">
                <a:solidFill>
                  <a:srgbClr val="212121"/>
                </a:solidFill>
                <a:effectLst/>
                <a:latin typeface="Verdana" panose="020B0604030504040204" pitchFamily="34" charset="0"/>
                <a:ea typeface="Verdana" panose="020B0604030504040204" pitchFamily="34" charset="0"/>
              </a:rPr>
              <a:t> vērtēšanā izmantot, piem., mākslīgo intelektu, lai izslēgtu skolotāju (t.sk. CE citu skolu skolotāju labsirdīgo nostāju).</a:t>
            </a:r>
          </a:p>
          <a:p>
            <a:r>
              <a:rPr lang="lv-LV" sz="1600" b="0" i="0" dirty="0">
                <a:solidFill>
                  <a:srgbClr val="212121"/>
                </a:solidFill>
                <a:effectLst/>
                <a:latin typeface="Verdana" panose="020B0604030504040204" pitchFamily="34" charset="0"/>
                <a:ea typeface="Verdana" panose="020B0604030504040204" pitchFamily="34" charset="0"/>
              </a:rPr>
              <a:t>Ir vērojama jauniešu vidū pāreja arī uz angļu valodas lietošanu savstarpējā komunikācijā. Manuprāt tā ir vēl viena galējība, ja latviski runājošie, savā starpā izvēlas runāt angļu valodā.</a:t>
            </a:r>
          </a:p>
          <a:p>
            <a:r>
              <a:rPr lang="lv-LV" sz="1600" b="0" i="0" dirty="0">
                <a:solidFill>
                  <a:srgbClr val="212121"/>
                </a:solidFill>
                <a:effectLst/>
                <a:latin typeface="Verdana" panose="020B0604030504040204" pitchFamily="34" charset="0"/>
                <a:ea typeface="Verdana" panose="020B0604030504040204" pitchFamily="34" charset="0"/>
              </a:rPr>
              <a:t>Problēma ir tajā, ka liela daļa jaunākās paaudzes pedagogu nepārzin krievu valodu un nekādi nevar ar šiem jauniešiem komunicēt pat par ikdienišķiem jautājumiem un tie kuri zina elementāru sadzīvisko sarunvalodu nevar iztulkot visu profesionālajā jomā.</a:t>
            </a:r>
          </a:p>
          <a:p>
            <a:r>
              <a:rPr lang="lv-LV" sz="1600" b="0" i="0" dirty="0">
                <a:solidFill>
                  <a:srgbClr val="212121"/>
                </a:solidFill>
                <a:effectLst/>
                <a:latin typeface="Verdana" panose="020B0604030504040204" pitchFamily="34" charset="0"/>
                <a:ea typeface="Verdana" panose="020B0604030504040204" pitchFamily="34" charset="0"/>
              </a:rPr>
              <a:t>Pedagogu noslogotība rada problēmas individuālo konsultāciju nodrošināšanai. Risinājums ir pieaicināt pedagogus - pensionārus (projektam).</a:t>
            </a:r>
            <a:endParaRPr lang="lv-LV" sz="1600" dirty="0">
              <a:latin typeface="Verdana" panose="020B0604030504040204" pitchFamily="34" charset="0"/>
              <a:ea typeface="Verdana" panose="020B0604030504040204" pitchFamily="34" charset="0"/>
            </a:endParaRPr>
          </a:p>
        </p:txBody>
      </p:sp>
      <p:pic>
        <p:nvPicPr>
          <p:cNvPr id="4" name="Picture 2" descr="Sākumlapa | Izglītības kvalitātes valsts dienests">
            <a:extLst>
              <a:ext uri="{FF2B5EF4-FFF2-40B4-BE49-F238E27FC236}">
                <a16:creationId xmlns:a16="http://schemas.microsoft.com/office/drawing/2014/main" id="{67B78B83-0E61-4DD8-86F8-4EE8E06152D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8532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967488F-DB21-4FEC-947F-39A333174C6C}"/>
              </a:ext>
            </a:extLst>
          </p:cNvPr>
          <p:cNvSpPr txBox="1"/>
          <p:nvPr/>
        </p:nvSpPr>
        <p:spPr>
          <a:xfrm>
            <a:off x="1639957" y="2459504"/>
            <a:ext cx="6410739" cy="2246769"/>
          </a:xfrm>
          <a:prstGeom prst="rect">
            <a:avLst/>
          </a:prstGeom>
          <a:noFill/>
        </p:spPr>
        <p:txBody>
          <a:bodyPr wrap="square" rtlCol="0">
            <a:spAutoFit/>
          </a:bodyPr>
          <a:lstStyle/>
          <a:p>
            <a:r>
              <a:rPr lang="lv-LV" sz="2000" dirty="0">
                <a:latin typeface="Verdana" panose="020B0604030504040204" pitchFamily="34" charset="0"/>
                <a:ea typeface="Verdana" panose="020B0604030504040204" pitchFamily="34" charset="0"/>
              </a:rPr>
              <a:t>Kontaktinformācija:</a:t>
            </a:r>
          </a:p>
          <a:p>
            <a:endParaRPr lang="lv-LV" sz="2000" dirty="0">
              <a:latin typeface="Verdana" panose="020B0604030504040204" pitchFamily="34" charset="0"/>
              <a:ea typeface="Verdana" panose="020B0604030504040204" pitchFamily="34" charset="0"/>
            </a:endParaRPr>
          </a:p>
          <a:p>
            <a:r>
              <a:rPr lang="lv-LV" sz="2000" dirty="0">
                <a:latin typeface="Verdana" panose="020B0604030504040204" pitchFamily="34" charset="0"/>
                <a:ea typeface="Verdana" panose="020B0604030504040204" pitchFamily="34" charset="0"/>
              </a:rPr>
              <a:t>Smilšu iela 7</a:t>
            </a:r>
          </a:p>
          <a:p>
            <a:r>
              <a:rPr lang="lv-LV" sz="2000" dirty="0">
                <a:latin typeface="Verdana" panose="020B0604030504040204" pitchFamily="34" charset="0"/>
                <a:ea typeface="Verdana" panose="020B0604030504040204" pitchFamily="34" charset="0"/>
              </a:rPr>
              <a:t>Rīga, LV-1050</a:t>
            </a:r>
          </a:p>
          <a:p>
            <a:r>
              <a:rPr lang="lv-LV" sz="2000" dirty="0">
                <a:latin typeface="Verdana" panose="020B0604030504040204" pitchFamily="34" charset="0"/>
                <a:ea typeface="Verdana" panose="020B0604030504040204" pitchFamily="34" charset="0"/>
              </a:rPr>
              <a:t>Tālrunis: 67222504</a:t>
            </a:r>
          </a:p>
          <a:p>
            <a:r>
              <a:rPr lang="lv-LV" sz="2000" dirty="0">
                <a:latin typeface="Verdana" panose="020B0604030504040204" pitchFamily="34" charset="0"/>
                <a:ea typeface="Verdana" panose="020B0604030504040204" pitchFamily="34" charset="0"/>
              </a:rPr>
              <a:t>E-pasts: </a:t>
            </a:r>
            <a:r>
              <a:rPr lang="lv-LV" sz="2000" dirty="0">
                <a:latin typeface="Verdana" panose="020B0604030504040204" pitchFamily="34" charset="0"/>
                <a:ea typeface="Verdana" panose="020B0604030504040204" pitchFamily="34" charset="0"/>
                <a:hlinkClick r:id="rId2"/>
              </a:rPr>
              <a:t>ikvd@ikvd.gov.lv</a:t>
            </a:r>
            <a:endParaRPr lang="lv-LV" sz="2000" dirty="0">
              <a:latin typeface="Verdana" panose="020B0604030504040204" pitchFamily="34" charset="0"/>
              <a:ea typeface="Verdana" panose="020B0604030504040204" pitchFamily="34" charset="0"/>
            </a:endParaRPr>
          </a:p>
          <a:p>
            <a:r>
              <a:rPr lang="lv-LV" sz="2000" dirty="0">
                <a:latin typeface="Verdana" panose="020B0604030504040204" pitchFamily="34" charset="0"/>
                <a:ea typeface="Verdana" panose="020B0604030504040204" pitchFamily="34" charset="0"/>
                <a:hlinkClick r:id="rId3"/>
              </a:rPr>
              <a:t>www.ikvd.gov.lv</a:t>
            </a:r>
            <a:r>
              <a:rPr lang="lv-LV" sz="2000" dirty="0">
                <a:latin typeface="Verdana" panose="020B0604030504040204" pitchFamily="34" charset="0"/>
                <a:ea typeface="Verdana" panose="020B0604030504040204" pitchFamily="34" charset="0"/>
              </a:rPr>
              <a:t> </a:t>
            </a:r>
            <a:endParaRPr lang="en-US" sz="2000" dirty="0">
              <a:latin typeface="Verdana" panose="020B0604030504040204" pitchFamily="34" charset="0"/>
              <a:ea typeface="Verdana" panose="020B0604030504040204" pitchFamily="34" charset="0"/>
            </a:endParaRPr>
          </a:p>
        </p:txBody>
      </p:sp>
      <p:sp>
        <p:nvSpPr>
          <p:cNvPr id="5" name="Virsraksts 1">
            <a:extLst>
              <a:ext uri="{FF2B5EF4-FFF2-40B4-BE49-F238E27FC236}">
                <a16:creationId xmlns:a16="http://schemas.microsoft.com/office/drawing/2014/main" id="{7B6B1622-FE3E-D474-228E-F1AAF26395CF}"/>
              </a:ext>
            </a:extLst>
          </p:cNvPr>
          <p:cNvSpPr>
            <a:spLocks noGrp="1"/>
          </p:cNvSpPr>
          <p:nvPr>
            <p:ph type="title"/>
          </p:nvPr>
        </p:nvSpPr>
        <p:spPr>
          <a:xfrm>
            <a:off x="1454426" y="403944"/>
            <a:ext cx="5522843" cy="529397"/>
          </a:xfrm>
        </p:spPr>
        <p:txBody>
          <a:bodyPr>
            <a:normAutofit/>
          </a:bodyPr>
          <a:lstStyle/>
          <a:p>
            <a:r>
              <a:rPr lang="lv-LV" sz="2400" dirty="0">
                <a:latin typeface="Verdana" panose="020B0604030504040204" pitchFamily="34" charset="0"/>
                <a:ea typeface="Verdana" panose="020B0604030504040204" pitchFamily="34" charset="0"/>
              </a:rPr>
              <a:t>Izglītības kvalitātes valsts dienests</a:t>
            </a:r>
            <a:endParaRPr lang="en-US" sz="2400" dirty="0">
              <a:latin typeface="Verdana" panose="020B0604030504040204" pitchFamily="34" charset="0"/>
              <a:ea typeface="Verdana" panose="020B0604030504040204" pitchFamily="34" charset="0"/>
            </a:endParaRPr>
          </a:p>
        </p:txBody>
      </p:sp>
      <p:pic>
        <p:nvPicPr>
          <p:cNvPr id="6" name="Picture 2" descr="Sākumlapa | Izglītības kvalitātes valsts dienests">
            <a:extLst>
              <a:ext uri="{FF2B5EF4-FFF2-40B4-BE49-F238E27FC236}">
                <a16:creationId xmlns:a16="http://schemas.microsoft.com/office/drawing/2014/main" id="{AA576C4C-BE62-7639-8043-2447FD3BCA8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7410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6B67577-827C-376A-DEC6-A2C5AB709BF3}"/>
              </a:ext>
            </a:extLst>
          </p:cNvPr>
          <p:cNvSpPr>
            <a:spLocks noGrp="1"/>
          </p:cNvSpPr>
          <p:nvPr>
            <p:ph type="title"/>
          </p:nvPr>
        </p:nvSpPr>
        <p:spPr/>
        <p:txBody>
          <a:bodyPr>
            <a:normAutofit/>
          </a:bodyPr>
          <a:lstStyle/>
          <a:p>
            <a:pPr algn="r"/>
            <a:r>
              <a:rPr lang="lv-LV" sz="3200" b="1" dirty="0">
                <a:latin typeface="Verdana" panose="020B0604030504040204" pitchFamily="34" charset="0"/>
                <a:ea typeface="Verdana" panose="020B0604030504040204" pitchFamily="34" charset="0"/>
              </a:rPr>
              <a:t>Profesionālo vidējo izglītības iestāžu anketēšanas rezultāti</a:t>
            </a:r>
          </a:p>
        </p:txBody>
      </p:sp>
      <p:sp>
        <p:nvSpPr>
          <p:cNvPr id="3" name="Satura vietturis 2">
            <a:extLst>
              <a:ext uri="{FF2B5EF4-FFF2-40B4-BE49-F238E27FC236}">
                <a16:creationId xmlns:a16="http://schemas.microsoft.com/office/drawing/2014/main" id="{6F0F37F2-E4D3-E63A-5346-D5D8D05FDEB7}"/>
              </a:ext>
            </a:extLst>
          </p:cNvPr>
          <p:cNvSpPr>
            <a:spLocks noGrp="1"/>
          </p:cNvSpPr>
          <p:nvPr>
            <p:ph idx="1"/>
          </p:nvPr>
        </p:nvSpPr>
        <p:spPr/>
        <p:txBody>
          <a:bodyPr>
            <a:normAutofit/>
          </a:bodyPr>
          <a:lstStyle/>
          <a:p>
            <a:r>
              <a:rPr lang="lv-LV" sz="2000" b="1" dirty="0">
                <a:latin typeface="Verdana" panose="020B0604030504040204" pitchFamily="34" charset="0"/>
                <a:ea typeface="Verdana" panose="020B0604030504040204" pitchFamily="34" charset="0"/>
              </a:rPr>
              <a:t>Anketēšanas norises laiks </a:t>
            </a:r>
            <a:r>
              <a:rPr lang="lv-LV" sz="2000" dirty="0">
                <a:latin typeface="Verdana" panose="020B0604030504040204" pitchFamily="34" charset="0"/>
                <a:ea typeface="Verdana" panose="020B0604030504040204" pitchFamily="34" charset="0"/>
              </a:rPr>
              <a:t>– 2025.gada janvāris</a:t>
            </a:r>
          </a:p>
          <a:p>
            <a:r>
              <a:rPr lang="lv-LV" sz="2000" b="1" dirty="0">
                <a:latin typeface="Verdana" panose="020B0604030504040204" pitchFamily="34" charset="0"/>
                <a:ea typeface="Verdana" panose="020B0604030504040204" pitchFamily="34" charset="0"/>
              </a:rPr>
              <a:t>Anketēšanā aicinātas piedalīties </a:t>
            </a:r>
            <a:r>
              <a:rPr lang="lv-LV" sz="2000" dirty="0">
                <a:latin typeface="Verdana" panose="020B0604030504040204" pitchFamily="34" charset="0"/>
                <a:ea typeface="Verdana" panose="020B0604030504040204" pitchFamily="34" charset="0"/>
              </a:rPr>
              <a:t>– 38 valsts un privātās profesionālās vidējās izglītības iestādes</a:t>
            </a:r>
          </a:p>
          <a:p>
            <a:r>
              <a:rPr lang="lv-LV" sz="2000" b="1" dirty="0">
                <a:latin typeface="Verdana" panose="020B0604030504040204" pitchFamily="34" charset="0"/>
                <a:ea typeface="Verdana" panose="020B0604030504040204" pitchFamily="34" charset="0"/>
              </a:rPr>
              <a:t>Atbildes saņemtas no 31 izglītības iestādes</a:t>
            </a:r>
            <a:r>
              <a:rPr lang="lv-LV" sz="2000" dirty="0">
                <a:latin typeface="Verdana" panose="020B0604030504040204" pitchFamily="34" charset="0"/>
                <a:ea typeface="Verdana" panose="020B0604030504040204" pitchFamily="34" charset="0"/>
              </a:rPr>
              <a:t> un to struktūrvienībām (kopumā </a:t>
            </a:r>
            <a:r>
              <a:rPr lang="lv-LV" sz="2000" b="1" dirty="0">
                <a:latin typeface="Verdana" panose="020B0604030504040204" pitchFamily="34" charset="0"/>
                <a:ea typeface="Verdana" panose="020B0604030504040204" pitchFamily="34" charset="0"/>
              </a:rPr>
              <a:t>35 respondenti</a:t>
            </a:r>
            <a:r>
              <a:rPr lang="lv-LV" sz="2000" dirty="0">
                <a:latin typeface="Verdana" panose="020B0604030504040204" pitchFamily="34" charset="0"/>
                <a:ea typeface="Verdana" panose="020B0604030504040204" pitchFamily="34" charset="0"/>
              </a:rPr>
              <a:t>)</a:t>
            </a:r>
          </a:p>
          <a:p>
            <a:r>
              <a:rPr lang="lv-LV" sz="2000" b="1" dirty="0">
                <a:latin typeface="Verdana" panose="020B0604030504040204" pitchFamily="34" charset="0"/>
                <a:ea typeface="Verdana" panose="020B0604030504040204" pitchFamily="34" charset="0"/>
              </a:rPr>
              <a:t>Anketēšanas mērķis </a:t>
            </a:r>
            <a:r>
              <a:rPr lang="lv-LV" sz="2000" dirty="0">
                <a:latin typeface="Verdana" panose="020B0604030504040204" pitchFamily="34" charset="0"/>
                <a:ea typeface="Verdana" panose="020B0604030504040204" pitchFamily="34" charset="0"/>
              </a:rPr>
              <a:t>– iegūt aktuālo informāciju par izaicinājumiem, ar kuriem saskaras profesionālās vidējās izglītības iestādes pārejas uz vienotu skolu kontekstā, un izglītības iestāžu pašreizējiem izmantotajiem risinājumiem</a:t>
            </a:r>
          </a:p>
        </p:txBody>
      </p:sp>
      <p:pic>
        <p:nvPicPr>
          <p:cNvPr id="4" name="Picture 2" descr="Sākumlapa | Izglītības kvalitātes valsts dienests">
            <a:extLst>
              <a:ext uri="{FF2B5EF4-FFF2-40B4-BE49-F238E27FC236}">
                <a16:creationId xmlns:a16="http://schemas.microsoft.com/office/drawing/2014/main" id="{765B101A-D2CA-3A1D-D74D-0B210FFBCA4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678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C766A70-0D2B-6C00-3981-06B1483F34D5}"/>
              </a:ext>
            </a:extLst>
          </p:cNvPr>
          <p:cNvSpPr>
            <a:spLocks noGrp="1"/>
          </p:cNvSpPr>
          <p:nvPr>
            <p:ph type="title"/>
          </p:nvPr>
        </p:nvSpPr>
        <p:spPr/>
        <p:txBody>
          <a:bodyPr>
            <a:noAutofit/>
          </a:bodyPr>
          <a:lstStyle/>
          <a:p>
            <a:pPr algn="r"/>
            <a:r>
              <a:rPr lang="lv-LV" sz="2000" b="1" i="0" dirty="0">
                <a:solidFill>
                  <a:srgbClr val="323130"/>
                </a:solidFill>
                <a:effectLst/>
                <a:latin typeface="Verdana" panose="020B0604030504040204" pitchFamily="34" charset="0"/>
                <a:ea typeface="Verdana" panose="020B0604030504040204" pitchFamily="34" charset="0"/>
              </a:rPr>
              <a:t>Vai pēdējo 3 gadu laikā ir gadījumi, ka izglītojamie nepietiekamu latviešu valodas zināšanu dēļ nevar sekmīgi turpināt profesionālās izglītības ieguvi?</a:t>
            </a:r>
            <a:endParaRPr lang="lv-LV" sz="2000" b="1" dirty="0">
              <a:latin typeface="Verdana" panose="020B0604030504040204" pitchFamily="34" charset="0"/>
              <a:ea typeface="Verdana" panose="020B0604030504040204" pitchFamily="34" charset="0"/>
            </a:endParaRPr>
          </a:p>
        </p:txBody>
      </p:sp>
      <p:pic>
        <p:nvPicPr>
          <p:cNvPr id="1026" name="Picture 2">
            <a:extLst>
              <a:ext uri="{FF2B5EF4-FFF2-40B4-BE49-F238E27FC236}">
                <a16:creationId xmlns:a16="http://schemas.microsoft.com/office/drawing/2014/main" id="{7409EEAD-E3FF-7AE0-C921-33EBE7F1F722}"/>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1549" r="1792" b="11617"/>
          <a:stretch/>
        </p:blipFill>
        <p:spPr bwMode="auto">
          <a:xfrm>
            <a:off x="838200" y="1883228"/>
            <a:ext cx="3951514" cy="3091543"/>
          </a:xfrm>
          <a:prstGeom prst="rect">
            <a:avLst/>
          </a:prstGeom>
          <a:noFill/>
          <a:extLst>
            <a:ext uri="{909E8E84-426E-40DD-AFC4-6F175D3DCCD1}">
              <a14:hiddenFill xmlns:a14="http://schemas.microsoft.com/office/drawing/2010/main">
                <a:solidFill>
                  <a:srgbClr val="FFFFFF"/>
                </a:solidFill>
              </a14:hiddenFill>
            </a:ext>
          </a:extLst>
        </p:spPr>
      </p:pic>
      <p:pic>
        <p:nvPicPr>
          <p:cNvPr id="5" name="Attēls 4">
            <a:extLst>
              <a:ext uri="{FF2B5EF4-FFF2-40B4-BE49-F238E27FC236}">
                <a16:creationId xmlns:a16="http://schemas.microsoft.com/office/drawing/2014/main" id="{42C1A6CB-1CE4-BE22-1C80-CF1804A62F9B}"/>
              </a:ext>
            </a:extLst>
          </p:cNvPr>
          <p:cNvPicPr>
            <a:picLocks noChangeAspect="1"/>
          </p:cNvPicPr>
          <p:nvPr/>
        </p:nvPicPr>
        <p:blipFill>
          <a:blip r:embed="rId3"/>
          <a:stretch>
            <a:fillRect/>
          </a:stretch>
        </p:blipFill>
        <p:spPr>
          <a:xfrm>
            <a:off x="838200" y="4778828"/>
            <a:ext cx="5220429" cy="1381318"/>
          </a:xfrm>
          <a:prstGeom prst="rect">
            <a:avLst/>
          </a:prstGeom>
        </p:spPr>
      </p:pic>
      <p:sp>
        <p:nvSpPr>
          <p:cNvPr id="6" name="TextBox 5">
            <a:extLst>
              <a:ext uri="{FF2B5EF4-FFF2-40B4-BE49-F238E27FC236}">
                <a16:creationId xmlns:a16="http://schemas.microsoft.com/office/drawing/2014/main" id="{7580AB3A-0435-447C-950C-515E37FD8916}"/>
              </a:ext>
            </a:extLst>
          </p:cNvPr>
          <p:cNvSpPr txBox="1"/>
          <p:nvPr/>
        </p:nvSpPr>
        <p:spPr>
          <a:xfrm>
            <a:off x="5895342" y="1690688"/>
            <a:ext cx="5665285" cy="4108817"/>
          </a:xfrm>
          <a:prstGeom prst="rect">
            <a:avLst/>
          </a:prstGeom>
          <a:noFill/>
        </p:spPr>
        <p:txBody>
          <a:bodyPr wrap="square" rtlCol="0">
            <a:spAutoFit/>
          </a:bodyPr>
          <a:lstStyle/>
          <a:p>
            <a:r>
              <a:rPr lang="lv-LV" sz="2000" dirty="0">
                <a:latin typeface="Verdana" panose="020B0604030504040204" pitchFamily="34" charset="0"/>
                <a:ea typeface="Verdana" panose="020B0604030504040204" pitchFamily="34" charset="0"/>
              </a:rPr>
              <a:t>Kopumā redzams, ka ar šādiem gadījumiem saskaras visvairāk ar izglītojamiem, kuri mācījušies:</a:t>
            </a:r>
          </a:p>
          <a:p>
            <a:endParaRPr lang="lv-LV" sz="1000" dirty="0">
              <a:latin typeface="Verdana" panose="020B0604030504040204" pitchFamily="34" charset="0"/>
              <a:ea typeface="Verdana" panose="020B0604030504040204" pitchFamily="34" charset="0"/>
            </a:endParaRPr>
          </a:p>
          <a:p>
            <a:pPr marL="285750" indent="-285750">
              <a:buFontTx/>
              <a:buChar char="-"/>
            </a:pPr>
            <a:r>
              <a:rPr lang="lv-LV" sz="2000" dirty="0" err="1">
                <a:latin typeface="Verdana" panose="020B0604030504040204" pitchFamily="34" charset="0"/>
                <a:ea typeface="Verdana" panose="020B0604030504040204" pitchFamily="34" charset="0"/>
              </a:rPr>
              <a:t>valstspilsētās</a:t>
            </a:r>
            <a:r>
              <a:rPr lang="lv-LV" sz="2000" dirty="0">
                <a:latin typeface="Verdana" panose="020B0604030504040204" pitchFamily="34" charset="0"/>
                <a:ea typeface="Verdana" panose="020B0604030504040204" pitchFamily="34" charset="0"/>
              </a:rPr>
              <a:t> – Rīgā, Daugavpilī, Rēzeknē, Liepājā</a:t>
            </a:r>
          </a:p>
          <a:p>
            <a:pPr marL="285750" indent="-285750">
              <a:buFontTx/>
              <a:buChar char="-"/>
            </a:pPr>
            <a:r>
              <a:rPr lang="lv-LV" sz="2000" dirty="0">
                <a:latin typeface="Verdana" panose="020B0604030504040204" pitchFamily="34" charset="0"/>
                <a:ea typeface="Verdana" panose="020B0604030504040204" pitchFamily="34" charset="0"/>
              </a:rPr>
              <a:t>vienlaikus tiek norādīts, ka no visām šīm izglītības iestādēm mācības uzsāk arī izglītojamie ar ļoti labām latviešu valodas zināšanām</a:t>
            </a:r>
          </a:p>
          <a:p>
            <a:pPr marL="285750" indent="-285750">
              <a:buFontTx/>
              <a:buChar char="-"/>
            </a:pPr>
            <a:endParaRPr lang="lv-LV" sz="1100" dirty="0">
              <a:latin typeface="Verdana" panose="020B0604030504040204" pitchFamily="34" charset="0"/>
              <a:ea typeface="Verdana" panose="020B0604030504040204" pitchFamily="34" charset="0"/>
            </a:endParaRPr>
          </a:p>
          <a:p>
            <a:r>
              <a:rPr lang="lv-LV" sz="2000" dirty="0">
                <a:latin typeface="Verdana" panose="020B0604030504040204" pitchFamily="34" charset="0"/>
                <a:ea typeface="Verdana" panose="020B0604030504040204" pitchFamily="34" charset="0"/>
              </a:rPr>
              <a:t>Vismazāk ar šiem izaicinājumiem saskaras Vidzemē un mākslas izglītības kompetences centros</a:t>
            </a:r>
          </a:p>
        </p:txBody>
      </p:sp>
      <p:pic>
        <p:nvPicPr>
          <p:cNvPr id="7" name="Picture 2" descr="Sākumlapa | Izglītības kvalitātes valsts dienests">
            <a:extLst>
              <a:ext uri="{FF2B5EF4-FFF2-40B4-BE49-F238E27FC236}">
                <a16:creationId xmlns:a16="http://schemas.microsoft.com/office/drawing/2014/main" id="{FFAD9D7F-9482-17B7-7A64-47978E09FF3F}"/>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1644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13F6C4F-8C47-DE6C-C77D-F9101B29E4D2}"/>
              </a:ext>
            </a:extLst>
          </p:cNvPr>
          <p:cNvSpPr>
            <a:spLocks noGrp="1"/>
          </p:cNvSpPr>
          <p:nvPr>
            <p:ph type="title"/>
          </p:nvPr>
        </p:nvSpPr>
        <p:spPr>
          <a:xfrm>
            <a:off x="838200" y="365126"/>
            <a:ext cx="10515600" cy="875846"/>
          </a:xfrm>
        </p:spPr>
        <p:txBody>
          <a:bodyPr>
            <a:noAutofit/>
          </a:bodyPr>
          <a:lstStyle/>
          <a:p>
            <a:pPr algn="r"/>
            <a:r>
              <a:rPr lang="lv-LV" sz="2000" b="1" i="0" dirty="0">
                <a:solidFill>
                  <a:srgbClr val="323130"/>
                </a:solidFill>
                <a:effectLst/>
                <a:latin typeface="Verdana" panose="020B0604030504040204" pitchFamily="34" charset="0"/>
                <a:ea typeface="Verdana" panose="020B0604030504040204" pitchFamily="34" charset="0"/>
              </a:rPr>
              <a:t>Lūdzu norādiet turpmāko rīcību ar izglītojamiem, kuriem ir nepietiekamas latviešu valodas zināšanas!</a:t>
            </a:r>
            <a:endParaRPr lang="lv-LV" sz="2000" b="1" dirty="0">
              <a:latin typeface="Verdana" panose="020B0604030504040204" pitchFamily="34" charset="0"/>
              <a:ea typeface="Verdana" panose="020B0604030504040204" pitchFamily="34" charset="0"/>
            </a:endParaRPr>
          </a:p>
        </p:txBody>
      </p:sp>
      <p:pic>
        <p:nvPicPr>
          <p:cNvPr id="2050" name="Picture 2">
            <a:extLst>
              <a:ext uri="{FF2B5EF4-FFF2-40B4-BE49-F238E27FC236}">
                <a16:creationId xmlns:a16="http://schemas.microsoft.com/office/drawing/2014/main" id="{45D876C7-94E9-ED54-F3FB-EE10C0FB41B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878285" y="1833295"/>
            <a:ext cx="4582886" cy="4164784"/>
          </a:xfrm>
          <a:prstGeom prst="rect">
            <a:avLst/>
          </a:prstGeom>
          <a:noFill/>
          <a:extLst>
            <a:ext uri="{909E8E84-426E-40DD-AFC4-6F175D3DCCD1}">
              <a14:hiddenFill xmlns:a14="http://schemas.microsoft.com/office/drawing/2010/main">
                <a:solidFill>
                  <a:srgbClr val="FFFFFF"/>
                </a:solidFill>
              </a14:hiddenFill>
            </a:ext>
          </a:extLst>
        </p:spPr>
      </p:pic>
      <p:pic>
        <p:nvPicPr>
          <p:cNvPr id="5" name="Attēls 4">
            <a:extLst>
              <a:ext uri="{FF2B5EF4-FFF2-40B4-BE49-F238E27FC236}">
                <a16:creationId xmlns:a16="http://schemas.microsoft.com/office/drawing/2014/main" id="{D843D43A-D1C9-8895-BD19-4C2F19C8FF1D}"/>
              </a:ext>
            </a:extLst>
          </p:cNvPr>
          <p:cNvPicPr>
            <a:picLocks noChangeAspect="1"/>
          </p:cNvPicPr>
          <p:nvPr/>
        </p:nvPicPr>
        <p:blipFill>
          <a:blip r:embed="rId3"/>
          <a:srcRect r="20526"/>
          <a:stretch/>
        </p:blipFill>
        <p:spPr>
          <a:xfrm>
            <a:off x="810866" y="1750019"/>
            <a:ext cx="4876799" cy="4068778"/>
          </a:xfrm>
          <a:prstGeom prst="rect">
            <a:avLst/>
          </a:prstGeom>
        </p:spPr>
      </p:pic>
      <p:pic>
        <p:nvPicPr>
          <p:cNvPr id="6" name="Picture 2" descr="Sākumlapa | Izglītības kvalitātes valsts dienests">
            <a:extLst>
              <a:ext uri="{FF2B5EF4-FFF2-40B4-BE49-F238E27FC236}">
                <a16:creationId xmlns:a16="http://schemas.microsoft.com/office/drawing/2014/main" id="{EBB1ED10-870C-01E2-288A-BD1AB8B83CF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5855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0F0CEA9F-BF57-BF18-EBA9-CB57862F8387}"/>
              </a:ext>
            </a:extLst>
          </p:cNvPr>
          <p:cNvSpPr>
            <a:spLocks noGrp="1"/>
          </p:cNvSpPr>
          <p:nvPr>
            <p:ph type="title"/>
          </p:nvPr>
        </p:nvSpPr>
        <p:spPr>
          <a:xfrm>
            <a:off x="838200" y="365126"/>
            <a:ext cx="10515600" cy="603704"/>
          </a:xfrm>
        </p:spPr>
        <p:txBody>
          <a:bodyPr>
            <a:normAutofit fontScale="90000"/>
          </a:bodyPr>
          <a:lstStyle/>
          <a:p>
            <a:pPr algn="r"/>
            <a:r>
              <a:rPr lang="lv-LV" sz="2000" b="1" dirty="0">
                <a:latin typeface="Verdana" panose="020B0604030504040204" pitchFamily="34" charset="0"/>
                <a:ea typeface="Verdana" panose="020B0604030504040204" pitchFamily="34" charset="0"/>
              </a:rPr>
              <a:t>Komentējot atbildes uz jautājumiem par turpmāko rīcību, </a:t>
            </a:r>
            <a:br>
              <a:rPr lang="lv-LV" sz="2000" b="1" dirty="0">
                <a:latin typeface="Verdana" panose="020B0604030504040204" pitchFamily="34" charset="0"/>
                <a:ea typeface="Verdana" panose="020B0604030504040204" pitchFamily="34" charset="0"/>
              </a:rPr>
            </a:br>
            <a:r>
              <a:rPr lang="lv-LV" sz="2000" b="1" dirty="0">
                <a:latin typeface="Verdana" panose="020B0604030504040204" pitchFamily="34" charset="0"/>
                <a:ea typeface="Verdana" panose="020B0604030504040204" pitchFamily="34" charset="0"/>
              </a:rPr>
              <a:t>tiek norādīts, ka:</a:t>
            </a:r>
          </a:p>
        </p:txBody>
      </p:sp>
      <p:sp>
        <p:nvSpPr>
          <p:cNvPr id="3" name="Satura vietturis 2">
            <a:extLst>
              <a:ext uri="{FF2B5EF4-FFF2-40B4-BE49-F238E27FC236}">
                <a16:creationId xmlns:a16="http://schemas.microsoft.com/office/drawing/2014/main" id="{3CDA0C70-97EB-8C20-E1A6-8D2BECEFF9A3}"/>
              </a:ext>
            </a:extLst>
          </p:cNvPr>
          <p:cNvSpPr>
            <a:spLocks noGrp="1"/>
          </p:cNvSpPr>
          <p:nvPr>
            <p:ph idx="1"/>
          </p:nvPr>
        </p:nvSpPr>
        <p:spPr>
          <a:xfrm>
            <a:off x="892629" y="1262743"/>
            <a:ext cx="10515600" cy="5072743"/>
          </a:xfrm>
        </p:spPr>
        <p:txBody>
          <a:bodyPr>
            <a:normAutofit lnSpcReduction="10000"/>
          </a:bodyPr>
          <a:lstStyle/>
          <a:p>
            <a:r>
              <a:rPr lang="lv-LV" sz="1600" b="0" i="0" dirty="0">
                <a:solidFill>
                  <a:srgbClr val="212121"/>
                </a:solidFill>
                <a:effectLst/>
                <a:latin typeface="Verdana" panose="020B0604030504040204" pitchFamily="34" charset="0"/>
                <a:ea typeface="Verdana" panose="020B0604030504040204" pitchFamily="34" charset="0"/>
              </a:rPr>
              <a:t>Pedagogi sniedz individuālu atbalstu iztulkojot atslēgas vārdus, kas palīdz saprast būtību, ļauj izmantot tulkošanas aplikācijas, tas palīdz jauniešiem būt pilnvērtīgāk mācību stundā un sekot līdzi mācību procesam.</a:t>
            </a:r>
          </a:p>
          <a:p>
            <a:r>
              <a:rPr lang="lv-LV" sz="1600" b="0" i="0" dirty="0">
                <a:solidFill>
                  <a:srgbClr val="212121"/>
                </a:solidFill>
                <a:effectLst/>
                <a:latin typeface="Verdana" panose="020B0604030504040204" pitchFamily="34" charset="0"/>
                <a:ea typeface="Verdana" panose="020B0604030504040204" pitchFamily="34" charset="0"/>
              </a:rPr>
              <a:t>Pedagogi tiek aicināti izglītojamajiem individuāli netulkot visu nesaprotamo tekstu krievu valodā bet tikai atslēgas vārdus, ar laiku tulkojamo terminu, jēdzienu skaitu samazināt, skaidrojumam izmantot citus latviešu valodas vārdus</a:t>
            </a:r>
          </a:p>
          <a:p>
            <a:r>
              <a:rPr lang="lv-LV" sz="1600" b="0" i="0" dirty="0">
                <a:solidFill>
                  <a:srgbClr val="212121"/>
                </a:solidFill>
                <a:effectLst/>
                <a:latin typeface="Verdana" panose="020B0604030504040204" pitchFamily="34" charset="0"/>
                <a:ea typeface="Verdana" panose="020B0604030504040204" pitchFamily="34" charset="0"/>
              </a:rPr>
              <a:t>Citi audzēkņi grupā palīdz un tulko nesaprasto.</a:t>
            </a:r>
          </a:p>
          <a:p>
            <a:r>
              <a:rPr lang="lv-LV" sz="1600" b="0" i="0" dirty="0">
                <a:solidFill>
                  <a:srgbClr val="212121"/>
                </a:solidFill>
                <a:effectLst/>
                <a:latin typeface="Verdana" panose="020B0604030504040204" pitchFamily="34" charset="0"/>
                <a:ea typeface="Verdana" panose="020B0604030504040204" pitchFamily="34" charset="0"/>
              </a:rPr>
              <a:t>Katrs gadījums ir risināts individuāli. Izlīdzinošais kurss</a:t>
            </a:r>
            <a:r>
              <a:rPr lang="lv-LV" sz="1600" dirty="0">
                <a:solidFill>
                  <a:srgbClr val="212121"/>
                </a:solidFill>
                <a:latin typeface="Verdana" panose="020B0604030504040204" pitchFamily="34" charset="0"/>
                <a:ea typeface="Verdana" panose="020B0604030504040204" pitchFamily="34" charset="0"/>
              </a:rPr>
              <a:t>.</a:t>
            </a:r>
          </a:p>
          <a:p>
            <a:r>
              <a:rPr lang="lv-LV" sz="1600" b="0" i="0" dirty="0">
                <a:solidFill>
                  <a:srgbClr val="212121"/>
                </a:solidFill>
                <a:effectLst/>
                <a:latin typeface="Verdana" panose="020B0604030504040204" pitchFamily="34" charset="0"/>
                <a:ea typeface="Verdana" panose="020B0604030504040204" pitchFamily="34" charset="0"/>
              </a:rPr>
              <a:t>Nepieciešamības gadījumā pedagogs ļauj izmantot Google tulkotāju vai vārdnīcu.</a:t>
            </a:r>
          </a:p>
          <a:p>
            <a:r>
              <a:rPr lang="lv-LV" sz="1600" b="0" i="0" dirty="0">
                <a:solidFill>
                  <a:srgbClr val="212121"/>
                </a:solidFill>
                <a:effectLst/>
                <a:latin typeface="Verdana" panose="020B0604030504040204" pitchFamily="34" charset="0"/>
                <a:ea typeface="Verdana" panose="020B0604030504040204" pitchFamily="34" charset="0"/>
              </a:rPr>
              <a:t>Neatkarīgi no latviešu valodas zināšanu līmeņa audzēkņiem ir iespējas apmeklēt individuālās nodarbības. Ja pedagogs jūt, ka audzēknim ir zems priekšzināšanu līmenis latviešu valodā, pedagogs pats viņu aicina uz konsultācijām.</a:t>
            </a:r>
          </a:p>
          <a:p>
            <a:r>
              <a:rPr lang="lv-LV" sz="1600" b="0" i="0" dirty="0">
                <a:solidFill>
                  <a:srgbClr val="212121"/>
                </a:solidFill>
                <a:effectLst/>
                <a:latin typeface="Verdana" panose="020B0604030504040204" pitchFamily="34" charset="0"/>
                <a:ea typeface="Verdana" panose="020B0604030504040204" pitchFamily="34" charset="0"/>
              </a:rPr>
              <a:t>Ir izglītojamie, kas tiek atskaitīti vai paši aiziet ar sliktām latviešu valodas zināšanām, bet mums nav informācijas, ka tas ir iemesls. Biežāk viņi ir nesekmīgi profesionālos mācību priekšmetos, kur kaut ko saprast, ja nezin latviešu valodu, ir ļoti grūti. Starp mācības pārtraukušiem izglītojamiem ir liels skaits, kas vispār negrib mācīties (ne latviešu valodu, ne profesiju).</a:t>
            </a:r>
          </a:p>
          <a:p>
            <a:r>
              <a:rPr lang="lv-LV" sz="1600" b="0" i="0" dirty="0">
                <a:solidFill>
                  <a:srgbClr val="212121"/>
                </a:solidFill>
                <a:effectLst/>
                <a:latin typeface="Verdana" panose="020B0604030504040204" pitchFamily="34" charset="0"/>
                <a:ea typeface="Verdana" panose="020B0604030504040204" pitchFamily="34" charset="0"/>
              </a:rPr>
              <a:t>Izglītojamie pēc sava iniciatīvas izmanto tulkošanas rīkus mobilajos telefonos intensīvajā darba procesā. (Tulko darba uzdevumus, kas jāveic patstāvīgi ārpus mācību priekšmetu stundas).</a:t>
            </a:r>
          </a:p>
          <a:p>
            <a:r>
              <a:rPr lang="lv-LV" sz="1600" b="0" i="0" dirty="0">
                <a:solidFill>
                  <a:srgbClr val="212121"/>
                </a:solidFill>
                <a:effectLst/>
                <a:latin typeface="Verdana" panose="020B0604030504040204" pitchFamily="34" charset="0"/>
                <a:ea typeface="Verdana" panose="020B0604030504040204" pitchFamily="34" charset="0"/>
              </a:rPr>
              <a:t>Skola piedāvā konsultācijas, bet ne individuālās. Esam iesaistījušies projektā "Skola kopienā", kur būs iespēja nodrošināt individuālās konsultācijas/konsultācijas nelielai grupai.</a:t>
            </a:r>
          </a:p>
        </p:txBody>
      </p:sp>
      <p:pic>
        <p:nvPicPr>
          <p:cNvPr id="4" name="Picture 2" descr="Sākumlapa | Izglītības kvalitātes valsts dienests">
            <a:extLst>
              <a:ext uri="{FF2B5EF4-FFF2-40B4-BE49-F238E27FC236}">
                <a16:creationId xmlns:a16="http://schemas.microsoft.com/office/drawing/2014/main" id="{9A0FFED1-1B27-30A4-BD94-69EDBD37AF7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45839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4A78C4C-77D0-A90E-67D2-2218B38D0571}"/>
              </a:ext>
            </a:extLst>
          </p:cNvPr>
          <p:cNvSpPr>
            <a:spLocks noGrp="1"/>
          </p:cNvSpPr>
          <p:nvPr>
            <p:ph type="title"/>
          </p:nvPr>
        </p:nvSpPr>
        <p:spPr/>
        <p:txBody>
          <a:bodyPr>
            <a:noAutofit/>
          </a:bodyPr>
          <a:lstStyle/>
          <a:p>
            <a:pPr algn="r"/>
            <a:r>
              <a:rPr lang="lv-LV" sz="2000" b="1" i="0" dirty="0">
                <a:solidFill>
                  <a:srgbClr val="323130"/>
                </a:solidFill>
                <a:effectLst/>
                <a:latin typeface="Verdana" panose="020B0604030504040204" pitchFamily="34" charset="0"/>
                <a:ea typeface="Verdana" panose="020B0604030504040204" pitchFamily="34" charset="0"/>
              </a:rPr>
              <a:t>Cik daudz izglītojamo kopumā pēdējo 3 gadu laikā </a:t>
            </a:r>
            <a:br>
              <a:rPr lang="lv-LV" sz="2000" b="1" i="0" dirty="0">
                <a:solidFill>
                  <a:srgbClr val="323130"/>
                </a:solidFill>
                <a:effectLst/>
                <a:latin typeface="Verdana" panose="020B0604030504040204" pitchFamily="34" charset="0"/>
                <a:ea typeface="Verdana" panose="020B0604030504040204" pitchFamily="34" charset="0"/>
              </a:rPr>
            </a:br>
            <a:r>
              <a:rPr lang="lv-LV" sz="2000" b="1" i="0" dirty="0">
                <a:solidFill>
                  <a:srgbClr val="323130"/>
                </a:solidFill>
                <a:effectLst/>
                <a:latin typeface="Verdana" panose="020B0604030504040204" pitchFamily="34" charset="0"/>
                <a:ea typeface="Verdana" panose="020B0604030504040204" pitchFamily="34" charset="0"/>
              </a:rPr>
              <a:t>un no kura kursa ir pārtraukuši profesionālās izglītības ieguvi nepietiekamu latviešu valodas zināšanu dēļ?</a:t>
            </a:r>
            <a:endParaRPr lang="lv-LV" sz="2000" b="1" dirty="0">
              <a:latin typeface="Verdana" panose="020B0604030504040204" pitchFamily="34" charset="0"/>
              <a:ea typeface="Verdana" panose="020B0604030504040204" pitchFamily="34" charset="0"/>
            </a:endParaRPr>
          </a:p>
        </p:txBody>
      </p:sp>
      <p:sp>
        <p:nvSpPr>
          <p:cNvPr id="3" name="Satura vietturis 2">
            <a:extLst>
              <a:ext uri="{FF2B5EF4-FFF2-40B4-BE49-F238E27FC236}">
                <a16:creationId xmlns:a16="http://schemas.microsoft.com/office/drawing/2014/main" id="{839E5E1C-FEBE-EE27-33EC-1365C583A550}"/>
              </a:ext>
            </a:extLst>
          </p:cNvPr>
          <p:cNvSpPr>
            <a:spLocks noGrp="1"/>
          </p:cNvSpPr>
          <p:nvPr>
            <p:ph idx="1"/>
          </p:nvPr>
        </p:nvSpPr>
        <p:spPr>
          <a:xfrm>
            <a:off x="1698171" y="1870755"/>
            <a:ext cx="9655629" cy="3791404"/>
          </a:xfrm>
        </p:spPr>
        <p:txBody>
          <a:bodyPr>
            <a:normAutofit/>
          </a:bodyPr>
          <a:lstStyle/>
          <a:p>
            <a:r>
              <a:rPr lang="lv-LV" sz="2000" b="0" i="0" dirty="0">
                <a:solidFill>
                  <a:srgbClr val="212121"/>
                </a:solidFill>
                <a:effectLst/>
                <a:latin typeface="Verdana" panose="020B0604030504040204" pitchFamily="34" charset="0"/>
                <a:ea typeface="Verdana" panose="020B0604030504040204" pitchFamily="34" charset="0"/>
              </a:rPr>
              <a:t>Apjomīgs datu apjoms jeb daudz.</a:t>
            </a:r>
          </a:p>
          <a:p>
            <a:r>
              <a:rPr lang="pl-PL" sz="2000" b="0" i="0" dirty="0">
                <a:solidFill>
                  <a:srgbClr val="212121"/>
                </a:solidFill>
                <a:effectLst/>
                <a:latin typeface="Verdana" panose="020B0604030504040204" pitchFamily="34" charset="0"/>
                <a:ea typeface="Verdana" panose="020B0604030504040204" pitchFamily="34" charset="0"/>
              </a:rPr>
              <a:t>4 izglītojamie no 1.kursa</a:t>
            </a:r>
            <a:endParaRPr lang="lv-LV" sz="2000" b="0" i="0" dirty="0">
              <a:solidFill>
                <a:srgbClr val="212121"/>
              </a:solidFill>
              <a:effectLst/>
              <a:latin typeface="Verdana" panose="020B0604030504040204" pitchFamily="34" charset="0"/>
              <a:ea typeface="Verdana" panose="020B0604030504040204" pitchFamily="34" charset="0"/>
            </a:endParaRPr>
          </a:p>
          <a:p>
            <a:r>
              <a:rPr lang="lv-LV" sz="2000" b="0" i="0" dirty="0">
                <a:solidFill>
                  <a:srgbClr val="212121"/>
                </a:solidFill>
                <a:effectLst/>
                <a:latin typeface="Verdana" panose="020B0604030504040204" pitchFamily="34" charset="0"/>
                <a:ea typeface="Verdana" panose="020B0604030504040204" pitchFamily="34" charset="0"/>
              </a:rPr>
              <a:t>15 izglītojamie, lielākā daļa aiziet pēc 1. kursa.</a:t>
            </a:r>
          </a:p>
          <a:p>
            <a:r>
              <a:rPr lang="lv-LV" sz="2000" dirty="0">
                <a:solidFill>
                  <a:srgbClr val="212121"/>
                </a:solidFill>
                <a:latin typeface="Verdana" panose="020B0604030504040204" pitchFamily="34" charset="0"/>
                <a:ea typeface="Verdana" panose="020B0604030504040204" pitchFamily="34" charset="0"/>
              </a:rPr>
              <a:t>N</a:t>
            </a:r>
            <a:r>
              <a:rPr lang="lv-LV" sz="2000" b="0" i="0" dirty="0">
                <a:solidFill>
                  <a:srgbClr val="212121"/>
                </a:solidFill>
                <a:effectLst/>
                <a:latin typeface="Verdana" panose="020B0604030504040204" pitchFamily="34" charset="0"/>
                <a:ea typeface="Verdana" panose="020B0604030504040204" pitchFamily="34" charset="0"/>
              </a:rPr>
              <a:t>o 1.kursa – 16; no 2.kursa – 4; no 3.kursa – 2.</a:t>
            </a:r>
          </a:p>
          <a:p>
            <a:r>
              <a:rPr lang="lv-LV" sz="2000" b="0" i="0" dirty="0">
                <a:solidFill>
                  <a:srgbClr val="212121"/>
                </a:solidFill>
                <a:effectLst/>
                <a:latin typeface="Verdana" panose="020B0604030504040204" pitchFamily="34" charset="0"/>
                <a:ea typeface="Verdana" panose="020B0604030504040204" pitchFamily="34" charset="0"/>
              </a:rPr>
              <a:t>1.kurss - 25; 2.kurss - 10; 3.kurss - 7.</a:t>
            </a:r>
          </a:p>
          <a:p>
            <a:r>
              <a:rPr lang="lv-LV" sz="2000" b="0" i="0" dirty="0">
                <a:solidFill>
                  <a:srgbClr val="212121"/>
                </a:solidFill>
                <a:effectLst/>
                <a:latin typeface="Verdana" panose="020B0604030504040204" pitchFamily="34" charset="0"/>
                <a:ea typeface="Verdana" panose="020B0604030504040204" pitchFamily="34" charset="0"/>
              </a:rPr>
              <a:t>Pēdējo 3.gadu laikā mācības pārtraukuši 16 jaunieši.</a:t>
            </a:r>
            <a:endParaRPr lang="lv-LV" sz="2000" dirty="0">
              <a:solidFill>
                <a:srgbClr val="212121"/>
              </a:solidFill>
              <a:latin typeface="Verdana" panose="020B0604030504040204" pitchFamily="34" charset="0"/>
              <a:ea typeface="Verdana" panose="020B0604030504040204" pitchFamily="34" charset="0"/>
            </a:endParaRPr>
          </a:p>
          <a:p>
            <a:r>
              <a:rPr lang="lv-LV" sz="2000" dirty="0">
                <a:solidFill>
                  <a:srgbClr val="212121"/>
                </a:solidFill>
                <a:latin typeface="Verdana" panose="020B0604030504040204" pitchFamily="34" charset="0"/>
                <a:ea typeface="Verdana" panose="020B0604030504040204" pitchFamily="34" charset="0"/>
              </a:rPr>
              <a:t>P</a:t>
            </a:r>
            <a:r>
              <a:rPr lang="lv-LV" sz="2000" b="0" i="0" dirty="0">
                <a:solidFill>
                  <a:srgbClr val="212121"/>
                </a:solidFill>
                <a:effectLst/>
                <a:latin typeface="Verdana" panose="020B0604030504040204" pitchFamily="34" charset="0"/>
                <a:ea typeface="Verdana" panose="020B0604030504040204" pitchFamily="34" charset="0"/>
              </a:rPr>
              <a:t>ēdējo 3 gadu laikā varētu būt 40-50 izglītojamie</a:t>
            </a:r>
          </a:p>
          <a:p>
            <a:r>
              <a:rPr lang="lv-LV" sz="2000" b="0" i="0" dirty="0">
                <a:solidFill>
                  <a:srgbClr val="212121"/>
                </a:solidFill>
                <a:effectLst/>
                <a:latin typeface="Verdana" panose="020B0604030504040204" pitchFamily="34" charset="0"/>
                <a:ea typeface="Verdana" panose="020B0604030504040204" pitchFamily="34" charset="0"/>
              </a:rPr>
              <a:t>Nav pārtraucis neviens, jo gan pedagogi, gan audzēkņi ir ļoti ieinteresēti, lai audzēkņi nepārtrauktu mācības un tiek intensīvi strādāts pie zināšanu uzlabošanas.</a:t>
            </a:r>
            <a:endParaRPr lang="lv-LV" sz="2000" dirty="0">
              <a:latin typeface="Verdana" panose="020B0604030504040204" pitchFamily="34" charset="0"/>
              <a:ea typeface="Verdana" panose="020B0604030504040204" pitchFamily="34" charset="0"/>
            </a:endParaRPr>
          </a:p>
        </p:txBody>
      </p:sp>
      <p:sp>
        <p:nvSpPr>
          <p:cNvPr id="4" name="Bultiņa: augšupvērstā-lejupvērstā 3">
            <a:extLst>
              <a:ext uri="{FF2B5EF4-FFF2-40B4-BE49-F238E27FC236}">
                <a16:creationId xmlns:a16="http://schemas.microsoft.com/office/drawing/2014/main" id="{FC312E15-6D2B-65DB-29CB-AF0C7218CA3E}"/>
              </a:ext>
            </a:extLst>
          </p:cNvPr>
          <p:cNvSpPr/>
          <p:nvPr/>
        </p:nvSpPr>
        <p:spPr>
          <a:xfrm>
            <a:off x="1001486" y="1870755"/>
            <a:ext cx="391885" cy="3701143"/>
          </a:xfrm>
          <a:prstGeom prst="upDownArrow">
            <a:avLst/>
          </a:prstGeom>
          <a:gradFill flip="none" rotWithShape="1">
            <a:gsLst>
              <a:gs pos="0">
                <a:srgbClr val="4472C4">
                  <a:tint val="66000"/>
                  <a:satMod val="160000"/>
                </a:srgbClr>
              </a:gs>
              <a:gs pos="50000">
                <a:srgbClr val="4472C4">
                  <a:tint val="44500"/>
                  <a:satMod val="160000"/>
                </a:srgbClr>
              </a:gs>
              <a:gs pos="100000">
                <a:srgbClr val="4472C4">
                  <a:tint val="23500"/>
                  <a:satMod val="160000"/>
                </a:srgbClr>
              </a:gs>
            </a:gsLst>
            <a:lin ang="8100000" scaled="1"/>
            <a:tileRect/>
          </a:gra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v-LV"/>
          </a:p>
        </p:txBody>
      </p:sp>
      <p:pic>
        <p:nvPicPr>
          <p:cNvPr id="5" name="Picture 2" descr="Sākumlapa | Izglītības kvalitātes valsts dienests">
            <a:extLst>
              <a:ext uri="{FF2B5EF4-FFF2-40B4-BE49-F238E27FC236}">
                <a16:creationId xmlns:a16="http://schemas.microsoft.com/office/drawing/2014/main" id="{E99198D5-BE39-1A1A-AC39-AD11EF01A5D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7904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4734AD2-E264-2FB5-BA1A-4726CA64C259}"/>
              </a:ext>
            </a:extLst>
          </p:cNvPr>
          <p:cNvSpPr>
            <a:spLocks noGrp="1"/>
          </p:cNvSpPr>
          <p:nvPr>
            <p:ph type="title"/>
          </p:nvPr>
        </p:nvSpPr>
        <p:spPr/>
        <p:txBody>
          <a:bodyPr>
            <a:noAutofit/>
          </a:bodyPr>
          <a:lstStyle/>
          <a:p>
            <a:pPr algn="r"/>
            <a:r>
              <a:rPr lang="lv-LV" sz="2000" b="1" i="0" dirty="0">
                <a:solidFill>
                  <a:srgbClr val="323130"/>
                </a:solidFill>
                <a:effectLst/>
                <a:latin typeface="Verdana" panose="020B0604030504040204" pitchFamily="34" charset="0"/>
                <a:ea typeface="Verdana" panose="020B0604030504040204" pitchFamily="34" charset="0"/>
              </a:rPr>
              <a:t>Lūdzu atzīmējiet apgalvojumus par turpmāko izglītības ieguvi izglītojamiem ar nepietiekamām latviešu valodas zināšanām!</a:t>
            </a:r>
            <a:endParaRPr lang="lv-LV" sz="2000" b="1" dirty="0">
              <a:latin typeface="Verdana" panose="020B0604030504040204" pitchFamily="34" charset="0"/>
              <a:ea typeface="Verdana" panose="020B0604030504040204" pitchFamily="34" charset="0"/>
            </a:endParaRPr>
          </a:p>
        </p:txBody>
      </p:sp>
      <p:pic>
        <p:nvPicPr>
          <p:cNvPr id="3074" name="Picture 2">
            <a:extLst>
              <a:ext uri="{FF2B5EF4-FFF2-40B4-BE49-F238E27FC236}">
                <a16:creationId xmlns:a16="http://schemas.microsoft.com/office/drawing/2014/main" id="{F61A70BE-DA13-DA0A-6758-B85294D5069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29802" y="2113119"/>
            <a:ext cx="5802504" cy="3710737"/>
          </a:xfrm>
          <a:prstGeom prst="rect">
            <a:avLst/>
          </a:prstGeom>
          <a:noFill/>
          <a:extLst>
            <a:ext uri="{909E8E84-426E-40DD-AFC4-6F175D3DCCD1}">
              <a14:hiddenFill xmlns:a14="http://schemas.microsoft.com/office/drawing/2010/main">
                <a:solidFill>
                  <a:srgbClr val="FFFFFF"/>
                </a:solidFill>
              </a14:hiddenFill>
            </a:ext>
          </a:extLst>
        </p:spPr>
      </p:pic>
      <p:pic>
        <p:nvPicPr>
          <p:cNvPr id="5" name="Attēls 4">
            <a:extLst>
              <a:ext uri="{FF2B5EF4-FFF2-40B4-BE49-F238E27FC236}">
                <a16:creationId xmlns:a16="http://schemas.microsoft.com/office/drawing/2014/main" id="{A2EC243D-4A93-0DB8-017A-5EE26F84C975}"/>
              </a:ext>
            </a:extLst>
          </p:cNvPr>
          <p:cNvPicPr>
            <a:picLocks noChangeAspect="1"/>
          </p:cNvPicPr>
          <p:nvPr/>
        </p:nvPicPr>
        <p:blipFill>
          <a:blip r:embed="rId3"/>
          <a:stretch>
            <a:fillRect/>
          </a:stretch>
        </p:blipFill>
        <p:spPr>
          <a:xfrm>
            <a:off x="674913" y="2004263"/>
            <a:ext cx="5254889" cy="3275308"/>
          </a:xfrm>
          <a:prstGeom prst="rect">
            <a:avLst/>
          </a:prstGeom>
        </p:spPr>
      </p:pic>
      <p:pic>
        <p:nvPicPr>
          <p:cNvPr id="6" name="Picture 2" descr="Sākumlapa | Izglītības kvalitātes valsts dienests">
            <a:extLst>
              <a:ext uri="{FF2B5EF4-FFF2-40B4-BE49-F238E27FC236}">
                <a16:creationId xmlns:a16="http://schemas.microsoft.com/office/drawing/2014/main" id="{37A61FFF-8E08-C936-8927-DE8114B064C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2327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9FB17E5-8183-8C05-C810-6C800BC840F1}"/>
              </a:ext>
            </a:extLst>
          </p:cNvPr>
          <p:cNvSpPr>
            <a:spLocks noGrp="1"/>
          </p:cNvSpPr>
          <p:nvPr>
            <p:ph type="title"/>
          </p:nvPr>
        </p:nvSpPr>
        <p:spPr>
          <a:xfrm>
            <a:off x="838200" y="332467"/>
            <a:ext cx="10515600" cy="1325563"/>
          </a:xfrm>
        </p:spPr>
        <p:txBody>
          <a:bodyPr>
            <a:noAutofit/>
          </a:bodyPr>
          <a:lstStyle/>
          <a:p>
            <a:pPr algn="r"/>
            <a:r>
              <a:rPr lang="lv-LV" sz="2000" b="1" dirty="0">
                <a:latin typeface="Verdana" panose="020B0604030504040204" pitchFamily="34" charset="0"/>
                <a:ea typeface="Verdana" panose="020B0604030504040204" pitchFamily="34" charset="0"/>
              </a:rPr>
              <a:t>Komentējot atbildes uz jautājumiem par turpmāko </a:t>
            </a:r>
            <a:br>
              <a:rPr lang="lv-LV" sz="2000" b="1" dirty="0">
                <a:latin typeface="Verdana" panose="020B0604030504040204" pitchFamily="34" charset="0"/>
                <a:ea typeface="Verdana" panose="020B0604030504040204" pitchFamily="34" charset="0"/>
              </a:rPr>
            </a:br>
            <a:r>
              <a:rPr lang="lv-LV" sz="2000" b="1" dirty="0">
                <a:latin typeface="Verdana" panose="020B0604030504040204" pitchFamily="34" charset="0"/>
                <a:ea typeface="Verdana" panose="020B0604030504040204" pitchFamily="34" charset="0"/>
              </a:rPr>
              <a:t>izglītības ieguvi pēc pārtraukšanas vidējā profesionālajā </a:t>
            </a:r>
            <a:br>
              <a:rPr lang="lv-LV" sz="2000" b="1" dirty="0">
                <a:latin typeface="Verdana" panose="020B0604030504040204" pitchFamily="34" charset="0"/>
                <a:ea typeface="Verdana" panose="020B0604030504040204" pitchFamily="34" charset="0"/>
              </a:rPr>
            </a:br>
            <a:r>
              <a:rPr lang="lv-LV" sz="2000" b="1" dirty="0">
                <a:latin typeface="Verdana" panose="020B0604030504040204" pitchFamily="34" charset="0"/>
                <a:ea typeface="Verdana" panose="020B0604030504040204" pitchFamily="34" charset="0"/>
              </a:rPr>
              <a:t>izglītībā, tiek saņemtas šādas atbildes:</a:t>
            </a:r>
            <a:endParaRPr lang="lv-LV" sz="2000" dirty="0"/>
          </a:p>
        </p:txBody>
      </p:sp>
      <p:sp>
        <p:nvSpPr>
          <p:cNvPr id="3" name="Satura vietturis 2">
            <a:extLst>
              <a:ext uri="{FF2B5EF4-FFF2-40B4-BE49-F238E27FC236}">
                <a16:creationId xmlns:a16="http://schemas.microsoft.com/office/drawing/2014/main" id="{81127B62-E327-4C75-F715-F96B66C1E79A}"/>
              </a:ext>
            </a:extLst>
          </p:cNvPr>
          <p:cNvSpPr>
            <a:spLocks noGrp="1"/>
          </p:cNvSpPr>
          <p:nvPr>
            <p:ph idx="1"/>
          </p:nvPr>
        </p:nvSpPr>
        <p:spPr/>
        <p:txBody>
          <a:bodyPr>
            <a:normAutofit/>
          </a:bodyPr>
          <a:lstStyle/>
          <a:p>
            <a:r>
              <a:rPr lang="lv-LV" sz="2000" b="0" i="0" dirty="0">
                <a:solidFill>
                  <a:srgbClr val="212121"/>
                </a:solidFill>
                <a:effectLst/>
                <a:latin typeface="Verdana" panose="020B0604030504040204" pitchFamily="34" charset="0"/>
                <a:ea typeface="Verdana" panose="020B0604030504040204" pitchFamily="34" charset="0"/>
              </a:rPr>
              <a:t>Turpina vispārējās vidējās izglītības ieguvi tālmācībā Latvijā - 10 Turpina vispārējās vidējās izglītības ieguvi vispārējās izglītības iestādē, kura vēsturiski ir īstenojusi mazākumtautību izglītības programmas vidējā izglītībā - 3 Turpina vispārējās vidējās izglītības ieguvi klātienē citā vispārējās izglītības iestādē - 2 Turpina profesionālās izglītības ieguvi citā profesionālās izglītības iestādē – 6</a:t>
            </a:r>
          </a:p>
          <a:p>
            <a:r>
              <a:rPr lang="lv-LV" sz="2000" b="0" i="0" dirty="0">
                <a:solidFill>
                  <a:srgbClr val="212121"/>
                </a:solidFill>
                <a:effectLst/>
                <a:latin typeface="Verdana" panose="020B0604030504040204" pitchFamily="34" charset="0"/>
                <a:ea typeface="Verdana" panose="020B0604030504040204" pitchFamily="34" charset="0"/>
              </a:rPr>
              <a:t>Mācības neturpina. Uzsāk darba gaitas.</a:t>
            </a:r>
            <a:endParaRPr lang="lv-LV" sz="2000" dirty="0">
              <a:solidFill>
                <a:srgbClr val="212121"/>
              </a:solidFill>
              <a:latin typeface="Verdana" panose="020B0604030504040204" pitchFamily="34" charset="0"/>
              <a:ea typeface="Verdana" panose="020B0604030504040204" pitchFamily="34" charset="0"/>
            </a:endParaRPr>
          </a:p>
          <a:p>
            <a:r>
              <a:rPr lang="lv-LV" sz="2000" b="0" i="0" dirty="0">
                <a:solidFill>
                  <a:srgbClr val="212121"/>
                </a:solidFill>
                <a:effectLst/>
                <a:latin typeface="Verdana" panose="020B0604030504040204" pitchFamily="34" charset="0"/>
                <a:ea typeface="Verdana" panose="020B0604030504040204" pitchFamily="34" charset="0"/>
              </a:rPr>
              <a:t>Mūsu gadījumā 2 jaunieši atgriezās atpakaļ uz iepriekšējo mazākumtautības skolu 10.klasē, savukārt pārējie uzsāka darba attiecības zemāk atalgotos darbos, vai dzīvo mājās vecāku apgādībā.</a:t>
            </a:r>
          </a:p>
          <a:p>
            <a:r>
              <a:rPr lang="lv-LV" sz="2000" b="0" i="0" dirty="0">
                <a:solidFill>
                  <a:srgbClr val="212121"/>
                </a:solidFill>
                <a:effectLst/>
                <a:latin typeface="Verdana" panose="020B0604030504040204" pitchFamily="34" charset="0"/>
                <a:ea typeface="Verdana" panose="020B0604030504040204" pitchFamily="34" charset="0"/>
              </a:rPr>
              <a:t>Mācības ir pārtrauktas, bez profesionālās kvalifikācijas ieguves uzsāktas darba gaitas Latvijā vai ārpus Latvijas.</a:t>
            </a:r>
            <a:endParaRPr lang="lv-LV" sz="2000" dirty="0">
              <a:latin typeface="Verdana" panose="020B0604030504040204" pitchFamily="34" charset="0"/>
              <a:ea typeface="Verdana" panose="020B0604030504040204" pitchFamily="34" charset="0"/>
            </a:endParaRPr>
          </a:p>
        </p:txBody>
      </p:sp>
      <p:pic>
        <p:nvPicPr>
          <p:cNvPr id="4" name="Picture 2" descr="Sākumlapa | Izglītības kvalitātes valsts dienests">
            <a:extLst>
              <a:ext uri="{FF2B5EF4-FFF2-40B4-BE49-F238E27FC236}">
                <a16:creationId xmlns:a16="http://schemas.microsoft.com/office/drawing/2014/main" id="{B1294246-6E15-CC6B-E09B-FF2D7D1685E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541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80D7E3E-41DB-6F1E-9441-FF20F1343630}"/>
              </a:ext>
            </a:extLst>
          </p:cNvPr>
          <p:cNvSpPr>
            <a:spLocks noGrp="1"/>
          </p:cNvSpPr>
          <p:nvPr>
            <p:ph type="title"/>
          </p:nvPr>
        </p:nvSpPr>
        <p:spPr>
          <a:xfrm>
            <a:off x="838200" y="256268"/>
            <a:ext cx="11049000" cy="1325563"/>
          </a:xfrm>
        </p:spPr>
        <p:txBody>
          <a:bodyPr>
            <a:noAutofit/>
          </a:bodyPr>
          <a:lstStyle/>
          <a:p>
            <a:pPr algn="r"/>
            <a:r>
              <a:rPr lang="lv-LV" sz="2000" b="1" i="0" dirty="0">
                <a:solidFill>
                  <a:srgbClr val="323130"/>
                </a:solidFill>
                <a:effectLst/>
                <a:latin typeface="Verdana" panose="020B0604030504040204" pitchFamily="34" charset="0"/>
                <a:ea typeface="Verdana" panose="020B0604030504040204" pitchFamily="34" charset="0"/>
              </a:rPr>
              <a:t>Kāda veida atbalsts būtu nepieciešams no valsts institūcijām </a:t>
            </a:r>
            <a:br>
              <a:rPr lang="lv-LV" sz="2000" b="1" i="0" dirty="0">
                <a:solidFill>
                  <a:srgbClr val="323130"/>
                </a:solidFill>
                <a:effectLst/>
                <a:latin typeface="Verdana" panose="020B0604030504040204" pitchFamily="34" charset="0"/>
                <a:ea typeface="Verdana" panose="020B0604030504040204" pitchFamily="34" charset="0"/>
              </a:rPr>
            </a:br>
            <a:r>
              <a:rPr lang="lv-LV" sz="2000" b="1" i="0" dirty="0">
                <a:solidFill>
                  <a:srgbClr val="323130"/>
                </a:solidFill>
                <a:effectLst/>
                <a:latin typeface="Verdana" panose="020B0604030504040204" pitchFamily="34" charset="0"/>
                <a:ea typeface="Verdana" panose="020B0604030504040204" pitchFamily="34" charset="0"/>
              </a:rPr>
              <a:t>(Izglītības un zinātnes ministrijas, Izglītības kvalitātes valsts dienesta, Valsts izglītības attīstības aģentūras u.c.), lai risinātu izveidojušās situācijas ar izglītojamo nepietiekamām latviešu valodas zināšanām?</a:t>
            </a:r>
            <a:endParaRPr lang="lv-LV" sz="2000" b="1" dirty="0">
              <a:latin typeface="Verdana" panose="020B0604030504040204" pitchFamily="34" charset="0"/>
              <a:ea typeface="Verdana" panose="020B0604030504040204" pitchFamily="34" charset="0"/>
            </a:endParaRPr>
          </a:p>
        </p:txBody>
      </p:sp>
      <p:sp>
        <p:nvSpPr>
          <p:cNvPr id="3" name="Satura vietturis 2">
            <a:extLst>
              <a:ext uri="{FF2B5EF4-FFF2-40B4-BE49-F238E27FC236}">
                <a16:creationId xmlns:a16="http://schemas.microsoft.com/office/drawing/2014/main" id="{1996FB5D-D4A3-3281-F472-93EA18C0E765}"/>
              </a:ext>
            </a:extLst>
          </p:cNvPr>
          <p:cNvSpPr>
            <a:spLocks noGrp="1"/>
          </p:cNvSpPr>
          <p:nvPr>
            <p:ph idx="1"/>
          </p:nvPr>
        </p:nvSpPr>
        <p:spPr>
          <a:xfrm>
            <a:off x="838200" y="1581831"/>
            <a:ext cx="10515600" cy="5019901"/>
          </a:xfrm>
        </p:spPr>
        <p:txBody>
          <a:bodyPr>
            <a:noAutofit/>
          </a:bodyPr>
          <a:lstStyle/>
          <a:p>
            <a:r>
              <a:rPr lang="lv-LV" sz="1500" b="0" i="0" dirty="0">
                <a:solidFill>
                  <a:srgbClr val="212121"/>
                </a:solidFill>
                <a:effectLst/>
                <a:latin typeface="Verdana" panose="020B0604030504040204" pitchFamily="34" charset="0"/>
                <a:ea typeface="Verdana" panose="020B0604030504040204" pitchFamily="34" charset="0"/>
              </a:rPr>
              <a:t>Manuprāt, atbalsts jau tagad ir pieejams. Ja nav, tad tas ir jāmeklē un noteikti atradīsies. Skolās var būt papildus latviešu valodas apmācības ja tas ir nepieciešams.</a:t>
            </a:r>
          </a:p>
          <a:p>
            <a:r>
              <a:rPr lang="lv-LV" sz="1500" b="0" i="0" dirty="0">
                <a:solidFill>
                  <a:srgbClr val="212121"/>
                </a:solidFill>
                <a:effectLst/>
                <a:latin typeface="Verdana" panose="020B0604030504040204" pitchFamily="34" charset="0"/>
                <a:ea typeface="Verdana" panose="020B0604030504040204" pitchFamily="34" charset="0"/>
              </a:rPr>
              <a:t>Jābūt papildus latviešu valodas apguves kursiem. Apgūt dažās stundās latviešu valodu (ko var piedāvāt skolas) paralēli mācību procesam, kas pilnībā notiek latviešu valodā, ir ļoti grūti.</a:t>
            </a:r>
            <a:endParaRPr lang="lv-LV" sz="1500" dirty="0">
              <a:solidFill>
                <a:srgbClr val="212121"/>
              </a:solidFill>
              <a:latin typeface="Verdana" panose="020B0604030504040204" pitchFamily="34" charset="0"/>
              <a:ea typeface="Verdana" panose="020B0604030504040204" pitchFamily="34" charset="0"/>
            </a:endParaRPr>
          </a:p>
          <a:p>
            <a:r>
              <a:rPr lang="lv-LV" sz="1500" b="0" i="0" dirty="0">
                <a:solidFill>
                  <a:srgbClr val="212121"/>
                </a:solidFill>
                <a:effectLst/>
                <a:latin typeface="Verdana" panose="020B0604030504040204" pitchFamily="34" charset="0"/>
                <a:ea typeface="Verdana" panose="020B0604030504040204" pitchFamily="34" charset="0"/>
              </a:rPr>
              <a:t>Būtu ieteicams izveidot aplikāciju, kā </a:t>
            </a:r>
            <a:r>
              <a:rPr lang="lv-LV" sz="1500" b="0" i="0" dirty="0" err="1">
                <a:solidFill>
                  <a:srgbClr val="212121"/>
                </a:solidFill>
                <a:effectLst/>
                <a:latin typeface="Verdana" panose="020B0604030504040204" pitchFamily="34" charset="0"/>
                <a:ea typeface="Verdana" panose="020B0604030504040204" pitchFamily="34" charset="0"/>
              </a:rPr>
              <a:t>Duolingo</a:t>
            </a:r>
            <a:r>
              <a:rPr lang="lv-LV" sz="1500" b="0" i="0" dirty="0">
                <a:solidFill>
                  <a:srgbClr val="212121"/>
                </a:solidFill>
                <a:effectLst/>
                <a:latin typeface="Verdana" panose="020B0604030504040204" pitchFamily="34" charset="0"/>
                <a:ea typeface="Verdana" panose="020B0604030504040204" pitchFamily="34" charset="0"/>
              </a:rPr>
              <a:t>, latviešu valodas apguvei, ar tulkojumu krievu, angļu valodā. Lūgums piešķirt papildus līdzekļus fakultatīvajām nodarbībām latviešu valodas kursiem.</a:t>
            </a:r>
          </a:p>
          <a:p>
            <a:r>
              <a:rPr lang="lv-LV" sz="1500" b="0" i="0" dirty="0">
                <a:solidFill>
                  <a:srgbClr val="212121"/>
                </a:solidFill>
                <a:effectLst/>
                <a:latin typeface="Verdana" panose="020B0604030504040204" pitchFamily="34" charset="0"/>
                <a:ea typeface="Verdana" panose="020B0604030504040204" pitchFamily="34" charset="0"/>
              </a:rPr>
              <a:t>Turpināt vērtēt 9.klases izglītojamo zināšanas latviešu valodā un literatūrā centralizēti un strādāt ar latviešu valodas un literatūras skolotājiem, kuri māca skolās ar mazākumtautību izglītības programmām.</a:t>
            </a:r>
          </a:p>
          <a:p>
            <a:r>
              <a:rPr lang="lv-LV" sz="1500" b="0" i="0" dirty="0">
                <a:solidFill>
                  <a:srgbClr val="212121"/>
                </a:solidFill>
                <a:effectLst/>
                <a:latin typeface="Verdana" panose="020B0604030504040204" pitchFamily="34" charset="0"/>
                <a:ea typeface="Verdana" panose="020B0604030504040204" pitchFamily="34" charset="0"/>
              </a:rPr>
              <a:t>Atbalsts pedagogiem, lai palielinātu iespēju strādāt papildus ar izglītojamajiem nepieciešamības gadījumā (līdzīgi kā projektā "Pumpurs")</a:t>
            </a:r>
          </a:p>
          <a:p>
            <a:r>
              <a:rPr lang="lv-LV" sz="1500" b="0" i="0" dirty="0">
                <a:solidFill>
                  <a:srgbClr val="212121"/>
                </a:solidFill>
                <a:effectLst/>
                <a:latin typeface="Verdana" panose="020B0604030504040204" pitchFamily="34" charset="0"/>
                <a:ea typeface="Verdana" panose="020B0604030504040204" pitchFamily="34" charset="0"/>
              </a:rPr>
              <a:t>1.kursā septembrī un oktobrī - nodrošināt "Vieglās valodas" papildus stundas. Nepieciešams atsevišķs pedagogs, kurš strādā tikai ar šiem izglītojamiem, kuriem ir grūtības latviešu valodas apguvē. Nav profesionālās vidējās izglītības iestādēm pielāgotu mācību līdzekļu, nepietiekams finansējums mācību platformām (par ES fondu līdzekļiem izveidotām </a:t>
            </a:r>
            <a:r>
              <a:rPr lang="lv-LV" sz="1500" b="0" i="0" dirty="0" err="1">
                <a:solidFill>
                  <a:srgbClr val="212121"/>
                </a:solidFill>
                <a:effectLst/>
                <a:latin typeface="Verdana" panose="020B0604030504040204" pitchFamily="34" charset="0"/>
                <a:ea typeface="Verdana" panose="020B0604030504040204" pitchFamily="34" charset="0"/>
              </a:rPr>
              <a:t>izveidotām</a:t>
            </a:r>
            <a:r>
              <a:rPr lang="lv-LV" sz="1500" b="0" i="0" dirty="0">
                <a:solidFill>
                  <a:srgbClr val="212121"/>
                </a:solidFill>
                <a:effectLst/>
                <a:latin typeface="Verdana" panose="020B0604030504040204" pitchFamily="34" charset="0"/>
                <a:ea typeface="Verdana" panose="020B0604030504040204" pitchFamily="34" charset="0"/>
              </a:rPr>
              <a:t> platformām arī pēc projekta beigām būtu jābūt bezmaksas).</a:t>
            </a:r>
          </a:p>
          <a:p>
            <a:r>
              <a:rPr lang="lv-LV" sz="1500" b="0" i="0" dirty="0">
                <a:solidFill>
                  <a:srgbClr val="212121"/>
                </a:solidFill>
                <a:effectLst/>
                <a:latin typeface="Verdana" panose="020B0604030504040204" pitchFamily="34" charset="0"/>
                <a:ea typeface="Verdana" panose="020B0604030504040204" pitchFamily="34" charset="0"/>
              </a:rPr>
              <a:t>Manuprāt individuāla pieeja šāda veida izglītojamajiem būtu vispiemērotākā, tādā veidā izglītojamais ātrāk spētu iekļauties skolas vidē</a:t>
            </a:r>
            <a:r>
              <a:rPr lang="lv-LV" sz="1500" dirty="0">
                <a:solidFill>
                  <a:srgbClr val="212121"/>
                </a:solidFill>
                <a:latin typeface="Verdana" panose="020B0604030504040204" pitchFamily="34" charset="0"/>
                <a:ea typeface="Verdana" panose="020B0604030504040204" pitchFamily="34" charset="0"/>
              </a:rPr>
              <a:t>.</a:t>
            </a:r>
          </a:p>
          <a:p>
            <a:r>
              <a:rPr lang="lv-LV" sz="1500" b="0" i="0" dirty="0">
                <a:solidFill>
                  <a:srgbClr val="212121"/>
                </a:solidFill>
                <a:effectLst/>
                <a:latin typeface="Verdana" panose="020B0604030504040204" pitchFamily="34" charset="0"/>
                <a:ea typeface="Verdana" panose="020B0604030504040204" pitchFamily="34" charset="0"/>
              </a:rPr>
              <a:t>Izstrādāt mācību līdzekļus, kurus varētu izmantot, mācot latviešu valodu kā svešvalodu, piemēram Ukrainas civiliedzīvotājiem. Publicēt informāciju par bezmaksas (valsts apmaksātiem) kursiem Ukrainas civiliedzīvotājiem, informēt par šādiem kursiem izglītības iestādes. kursiem</a:t>
            </a:r>
            <a:endParaRPr lang="lv-LV" sz="1500" dirty="0">
              <a:latin typeface="Verdana" panose="020B0604030504040204" pitchFamily="34" charset="0"/>
              <a:ea typeface="Verdana" panose="020B0604030504040204" pitchFamily="34" charset="0"/>
            </a:endParaRPr>
          </a:p>
        </p:txBody>
      </p:sp>
      <p:pic>
        <p:nvPicPr>
          <p:cNvPr id="4" name="Picture 2" descr="Sākumlapa | Izglītības kvalitātes valsts dienests">
            <a:extLst>
              <a:ext uri="{FF2B5EF4-FFF2-40B4-BE49-F238E27FC236}">
                <a16:creationId xmlns:a16="http://schemas.microsoft.com/office/drawing/2014/main" id="{4D706310-2EA9-6439-1DB4-CCFA1D91BDB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7826" r="16211"/>
          <a:stretch/>
        </p:blipFill>
        <p:spPr bwMode="auto">
          <a:xfrm>
            <a:off x="430694" y="192327"/>
            <a:ext cx="760345" cy="741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7971155"/>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1256</Words>
  <Application>Microsoft Office PowerPoint</Application>
  <PresentationFormat>Platekrāna</PresentationFormat>
  <Paragraphs>67</Paragraphs>
  <Slides>11</Slides>
  <Notes>0</Notes>
  <HiddenSlides>0</HiddenSlides>
  <MMClips>0</MMClips>
  <ScaleCrop>false</ScaleCrop>
  <HeadingPairs>
    <vt:vector size="6" baseType="variant">
      <vt:variant>
        <vt:lpstr>Lietotie fonti</vt:lpstr>
      </vt:variant>
      <vt:variant>
        <vt:i4>4</vt:i4>
      </vt:variant>
      <vt:variant>
        <vt:lpstr>Dizains</vt:lpstr>
      </vt:variant>
      <vt:variant>
        <vt:i4>1</vt:i4>
      </vt:variant>
      <vt:variant>
        <vt:lpstr>Slaidu virsraksti</vt:lpstr>
      </vt:variant>
      <vt:variant>
        <vt:i4>11</vt:i4>
      </vt:variant>
    </vt:vector>
  </HeadingPairs>
  <TitlesOfParts>
    <vt:vector size="16" baseType="lpstr">
      <vt:lpstr>Arial</vt:lpstr>
      <vt:lpstr>Calibri</vt:lpstr>
      <vt:lpstr>Calibri Light</vt:lpstr>
      <vt:lpstr>Verdana</vt:lpstr>
      <vt:lpstr>Office dizains</vt:lpstr>
      <vt:lpstr>Profesionālās vidējās izglītības iestāžu anketēšanas rezultāti  par pāreju uz vienotu skolu</vt:lpstr>
      <vt:lpstr>Profesionālo vidējo izglītības iestāžu anketēšanas rezultāti</vt:lpstr>
      <vt:lpstr>Vai pēdējo 3 gadu laikā ir gadījumi, ka izglītojamie nepietiekamu latviešu valodas zināšanu dēļ nevar sekmīgi turpināt profesionālās izglītības ieguvi?</vt:lpstr>
      <vt:lpstr>Lūdzu norādiet turpmāko rīcību ar izglītojamiem, kuriem ir nepietiekamas latviešu valodas zināšanas!</vt:lpstr>
      <vt:lpstr>Komentējot atbildes uz jautājumiem par turpmāko rīcību,  tiek norādīts, ka:</vt:lpstr>
      <vt:lpstr>Cik daudz izglītojamo kopumā pēdējo 3 gadu laikā  un no kura kursa ir pārtraukuši profesionālās izglītības ieguvi nepietiekamu latviešu valodas zināšanu dēļ?</vt:lpstr>
      <vt:lpstr>Lūdzu atzīmējiet apgalvojumus par turpmāko izglītības ieguvi izglītojamiem ar nepietiekamām latviešu valodas zināšanām!</vt:lpstr>
      <vt:lpstr>Komentējot atbildes uz jautājumiem par turpmāko  izglītības ieguvi pēc pārtraukšanas vidējā profesionālajā  izglītībā, tiek saņemtas šādas atbildes:</vt:lpstr>
      <vt:lpstr>Kāda veida atbalsts būtu nepieciešams no valsts institūcijām  (Izglītības un zinātnes ministrijas, Izglītības kvalitātes valsts dienesta, Valsts izglītības attīstības aģentūras u.c.), lai risinātu izveidojušās situācijas ar izglītojamo nepietiekamām latviešu valodas zināšanām?</vt:lpstr>
      <vt:lpstr>Papildu komentāri, ierosinājumi, jautājumi</vt:lpstr>
      <vt:lpstr>Izglītības kvalitātes valsts dienests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Profesionālās vidējās izglītības iestāžu anketēšanas rezultāti  par pāreju uz vienotu skolu</dc:title>
  <dc:creator>Rolands Ozols</dc:creator>
  <cp:lastModifiedBy>Sandra Zalcmane</cp:lastModifiedBy>
  <cp:revision>8</cp:revision>
  <dcterms:created xsi:type="dcterms:W3CDTF">2025-01-16T15:04:20Z</dcterms:created>
  <dcterms:modified xsi:type="dcterms:W3CDTF">2025-02-21T18:55:54Z</dcterms:modified>
</cp:coreProperties>
</file>