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329" r:id="rId3"/>
    <p:sldId id="330" r:id="rId4"/>
    <p:sldId id="326" r:id="rId5"/>
  </p:sldIdLst>
  <p:sldSz cx="12192000" cy="6858000"/>
  <p:notesSz cx="6799263" cy="9929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5C9"/>
    <a:srgbClr val="EA562A"/>
    <a:srgbClr val="D6DCE5"/>
    <a:srgbClr val="4B6CE3"/>
    <a:srgbClr val="2148D4"/>
    <a:srgbClr val="E6E6E6"/>
    <a:srgbClr val="4F6FE3"/>
    <a:srgbClr val="466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Mazākumtautību skolu absolventu latviešu</a:t>
            </a:r>
            <a:r>
              <a:rPr lang="lv-LV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valodas</a:t>
            </a:r>
            <a:r>
              <a:rPr lang="lv-LV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līmenis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532941224756559"/>
          <c:y val="1.2014989408834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CF-45F7-8272-87998F7695E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64-4EB3-90AB-259EFE4F208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64-4EB3-90AB-259EFE4F208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E64-4EB3-90AB-259EFE4F208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E64-4EB3-90AB-259EFE4F208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E64-4EB3-90AB-259EFE4F208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E64-4EB3-90AB-259EFE4F2084}"/>
              </c:ext>
            </c:extLst>
          </c:dPt>
          <c:dLbls>
            <c:dLbl>
              <c:idx val="0"/>
              <c:layout>
                <c:manualLayout>
                  <c:x val="-0.10215275263095634"/>
                  <c:y val="-9.6922060946899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CF-45F7-8272-87998F7695EE}"/>
                </c:ext>
              </c:extLst>
            </c:dLbl>
            <c:dLbl>
              <c:idx val="1"/>
              <c:layout>
                <c:manualLayout>
                  <c:x val="8.8436745433005282E-2"/>
                  <c:y val="-0.1165435648575945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64-4EB3-90AB-259EFE4F2084}"/>
                </c:ext>
              </c:extLst>
            </c:dLbl>
            <c:dLbl>
              <c:idx val="2"/>
              <c:layout>
                <c:manualLayout>
                  <c:x val="9.0012314654577444E-2"/>
                  <c:y val="5.67371035361040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64-4EB3-90AB-259EFE4F2084}"/>
                </c:ext>
              </c:extLst>
            </c:dLbl>
            <c:dLbl>
              <c:idx val="3"/>
              <c:layout>
                <c:manualLayout>
                  <c:x val="5.3182301740728639E-2"/>
                  <c:y val="0.1061040174013185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64-4EB3-90AB-259EFE4F2084}"/>
                </c:ext>
              </c:extLst>
            </c:dLbl>
            <c:dLbl>
              <c:idx val="4"/>
              <c:layout>
                <c:manualLayout>
                  <c:x val="1.6398180873891947E-2"/>
                  <c:y val="8.90762949319530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64-4EB3-90AB-259EFE4F208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64-4EB3-90AB-259EFE4F208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E64-4EB3-90AB-259EFE4F20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34</c:v>
                </c:pt>
                <c:pt idx="1">
                  <c:v>10</c:v>
                </c:pt>
                <c:pt idx="2">
                  <c:v>7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F-45F7-8272-87998F7695E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67985240424974"/>
          <c:y val="0.9428136172402799"/>
          <c:w val="0.34664012201396471"/>
          <c:h val="5.7186382759720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Skolu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sadalījums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33617502037362651"/>
          <c:y val="0.16466674635283821"/>
          <c:w val="0.62962290806953281"/>
          <c:h val="0.748968806915679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Skolu sadalījums pēc absolvēšanas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Daugavpils centra vidusskola</c:v>
                </c:pt>
                <c:pt idx="1">
                  <c:v>Zemgales vidusskola</c:v>
                </c:pt>
                <c:pt idx="2">
                  <c:v>Jēkabpils 2. vidusskola</c:v>
                </c:pt>
                <c:pt idx="3">
                  <c:v>Daugavpils 17. vidusskola</c:v>
                </c:pt>
                <c:pt idx="4">
                  <c:v>Daugavpils 11. vidusskola</c:v>
                </c:pt>
                <c:pt idx="5">
                  <c:v>Daugavpils 6. vidusskola</c:v>
                </c:pt>
                <c:pt idx="6">
                  <c:v>Jēkabpils 3. vidusskola</c:v>
                </c:pt>
                <c:pt idx="7">
                  <c:v>Daugavpils 15. vidusskola</c:v>
                </c:pt>
                <c:pt idx="8">
                  <c:v>Daugavpils 16. vidusskola</c:v>
                </c:pt>
                <c:pt idx="9">
                  <c:v>Daugavpils 10. vidusskola</c:v>
                </c:pt>
                <c:pt idx="10">
                  <c:v>Lauceses pamatskola</c:v>
                </c:pt>
                <c:pt idx="11">
                  <c:v>Lāču pamatskola</c:v>
                </c:pt>
                <c:pt idx="12">
                  <c:v>Daugavpils 13. vidusskola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5</c:v>
                </c:pt>
                <c:pt idx="8">
                  <c:v>9</c:v>
                </c:pt>
                <c:pt idx="9">
                  <c:v>9</c:v>
                </c:pt>
                <c:pt idx="10">
                  <c:v>1</c:v>
                </c:pt>
                <c:pt idx="11">
                  <c:v>3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6-4913-BB34-AFB2A7057D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1195029151"/>
        <c:axId val="1195022079"/>
      </c:barChart>
      <c:catAx>
        <c:axId val="1195029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195022079"/>
        <c:crosses val="autoZero"/>
        <c:auto val="1"/>
        <c:lblAlgn val="ctr"/>
        <c:lblOffset val="100"/>
        <c:noMultiLvlLbl val="0"/>
      </c:catAx>
      <c:valAx>
        <c:axId val="119502207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95029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CB25C-9B08-4C9D-98A8-31439B141AA1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5A79FC93-5617-48AC-B3C4-261B65DE8B69}">
      <dgm:prSet phldrT="[Text]" custT="1"/>
      <dgm:spPr/>
      <dgm:t>
        <a:bodyPr/>
        <a:lstStyle/>
        <a:p>
          <a:r>
            <a:rPr lang="lv-LV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Diagnosticējošais darbs 1. kursā 29,21%</a:t>
          </a:r>
        </a:p>
      </dgm:t>
    </dgm:pt>
    <dgm:pt modelId="{AB096B48-94FA-4D52-9C34-5EB48AA93EFF}" type="parTrans" cxnId="{364597B4-DF2A-4B0E-9F2D-1C6DBFB9379A}">
      <dgm:prSet/>
      <dgm:spPr/>
      <dgm:t>
        <a:bodyPr/>
        <a:lstStyle/>
        <a:p>
          <a:endParaRPr lang="lv-LV"/>
        </a:p>
      </dgm:t>
    </dgm:pt>
    <dgm:pt modelId="{43EFC379-DADA-4552-B75B-70913050E15F}" type="sibTrans" cxnId="{364597B4-DF2A-4B0E-9F2D-1C6DBFB9379A}">
      <dgm:prSet/>
      <dgm:spPr/>
      <dgm:t>
        <a:bodyPr/>
        <a:lstStyle/>
        <a:p>
          <a:endParaRPr lang="lv-LV"/>
        </a:p>
      </dgm:t>
    </dgm:pt>
    <dgm:pt modelId="{80BC0928-7831-4708-8933-D05F4F3F3150}">
      <dgm:prSet phldrT="[Text]" custT="1"/>
      <dgm:spPr/>
      <dgm:t>
        <a:bodyPr/>
        <a:lstStyle/>
        <a:p>
          <a:r>
            <a:rPr lang="lv-LV" sz="1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Piloteksāmens</a:t>
          </a:r>
          <a:r>
            <a:rPr lang="lv-LV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2. kursā 25,69%</a:t>
          </a:r>
        </a:p>
      </dgm:t>
    </dgm:pt>
    <dgm:pt modelId="{808807F0-D1B6-412D-8757-2953F7FCBCB3}" type="sibTrans" cxnId="{EA059698-CB49-4D16-BE2F-0A3932077556}">
      <dgm:prSet/>
      <dgm:spPr/>
      <dgm:t>
        <a:bodyPr/>
        <a:lstStyle/>
        <a:p>
          <a:endParaRPr lang="lv-LV"/>
        </a:p>
      </dgm:t>
    </dgm:pt>
    <dgm:pt modelId="{A6A1CC68-0239-43E7-85F3-662C831DDF41}" type="parTrans" cxnId="{EA059698-CB49-4D16-BE2F-0A3932077556}">
      <dgm:prSet/>
      <dgm:spPr/>
      <dgm:t>
        <a:bodyPr/>
        <a:lstStyle/>
        <a:p>
          <a:endParaRPr lang="lv-LV"/>
        </a:p>
      </dgm:t>
    </dgm:pt>
    <dgm:pt modelId="{C3DAE50A-EFD2-4A2A-9D0C-3D50B7D983A5}">
      <dgm:prSet phldrT="[Text]" custT="1"/>
      <dgm:spPr/>
      <dgm:t>
        <a:bodyPr/>
        <a:lstStyle/>
        <a:p>
          <a:r>
            <a:rPr lang="lv-LV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 vidējās izglītības procents 3. kursā 34,18%</a:t>
          </a:r>
        </a:p>
      </dgm:t>
    </dgm:pt>
    <dgm:pt modelId="{FDEA81E3-A328-4AFB-8EA2-B9F7D11E14CB}" type="sibTrans" cxnId="{7AD85042-84DB-4BA0-A1E0-2AF8239D25E9}">
      <dgm:prSet/>
      <dgm:spPr/>
      <dgm:t>
        <a:bodyPr/>
        <a:lstStyle/>
        <a:p>
          <a:endParaRPr lang="lv-LV"/>
        </a:p>
      </dgm:t>
    </dgm:pt>
    <dgm:pt modelId="{9C8F1A94-7056-40EB-BB48-3CDC5C0BEA68}" type="parTrans" cxnId="{7AD85042-84DB-4BA0-A1E0-2AF8239D25E9}">
      <dgm:prSet/>
      <dgm:spPr/>
      <dgm:t>
        <a:bodyPr/>
        <a:lstStyle/>
        <a:p>
          <a:endParaRPr lang="lv-LV"/>
        </a:p>
      </dgm:t>
    </dgm:pt>
    <dgm:pt modelId="{6798C7DD-9FDD-4D39-81E7-B1F0051257C8}" type="pres">
      <dgm:prSet presAssocID="{CF6CB25C-9B08-4C9D-98A8-31439B141AA1}" presName="compositeShape" presStyleCnt="0">
        <dgm:presLayoutVars>
          <dgm:chMax val="7"/>
          <dgm:dir/>
          <dgm:resizeHandles val="exact"/>
        </dgm:presLayoutVars>
      </dgm:prSet>
      <dgm:spPr/>
    </dgm:pt>
    <dgm:pt modelId="{439F4A20-B396-4167-B83F-C8F9883D05A0}" type="pres">
      <dgm:prSet presAssocID="{CF6CB25C-9B08-4C9D-98A8-31439B141AA1}" presName="wedge1" presStyleLbl="node1" presStyleIdx="0" presStyleCnt="3" custScaleX="97713" custScaleY="89536" custLinFactNeighborX="-2453"/>
      <dgm:spPr/>
    </dgm:pt>
    <dgm:pt modelId="{2CD8AB95-08FC-45A9-98E3-B6C68AAB09CE}" type="pres">
      <dgm:prSet presAssocID="{CF6CB25C-9B08-4C9D-98A8-31439B141AA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16D3DBF-51EF-4C67-8283-FE6F8A3737F7}" type="pres">
      <dgm:prSet presAssocID="{CF6CB25C-9B08-4C9D-98A8-31439B141AA1}" presName="wedge2" presStyleLbl="node1" presStyleIdx="1" presStyleCnt="3" custScaleX="100521"/>
      <dgm:spPr/>
    </dgm:pt>
    <dgm:pt modelId="{7063AE36-6FBD-4B48-8627-91694124FC5C}" type="pres">
      <dgm:prSet presAssocID="{CF6CB25C-9B08-4C9D-98A8-31439B141AA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DA7C62A-B4E3-4CE1-8CB9-8D82CD337DC8}" type="pres">
      <dgm:prSet presAssocID="{CF6CB25C-9B08-4C9D-98A8-31439B141AA1}" presName="wedge3" presStyleLbl="node1" presStyleIdx="2" presStyleCnt="3" custScaleX="102524" custScaleY="96576"/>
      <dgm:spPr/>
    </dgm:pt>
    <dgm:pt modelId="{D27D3397-217E-4CB5-876E-C24A01C15E9A}" type="pres">
      <dgm:prSet presAssocID="{CF6CB25C-9B08-4C9D-98A8-31439B141AA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7E1C415-6728-43C0-934A-01D7B3BA6F3D}" type="presOf" srcId="{C3DAE50A-EFD2-4A2A-9D0C-3D50B7D983A5}" destId="{4DA7C62A-B4E3-4CE1-8CB9-8D82CD337DC8}" srcOrd="0" destOrd="0" presId="urn:microsoft.com/office/officeart/2005/8/layout/chart3"/>
    <dgm:cxn modelId="{56824918-D2C4-4B29-B300-5558C9D52D52}" type="presOf" srcId="{C3DAE50A-EFD2-4A2A-9D0C-3D50B7D983A5}" destId="{D27D3397-217E-4CB5-876E-C24A01C15E9A}" srcOrd="1" destOrd="0" presId="urn:microsoft.com/office/officeart/2005/8/layout/chart3"/>
    <dgm:cxn modelId="{7AD85042-84DB-4BA0-A1E0-2AF8239D25E9}" srcId="{CF6CB25C-9B08-4C9D-98A8-31439B141AA1}" destId="{C3DAE50A-EFD2-4A2A-9D0C-3D50B7D983A5}" srcOrd="2" destOrd="0" parTransId="{9C8F1A94-7056-40EB-BB48-3CDC5C0BEA68}" sibTransId="{FDEA81E3-A328-4AFB-8EA2-B9F7D11E14CB}"/>
    <dgm:cxn modelId="{EA059698-CB49-4D16-BE2F-0A3932077556}" srcId="{CF6CB25C-9B08-4C9D-98A8-31439B141AA1}" destId="{80BC0928-7831-4708-8933-D05F4F3F3150}" srcOrd="1" destOrd="0" parTransId="{A6A1CC68-0239-43E7-85F3-662C831DDF41}" sibTransId="{808807F0-D1B6-412D-8757-2953F7FCBCB3}"/>
    <dgm:cxn modelId="{209578A0-090E-47F0-9BDA-DD0C164602F9}" type="presOf" srcId="{CF6CB25C-9B08-4C9D-98A8-31439B141AA1}" destId="{6798C7DD-9FDD-4D39-81E7-B1F0051257C8}" srcOrd="0" destOrd="0" presId="urn:microsoft.com/office/officeart/2005/8/layout/chart3"/>
    <dgm:cxn modelId="{FFEA36B4-589B-4981-A3C0-6EFA45487400}" type="presOf" srcId="{80BC0928-7831-4708-8933-D05F4F3F3150}" destId="{7063AE36-6FBD-4B48-8627-91694124FC5C}" srcOrd="1" destOrd="0" presId="urn:microsoft.com/office/officeart/2005/8/layout/chart3"/>
    <dgm:cxn modelId="{364597B4-DF2A-4B0E-9F2D-1C6DBFB9379A}" srcId="{CF6CB25C-9B08-4C9D-98A8-31439B141AA1}" destId="{5A79FC93-5617-48AC-B3C4-261B65DE8B69}" srcOrd="0" destOrd="0" parTransId="{AB096B48-94FA-4D52-9C34-5EB48AA93EFF}" sibTransId="{43EFC379-DADA-4552-B75B-70913050E15F}"/>
    <dgm:cxn modelId="{15F614C1-0604-4237-BA51-68A7E438D1BF}" type="presOf" srcId="{5A79FC93-5617-48AC-B3C4-261B65DE8B69}" destId="{2CD8AB95-08FC-45A9-98E3-B6C68AAB09CE}" srcOrd="1" destOrd="0" presId="urn:microsoft.com/office/officeart/2005/8/layout/chart3"/>
    <dgm:cxn modelId="{A14D41E7-75DD-43D2-B305-F3B8E3F991D7}" type="presOf" srcId="{5A79FC93-5617-48AC-B3C4-261B65DE8B69}" destId="{439F4A20-B396-4167-B83F-C8F9883D05A0}" srcOrd="0" destOrd="0" presId="urn:microsoft.com/office/officeart/2005/8/layout/chart3"/>
    <dgm:cxn modelId="{37E480FA-9705-4B66-8919-F90E531561EB}" type="presOf" srcId="{80BC0928-7831-4708-8933-D05F4F3F3150}" destId="{516D3DBF-51EF-4C67-8283-FE6F8A3737F7}" srcOrd="0" destOrd="0" presId="urn:microsoft.com/office/officeart/2005/8/layout/chart3"/>
    <dgm:cxn modelId="{2A7E98DE-750C-4ADC-B74F-1006E6AF6DD6}" type="presParOf" srcId="{6798C7DD-9FDD-4D39-81E7-B1F0051257C8}" destId="{439F4A20-B396-4167-B83F-C8F9883D05A0}" srcOrd="0" destOrd="0" presId="urn:microsoft.com/office/officeart/2005/8/layout/chart3"/>
    <dgm:cxn modelId="{62B15728-1E1B-4747-A7DC-EC415175AB1B}" type="presParOf" srcId="{6798C7DD-9FDD-4D39-81E7-B1F0051257C8}" destId="{2CD8AB95-08FC-45A9-98E3-B6C68AAB09CE}" srcOrd="1" destOrd="0" presId="urn:microsoft.com/office/officeart/2005/8/layout/chart3"/>
    <dgm:cxn modelId="{736B72D4-7256-4B06-8283-A827FB8903AE}" type="presParOf" srcId="{6798C7DD-9FDD-4D39-81E7-B1F0051257C8}" destId="{516D3DBF-51EF-4C67-8283-FE6F8A3737F7}" srcOrd="2" destOrd="0" presId="urn:microsoft.com/office/officeart/2005/8/layout/chart3"/>
    <dgm:cxn modelId="{95D5F361-A4F5-408A-99D6-5AA830F0F772}" type="presParOf" srcId="{6798C7DD-9FDD-4D39-81E7-B1F0051257C8}" destId="{7063AE36-6FBD-4B48-8627-91694124FC5C}" srcOrd="3" destOrd="0" presId="urn:microsoft.com/office/officeart/2005/8/layout/chart3"/>
    <dgm:cxn modelId="{68EFF025-5D7F-4A3A-9156-55B5362DEECD}" type="presParOf" srcId="{6798C7DD-9FDD-4D39-81E7-B1F0051257C8}" destId="{4DA7C62A-B4E3-4CE1-8CB9-8D82CD337DC8}" srcOrd="4" destOrd="0" presId="urn:microsoft.com/office/officeart/2005/8/layout/chart3"/>
    <dgm:cxn modelId="{3770F43D-68C0-4295-8E47-14323A40742F}" type="presParOf" srcId="{6798C7DD-9FDD-4D39-81E7-B1F0051257C8}" destId="{D27D3397-217E-4CB5-876E-C24A01C15E9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F4A20-B396-4167-B83F-C8F9883D05A0}">
      <dsp:nvSpPr>
        <dsp:cNvPr id="0" name=""/>
        <dsp:cNvSpPr/>
      </dsp:nvSpPr>
      <dsp:spPr>
        <a:xfrm>
          <a:off x="341955" y="396522"/>
          <a:ext cx="2785748" cy="2552626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Diagnosticējošais darbs 1. kursā 29,21%</a:t>
          </a:r>
        </a:p>
      </dsp:txBody>
      <dsp:txXfrm>
        <a:off x="1856540" y="867542"/>
        <a:ext cx="945164" cy="850875"/>
      </dsp:txXfrm>
    </dsp:sp>
    <dsp:sp modelId="{516D3DBF-51EF-4C67-8283-FE6F8A3737F7}">
      <dsp:nvSpPr>
        <dsp:cNvPr id="0" name=""/>
        <dsp:cNvSpPr/>
      </dsp:nvSpPr>
      <dsp:spPr>
        <a:xfrm>
          <a:off x="224902" y="332210"/>
          <a:ext cx="2865803" cy="2850949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Piloteksāmens</a:t>
          </a:r>
          <a:r>
            <a:rPr lang="lv-LV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2. kursā 25,69%</a:t>
          </a:r>
        </a:p>
      </dsp:txBody>
      <dsp:txXfrm>
        <a:off x="1009586" y="2131024"/>
        <a:ext cx="1296434" cy="882436"/>
      </dsp:txXfrm>
    </dsp:sp>
    <dsp:sp modelId="{4DA7C62A-B4E3-4CE1-8CB9-8D82CD337DC8}">
      <dsp:nvSpPr>
        <dsp:cNvPr id="0" name=""/>
        <dsp:cNvSpPr/>
      </dsp:nvSpPr>
      <dsp:spPr>
        <a:xfrm>
          <a:off x="196350" y="381018"/>
          <a:ext cx="2922907" cy="275333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 vidējās izglītības procents 3. kursā 34,18%</a:t>
          </a:r>
        </a:p>
      </dsp:txBody>
      <dsp:txXfrm>
        <a:off x="509518" y="921852"/>
        <a:ext cx="991700" cy="917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0.1125</cdr:x>
      <cdr:y>0.16875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-7196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  <cdr:relSizeAnchor xmlns:cdr="http://schemas.openxmlformats.org/drawingml/2006/chartDrawing">
    <cdr:from>
      <cdr:x>0.42082</cdr:x>
      <cdr:y>0.38628</cdr:y>
    </cdr:from>
    <cdr:to>
      <cdr:x>0.57918</cdr:x>
      <cdr:y>0.61372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BE75D62-D16B-4FBA-93C8-34ACCCDA374B}"/>
            </a:ext>
          </a:extLst>
        </cdr:cNvPr>
        <cdr:cNvSpPr txBox="1"/>
      </cdr:nvSpPr>
      <cdr:spPr>
        <a:xfrm xmlns:a="http://schemas.openxmlformats.org/drawingml/2006/main">
          <a:off x="2430010" y="15529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  <cdr:relSizeAnchor xmlns:cdr="http://schemas.openxmlformats.org/drawingml/2006/chartDrawing">
    <cdr:from>
      <cdr:x>0.50024</cdr:x>
      <cdr:y>0.77256</cdr:y>
    </cdr:from>
    <cdr:to>
      <cdr:x>0.6586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0B3BA40-B563-489A-9021-92505E1A249A}"/>
            </a:ext>
          </a:extLst>
        </cdr:cNvPr>
        <cdr:cNvSpPr txBox="1"/>
      </cdr:nvSpPr>
      <cdr:spPr>
        <a:xfrm xmlns:a="http://schemas.openxmlformats.org/drawingml/2006/main">
          <a:off x="2888609" y="40602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  <cdr:relSizeAnchor xmlns:cdr="http://schemas.openxmlformats.org/drawingml/2006/chartDrawing">
    <cdr:from>
      <cdr:x>0.33656</cdr:x>
      <cdr:y>0.89706</cdr:y>
    </cdr:from>
    <cdr:to>
      <cdr:x>0.66344</cdr:x>
      <cdr:y>0.95063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B18D20E-D37B-4C8B-A3A2-714FCC2A164B}"/>
            </a:ext>
          </a:extLst>
        </cdr:cNvPr>
        <cdr:cNvSpPr txBox="1"/>
      </cdr:nvSpPr>
      <cdr:spPr>
        <a:xfrm xmlns:a="http://schemas.openxmlformats.org/drawingml/2006/main">
          <a:off x="1943448" y="3792815"/>
          <a:ext cx="1887523" cy="226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lv-LV" b="1" dirty="0">
              <a:solidFill>
                <a:srgbClr val="4A65C9"/>
              </a:solidFill>
            </a:rPr>
            <a:t>Atzīmes</a:t>
          </a:r>
          <a:endParaRPr lang="lv-LV" sz="1100" b="1" dirty="0">
            <a:solidFill>
              <a:srgbClr val="4A65C9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0398BB-EFF9-42AF-9950-941DD49FE9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57512-608D-4242-A45D-58B30EC6AF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9D7D2-6B78-427A-A433-B2C8E1D70293}" type="datetimeFigureOut">
              <a:rPr lang="lv-LV" smtClean="0"/>
              <a:t>17.01.2025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51103-98CA-4B45-9224-16B157AE01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7B888-73C2-4EA2-91B2-BE560296C3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F952E-A763-40FE-BCA7-9F1E48F2C48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1432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82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8" cy="4982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CF760CE-E154-4AF6-B589-ED9357B8D7E5}" type="datetimeFigureOut">
              <a:rPr lang="lv-LV" smtClean="0"/>
              <a:t>17.01.2025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8" cy="49821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8" cy="49821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BCA58552-6F50-4152-980B-04664AC85D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602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C5B851-9784-47C9-A119-037A6382BA85}"/>
              </a:ext>
            </a:extLst>
          </p:cNvPr>
          <p:cNvSpPr/>
          <p:nvPr/>
        </p:nvSpPr>
        <p:spPr>
          <a:xfrm>
            <a:off x="0" y="0"/>
            <a:ext cx="12411983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7AFDB2-98A7-47C2-A18C-F6D5BEC2D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6087E3-AAA5-47D3-9124-1A81E9D81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776" y="2214465"/>
            <a:ext cx="4974454" cy="190049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81235"/>
                </a:solidFill>
                <a:latin typeface="Anek Latin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AE25A-4461-4CF0-8079-4BED4E427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776" y="4276577"/>
            <a:ext cx="4979962" cy="156858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81235"/>
                </a:solidFill>
                <a:latin typeface="Anek Latin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9F4F1-1EC3-41D1-B07B-AF63ACB3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776" y="6331261"/>
            <a:ext cx="2743200" cy="365125"/>
          </a:xfrm>
        </p:spPr>
        <p:txBody>
          <a:bodyPr/>
          <a:lstStyle/>
          <a:p>
            <a:r>
              <a:rPr lang="lv-LV"/>
              <a:t>21.09.2024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2D02E8-FAD7-420D-89A3-F6825E5FB9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" y="14629"/>
            <a:ext cx="3824908" cy="193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2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ADFCE8-04A4-41FF-87EF-70DCDE64C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BA917A-2C9E-42C0-A814-FB9C1DF0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8204" y="6368142"/>
            <a:ext cx="1556825" cy="365125"/>
          </a:xfrm>
        </p:spPr>
        <p:txBody>
          <a:bodyPr/>
          <a:lstStyle/>
          <a:p>
            <a:r>
              <a:rPr lang="lv-LV"/>
              <a:t>21.09.2024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46A2B-4B3C-4E65-865A-BA41DB83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4858" y="6356350"/>
            <a:ext cx="1338942" cy="365125"/>
          </a:xfrm>
        </p:spPr>
        <p:txBody>
          <a:bodyPr/>
          <a:lstStyle/>
          <a:p>
            <a:fld id="{3129A49F-C1C8-4646-A651-AB907F5ECA62}" type="slidenum">
              <a:rPr lang="lv-LV" smtClean="0"/>
              <a:t>‹#›</a:t>
            </a:fld>
            <a:endParaRPr lang="lv-LV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56CF216-5288-43FE-9874-77A9063BB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8204" y="4876800"/>
            <a:ext cx="4245596" cy="968362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81235"/>
                </a:solidFill>
                <a:latin typeface="Anek Latin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7541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2B40C7-4CC5-4643-A0E1-8905A8750F1B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BC2E0-453E-4EE8-BCB1-9F779A2525AA}"/>
              </a:ext>
            </a:extLst>
          </p:cNvPr>
          <p:cNvSpPr/>
          <p:nvPr/>
        </p:nvSpPr>
        <p:spPr>
          <a:xfrm rot="18900000">
            <a:off x="4680857" y="1872343"/>
            <a:ext cx="2830286" cy="283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1FDA7F-3AE2-4721-A4F8-38612FD3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271" y="2815403"/>
            <a:ext cx="2877457" cy="944166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nek Latin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82D2B9E6-2E13-4A07-8924-CCE8FCF4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5908" y="6356350"/>
            <a:ext cx="4114800" cy="365125"/>
          </a:xfrm>
        </p:spPr>
        <p:txBody>
          <a:bodyPr/>
          <a:lstStyle/>
          <a:p>
            <a:r>
              <a:rPr lang="lv-LV"/>
              <a:t>2023./2024. mācību gada mērķi, uzdevumi un izpilde</a:t>
            </a:r>
            <a:endParaRPr lang="lv-LV" dirty="0"/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9ECB3DD6-845B-444F-B435-66E05BA9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34918"/>
            <a:ext cx="1513114" cy="365125"/>
          </a:xfrm>
        </p:spPr>
        <p:txBody>
          <a:bodyPr/>
          <a:lstStyle>
            <a:lvl1pPr algn="l">
              <a:defRPr/>
            </a:lvl1pPr>
          </a:lstStyle>
          <a:p>
            <a:fld id="{3129A49F-C1C8-4646-A651-AB907F5ECA62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352041E-5AAF-4494-A417-248EA98FA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8785" y="5365977"/>
            <a:ext cx="745139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1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4F58-ECFC-4B70-9C8B-3214C123BDF6}" type="datetimeFigureOut">
              <a:rPr lang="lv-LV" smtClean="0"/>
              <a:t>17.01.2025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ED94-7675-476C-B5E0-D877E3FD980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028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1F1959-8C55-4761-8507-1C6266B5B4CB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48C35-14CF-4AEA-955A-57D7F00E8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12508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90AFB-FCEA-476A-AAE4-6F19426108FC}"/>
              </a:ext>
            </a:extLst>
          </p:cNvPr>
          <p:cNvSpPr/>
          <p:nvPr/>
        </p:nvSpPr>
        <p:spPr>
          <a:xfrm>
            <a:off x="11760199" y="0"/>
            <a:ext cx="431799" cy="182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A4890E-2FA5-4096-BD48-C19B320B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250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16DA4D6-AB69-4176-BA84-1FEA5A18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76963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/>
              <a:t>2023./2024. mācību gada mērķi, uzdevumi un izpilde</a:t>
            </a:r>
            <a:endParaRPr lang="lv-LV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6528D66-DE27-4D10-8EA3-541481FF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7594" y="6190008"/>
            <a:ext cx="1513114" cy="365125"/>
          </a:xfrm>
        </p:spPr>
        <p:txBody>
          <a:bodyPr/>
          <a:lstStyle>
            <a:lvl1pPr algn="r">
              <a:defRPr/>
            </a:lvl1pPr>
          </a:lstStyle>
          <a:p>
            <a:fld id="{3129A49F-C1C8-4646-A651-AB907F5ECA62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86FA5D3-89F4-4490-AF8C-3B2D306EC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8785" y="5365977"/>
            <a:ext cx="745139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2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1F1959-8C55-4761-8507-1C6266B5B4CB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48C35-14CF-4AEA-955A-57D7F00E8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5705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90AFB-FCEA-476A-AAE4-6F19426108FC}"/>
              </a:ext>
            </a:extLst>
          </p:cNvPr>
          <p:cNvSpPr/>
          <p:nvPr/>
        </p:nvSpPr>
        <p:spPr>
          <a:xfrm>
            <a:off x="11760199" y="0"/>
            <a:ext cx="431799" cy="182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A4890E-2FA5-4096-BD48-C19B320B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250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16DA4D6-AB69-4176-BA84-1FEA5A18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76963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/>
              <a:t>2023./2024. mācību gada mērķi, uzdevumi un izpilde</a:t>
            </a:r>
            <a:endParaRPr lang="lv-LV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6528D66-DE27-4D10-8EA3-541481FF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7594" y="6190008"/>
            <a:ext cx="1513114" cy="365125"/>
          </a:xfrm>
        </p:spPr>
        <p:txBody>
          <a:bodyPr/>
          <a:lstStyle>
            <a:lvl1pPr algn="r">
              <a:defRPr/>
            </a:lvl1pPr>
          </a:lstStyle>
          <a:p>
            <a:fld id="{3129A49F-C1C8-4646-A651-AB907F5ECA62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86FA5D3-89F4-4490-AF8C-3B2D306EC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8785" y="5365977"/>
            <a:ext cx="745139" cy="98425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15D360-02B7-4BF4-AEFB-1D71440DD7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1" y="1820115"/>
            <a:ext cx="4753294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719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977F5D-E84C-417B-9614-289E22ABB43A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57E1A2-2438-4EAD-84A2-393A6F0A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91700" cy="779464"/>
          </a:xfrm>
        </p:spPr>
        <p:txBody>
          <a:bodyPr>
            <a:normAutofit/>
          </a:bodyPr>
          <a:lstStyle>
            <a:lvl1pPr>
              <a:defRPr sz="2800" b="1">
                <a:latin typeface="Anek Latin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0303FF-129E-41BB-BEDD-69EA411DD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91700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C702CC-A49B-4515-975C-A6C6EBDF573F}"/>
              </a:ext>
            </a:extLst>
          </p:cNvPr>
          <p:cNvSpPr/>
          <p:nvPr/>
        </p:nvSpPr>
        <p:spPr>
          <a:xfrm>
            <a:off x="11468099" y="0"/>
            <a:ext cx="723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4BCE1A-9FDD-4BB2-A481-DAF3D0E8B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6" t="-79720" r="53075"/>
          <a:stretch/>
        </p:blipFill>
        <p:spPr>
          <a:xfrm>
            <a:off x="11455397" y="-14186"/>
            <a:ext cx="723904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AE3C7B-7C84-4B72-B894-6BDE152BF3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6" t="-79720" r="53075"/>
          <a:stretch/>
        </p:blipFill>
        <p:spPr>
          <a:xfrm>
            <a:off x="11468097" y="-2284410"/>
            <a:ext cx="723904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0E4811-9CF0-466D-A8FF-9B1EAEB75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6" t="-79720" r="53075"/>
          <a:stretch/>
        </p:blipFill>
        <p:spPr>
          <a:xfrm>
            <a:off x="11480795" y="-4554634"/>
            <a:ext cx="723904" cy="6858000"/>
          </a:xfrm>
          <a:prstGeom prst="rect">
            <a:avLst/>
          </a:prstGeom>
        </p:spPr>
      </p:pic>
      <p:sp>
        <p:nvSpPr>
          <p:cNvPr id="16" name="Footer Placeholder 9">
            <a:extLst>
              <a:ext uri="{FF2B5EF4-FFF2-40B4-BE49-F238E27FC236}">
                <a16:creationId xmlns:a16="http://schemas.microsoft.com/office/drawing/2014/main" id="{D025DF75-425F-446D-873A-3D375C51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153049"/>
            <a:ext cx="389399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lv-LV"/>
              <a:t>2023./2024. mācību gada mērķi, uzdevumi un izpilde</a:t>
            </a:r>
            <a:endParaRPr lang="lv-LV" dirty="0"/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CB32E31D-F357-4D9C-81AA-4FD4F8CA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6786" y="6191149"/>
            <a:ext cx="1513114" cy="365125"/>
          </a:xfrm>
        </p:spPr>
        <p:txBody>
          <a:bodyPr/>
          <a:lstStyle>
            <a:lvl1pPr algn="r">
              <a:defRPr/>
            </a:lvl1pPr>
          </a:lstStyle>
          <a:p>
            <a:fld id="{3129A49F-C1C8-4646-A651-AB907F5ECA6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16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DA43B7-6123-40A6-80AF-7C1C7B1EF68D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E1BDDF-2C2F-4C18-A1A3-FD18284B6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31030" r="3088" b="16030"/>
          <a:stretch/>
        </p:blipFill>
        <p:spPr>
          <a:xfrm>
            <a:off x="-1905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9470E9-CDC8-4BBD-A168-31C49811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9267"/>
            <a:ext cx="9791700" cy="779464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nek Latin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B197D46-F132-4576-AD7C-68818DB9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67664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lv-LV"/>
              <a:t>2023./2024. mācību gada mērķi, uzdevumi un izpilde</a:t>
            </a:r>
            <a:endParaRPr lang="lv-LV" dirty="0"/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AFE1DF7D-79C8-46BC-A29D-36966278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6786" y="6146232"/>
            <a:ext cx="1513114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129A49F-C1C8-4646-A651-AB907F5ECA62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19700F3-13B6-4F21-A9EC-98CA65A620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8785" y="5365977"/>
            <a:ext cx="745139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B803F6-6F58-4448-A4C3-FA4CC37E455A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4B9100-4931-4567-9274-E85188CAB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31030" r="3088" b="16030"/>
          <a:stretch/>
        </p:blipFill>
        <p:spPr>
          <a:xfrm>
            <a:off x="-1905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168580-27E2-471C-BF7D-E54F3385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9267"/>
            <a:ext cx="9791700" cy="779464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081235"/>
                </a:solidFill>
                <a:latin typeface="Anek Latin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64F61C32-EF5A-4521-989B-E2B58DDB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5908" y="6196692"/>
            <a:ext cx="41148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lv-LV"/>
              <a:t>2023./2024. mācību gada mērķi, uzdevumi un izpilde</a:t>
            </a:r>
            <a:endParaRPr lang="lv-LV" dirty="0"/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AF59528F-1CE1-44E3-BBED-370521EA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75260"/>
            <a:ext cx="1513114" cy="365125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29A49F-C1C8-4646-A651-AB907F5ECA62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9D6952-B975-4620-89A6-A2285F9A89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8785" y="5365977"/>
            <a:ext cx="745139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7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DD392C-D67E-420A-83BE-3A244BE0F722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224956-8A90-4C3C-AB56-AECEF5AAED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647700"/>
            <a:ext cx="5257800" cy="5257800"/>
          </a:xfrm>
          <a:prstGeom prst="snip2DiagRect">
            <a:avLst>
              <a:gd name="adj1" fmla="val 0"/>
              <a:gd name="adj2" fmla="val 15010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A9D549-053A-4FB3-A1B0-AB4F1273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0" y="647700"/>
            <a:ext cx="4183208" cy="779464"/>
          </a:xfrm>
        </p:spPr>
        <p:txBody>
          <a:bodyPr>
            <a:normAutofit/>
          </a:bodyPr>
          <a:lstStyle>
            <a:lvl1pPr>
              <a:defRPr sz="2800" b="1">
                <a:latin typeface="Anek Latin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47F9F01-35CF-4B76-9AB5-81397927E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0" y="1554162"/>
            <a:ext cx="4183208" cy="4351338"/>
          </a:xfrm>
        </p:spPr>
        <p:txBody>
          <a:bodyPr>
            <a:normAutofit/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nek Latin" pitchFamily="2" charset="0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nek Latin" pitchFamily="2" charset="0"/>
              </a:defRPr>
            </a:lvl2pPr>
            <a:lvl3pPr marL="12001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nek Latin" pitchFamily="2" charset="0"/>
              </a:defRPr>
            </a:lvl3pPr>
            <a:lvl4pPr marL="16573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nek Latin" pitchFamily="2" charset="0"/>
              </a:defRPr>
            </a:lvl4pPr>
            <a:lvl5pPr marL="21145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Anek Latin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709892-A6C2-4426-9E8F-51A034802FFC}"/>
              </a:ext>
            </a:extLst>
          </p:cNvPr>
          <p:cNvSpPr/>
          <p:nvPr/>
        </p:nvSpPr>
        <p:spPr>
          <a:xfrm>
            <a:off x="11760199" y="0"/>
            <a:ext cx="431799" cy="182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0198EB13-2E8B-4F0C-AE63-58188FFB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7500" y="6195673"/>
            <a:ext cx="4183208" cy="365125"/>
          </a:xfrm>
        </p:spPr>
        <p:txBody>
          <a:bodyPr/>
          <a:lstStyle/>
          <a:p>
            <a:r>
              <a:rPr lang="lv-LV"/>
              <a:t>2023./2024. mācību gada mērķi, uzdevumi un izpilde</a:t>
            </a:r>
            <a:endParaRPr lang="lv-LV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F1E757AC-43DC-459D-A13D-A842F05F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74241"/>
            <a:ext cx="1513114" cy="365125"/>
          </a:xfrm>
        </p:spPr>
        <p:txBody>
          <a:bodyPr/>
          <a:lstStyle>
            <a:lvl1pPr algn="l">
              <a:defRPr/>
            </a:lvl1pPr>
          </a:lstStyle>
          <a:p>
            <a:fld id="{3129A49F-C1C8-4646-A651-AB907F5ECA62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7786CE3-190B-401C-8553-7D184E2B1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8785" y="5365977"/>
            <a:ext cx="745139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1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37B3D7E-564E-44E5-9A3D-F47CA129799E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10B87C15-241C-4E14-9DC4-7A5E64D48B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182690"/>
            <a:ext cx="3200400" cy="3200400"/>
          </a:xfrm>
          <a:prstGeom prst="snip2DiagRect">
            <a:avLst>
              <a:gd name="adj1" fmla="val 0"/>
              <a:gd name="adj2" fmla="val 16822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566544C-1097-4A38-8FB6-2A3C26D78A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709" y="1196980"/>
            <a:ext cx="3200400" cy="3200400"/>
          </a:xfrm>
          <a:prstGeom prst="snip2DiagRect">
            <a:avLst>
              <a:gd name="adj1" fmla="val 0"/>
              <a:gd name="adj2" fmla="val 16822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E46F8E2-24EC-4C5A-889C-0C3E4312F8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50308" y="1208090"/>
            <a:ext cx="3200400" cy="3200400"/>
          </a:xfrm>
          <a:prstGeom prst="snip2DiagRect">
            <a:avLst>
              <a:gd name="adj1" fmla="val 0"/>
              <a:gd name="adj2" fmla="val 16822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2D7D3D-498E-480A-A270-6FC69596B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308" y="4579935"/>
            <a:ext cx="3200400" cy="1390650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323BA4-2FE4-490A-B2A5-D4E498A4DFE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46709" y="4568825"/>
            <a:ext cx="3200400" cy="1390650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10F6E5-C527-4287-A335-267F86180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8200" y="4568825"/>
            <a:ext cx="3200400" cy="1390650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latin typeface="Anek Latin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A5CB87B-9BDC-42DB-AAAC-3CDBDA56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12508" cy="779464"/>
          </a:xfrm>
        </p:spPr>
        <p:txBody>
          <a:bodyPr>
            <a:normAutofit/>
          </a:bodyPr>
          <a:lstStyle>
            <a:lvl1pPr>
              <a:defRPr sz="2800" b="1">
                <a:latin typeface="Anek Latin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FFD6A0-0C2B-4F49-9104-EFFDB711F62A}"/>
              </a:ext>
            </a:extLst>
          </p:cNvPr>
          <p:cNvSpPr/>
          <p:nvPr/>
        </p:nvSpPr>
        <p:spPr>
          <a:xfrm>
            <a:off x="11760199" y="0"/>
            <a:ext cx="431799" cy="1825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7D7FE0C9-BC1E-4CF3-8708-317E6271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5908" y="6356350"/>
            <a:ext cx="4114800" cy="365125"/>
          </a:xfrm>
        </p:spPr>
        <p:txBody>
          <a:bodyPr/>
          <a:lstStyle/>
          <a:p>
            <a:r>
              <a:rPr lang="lv-LV"/>
              <a:t>2023./2024. mācību gada mērķi, uzdevumi un izpilde</a:t>
            </a:r>
            <a:endParaRPr lang="lv-LV" dirty="0"/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E799467D-FEA2-4F8B-BF2F-489AE9A15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34918"/>
            <a:ext cx="1513114" cy="365125"/>
          </a:xfrm>
        </p:spPr>
        <p:txBody>
          <a:bodyPr/>
          <a:lstStyle>
            <a:lvl1pPr algn="l">
              <a:defRPr/>
            </a:lvl1pPr>
          </a:lstStyle>
          <a:p>
            <a:fld id="{3129A49F-C1C8-4646-A651-AB907F5ECA62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2579FFF-CEAC-4C9A-B13B-7DC6DED60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8785" y="5365977"/>
            <a:ext cx="745139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1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076CC5-BD98-423F-9F66-D789F993B62C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ECE3DDF-03E4-45CB-ABD3-D2C43DC79C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431795"/>
            <a:ext cx="3200400" cy="3200400"/>
          </a:xfrm>
          <a:prstGeom prst="snip2DiagRect">
            <a:avLst>
              <a:gd name="adj1" fmla="val 0"/>
              <a:gd name="adj2" fmla="val 16822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1ED43-7AB6-4C04-85EF-8947F90EA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600" y="431795"/>
            <a:ext cx="2935290" cy="3200400"/>
          </a:xfrm>
          <a:prstGeom prst="snip2DiagRect">
            <a:avLst>
              <a:gd name="adj1" fmla="val 17857"/>
              <a:gd name="adj2" fmla="val 0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F2CE8D-7629-4E14-A59A-0C0D1DE4AC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38600" y="3836984"/>
            <a:ext cx="2935290" cy="2516189"/>
          </a:xfrm>
          <a:prstGeom prst="snip2DiagRect">
            <a:avLst>
              <a:gd name="adj1" fmla="val 0"/>
              <a:gd name="adj2" fmla="val 21343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B2E5059-FD17-4481-8FA8-911FA503F3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5004" y="3840160"/>
            <a:ext cx="3124995" cy="2516190"/>
          </a:xfrm>
          <a:prstGeom prst="snip2DiagRect">
            <a:avLst>
              <a:gd name="adj1" fmla="val 17857"/>
              <a:gd name="adj2" fmla="val 0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A93A67-CB05-4829-AB9F-ECD114CD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0" y="431795"/>
            <a:ext cx="3325958" cy="779464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nek Latin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BF4AC6-71E3-4884-AF0F-0425B8956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0" y="1338257"/>
            <a:ext cx="3325958" cy="501491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Anek Latin" pitchFamily="2" charset="0"/>
              </a:defRPr>
            </a:lvl1pPr>
            <a:lvl2pPr>
              <a:defRPr sz="1800">
                <a:solidFill>
                  <a:schemeClr val="bg1"/>
                </a:solidFill>
                <a:latin typeface="Anek Latin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Anek Latin" pitchFamily="2" charset="0"/>
              </a:defRPr>
            </a:lvl3pPr>
            <a:lvl4pPr>
              <a:defRPr sz="1800">
                <a:solidFill>
                  <a:schemeClr val="bg1"/>
                </a:solidFill>
                <a:latin typeface="Anek Latin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Anek Latin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38725324-BE9B-4CDE-B33E-C90F8B4B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5908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lv-LV"/>
              <a:t>2023./2024. mācību gada mērķi, uzdevumi un izpilde</a:t>
            </a:r>
            <a:endParaRPr lang="lv-LV" dirty="0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C5FF057C-A8A3-469F-894B-9ADC9D467FCB}"/>
              </a:ext>
            </a:extLst>
          </p:cNvPr>
          <p:cNvSpPr txBox="1">
            <a:spLocks/>
          </p:cNvSpPr>
          <p:nvPr userDrawn="1"/>
        </p:nvSpPr>
        <p:spPr>
          <a:xfrm>
            <a:off x="838200" y="6334918"/>
            <a:ext cx="1513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29A49F-C1C8-4646-A651-AB907F5ECA62}" type="slidenum">
              <a:rPr lang="lv-LV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lv-LV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0B73E2A-D0FA-4C0E-9A27-69C9E5064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8785" y="5365977"/>
            <a:ext cx="745139" cy="98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0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CF3B42-F5F2-4C73-98BE-B935E3603955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E656F-9FAD-4FEC-9AD8-6712A167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00A46-C156-4F0D-A16D-8662B0FD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6B2BE-B01A-4CEA-AC4A-3B227A472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21.09.2024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3851C-D5E7-4E3A-B095-924E1632A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2023./2024. mācību gada mērķi, uzdevumi un izpilde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97CE2-12D1-4B4D-8719-41F34E312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9A49F-C1C8-4646-A651-AB907F5ECA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445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nek Latin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nek Latin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nek Lat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nek Lat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nek Lat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nek Lat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3A57-9FDE-456E-9FFF-0A7989277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273" y="2028034"/>
            <a:ext cx="4974454" cy="2255935"/>
          </a:xfrm>
        </p:spPr>
        <p:txBody>
          <a:bodyPr>
            <a:normAutofit/>
          </a:bodyPr>
          <a:lstStyle/>
          <a:p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Konsultatīvās padomes mazākumtautību izglītības jautājumos sēde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796D0-B3A4-4EA4-9E61-3706FF25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7050" y="5923028"/>
            <a:ext cx="1261677" cy="369332"/>
          </a:xfrm>
        </p:spPr>
        <p:txBody>
          <a:bodyPr>
            <a:normAutofit fontScale="92500"/>
          </a:bodyPr>
          <a:lstStyle/>
          <a:p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17.01.2025</a:t>
            </a:r>
            <a:r>
              <a:rPr lang="lv-LV" sz="1800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1C3036-0510-45ED-8CA1-612E15001720}"/>
              </a:ext>
            </a:extLst>
          </p:cNvPr>
          <p:cNvSpPr txBox="1"/>
          <p:nvPr/>
        </p:nvSpPr>
        <p:spPr>
          <a:xfrm>
            <a:off x="624273" y="5878307"/>
            <a:ext cx="335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Direktore   Ināra </a:t>
            </a:r>
            <a:r>
              <a:rPr lang="lv-LV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Ostrovska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9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39143054"/>
              </p:ext>
            </p:extLst>
          </p:nvPr>
        </p:nvGraphicFramePr>
        <p:xfrm>
          <a:off x="6096000" y="2155971"/>
          <a:ext cx="5774421" cy="422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227" y="1288473"/>
            <a:ext cx="5810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2021./2022.mācību gadā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Latgales Industriālajā tehnikumā pēc Daugavpils mazākumtautību skolu absolvēšanas iestājās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izglītojamie.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2" name="TextBox 1"/>
          <p:cNvSpPr txBox="1"/>
          <p:nvPr/>
        </p:nvSpPr>
        <p:spPr>
          <a:xfrm>
            <a:off x="285226" y="241070"/>
            <a:ext cx="11585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Mazākumtautību skolu absolventi, kuri turpina mācības pēc 9.klases Latgales Industriālajā tehnikumā (statistika veidota, pamatojoties uz 2021./2022.mācību gada mazākumtautību skolu absolventu datiem)</a:t>
            </a:r>
          </a:p>
          <a:p>
            <a:endParaRPr lang="lv-LV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40C0552-EA78-41AD-AAA6-E71374FFEA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0368059"/>
              </p:ext>
            </p:extLst>
          </p:nvPr>
        </p:nvGraphicFramePr>
        <p:xfrm>
          <a:off x="395936" y="2357306"/>
          <a:ext cx="6088754" cy="394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312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577F-045B-422D-8ADC-3346F99C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49" y="305845"/>
            <a:ext cx="9791700" cy="779464"/>
          </a:xfrm>
        </p:spPr>
        <p:txBody>
          <a:bodyPr/>
          <a:lstStyle/>
          <a:p>
            <a:pPr algn="l"/>
            <a:r>
              <a:rPr lang="lv-LV" altLang="en-US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Atbalsta pasākumi izglītojamajiem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0042E-990B-4DB7-BF49-D14F7631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0033" y="6146232"/>
            <a:ext cx="1513114" cy="365125"/>
          </a:xfrm>
        </p:spPr>
        <p:txBody>
          <a:bodyPr/>
          <a:lstStyle/>
          <a:p>
            <a:fld id="{3129A49F-C1C8-4646-A651-AB907F5ECA62}" type="slidenum">
              <a:rPr lang="lv-LV" smtClean="0"/>
              <a:pPr/>
              <a:t>3</a:t>
            </a:fld>
            <a:endParaRPr lang="lv-LV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B79B9-EF6B-4B81-BC6B-B261054E9240}"/>
              </a:ext>
            </a:extLst>
          </p:cNvPr>
          <p:cNvSpPr txBox="1"/>
          <p:nvPr/>
        </p:nvSpPr>
        <p:spPr>
          <a:xfrm>
            <a:off x="382745" y="4052741"/>
            <a:ext cx="114265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endParaRPr lang="lv-LV" sz="16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lv-LV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izveidotas</a:t>
            </a:r>
            <a:r>
              <a:rPr lang="lv-LV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papildus fakultatīvās nodarbības ( </a:t>
            </a:r>
            <a:r>
              <a:rPr lang="lv-LV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latviešu valodā</a:t>
            </a:r>
            <a:r>
              <a:rPr lang="lv-LV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izglītojamajiem ar </a:t>
            </a:r>
            <a:r>
              <a:rPr lang="lv-LV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nepietiekamiem mācību </a:t>
            </a:r>
            <a:r>
              <a:rPr lang="lv-LV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apguves rādītājiem.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lv-LV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izveidotas</a:t>
            </a:r>
            <a:r>
              <a:rPr lang="lv-LV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visiem</a:t>
            </a:r>
            <a:r>
              <a:rPr lang="lv-LV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izglītojamajiem papildus konsultācijas pirms CE</a:t>
            </a:r>
            <a:endParaRPr lang="lv-LV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lv-LV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nodrošināts</a:t>
            </a:r>
            <a:r>
              <a:rPr lang="lv-LV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individuālais atbalsts audzēkņiem, kā arī piesaistīts atbalsta personāls (sociālais pedagogs, psihologs).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37412-B6EE-43AA-897A-E0775B5FC4E4}"/>
              </a:ext>
            </a:extLst>
          </p:cNvPr>
          <p:cNvSpPr txBox="1"/>
          <p:nvPr/>
        </p:nvSpPr>
        <p:spPr>
          <a:xfrm>
            <a:off x="5118808" y="1664685"/>
            <a:ext cx="19543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9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70</a:t>
            </a:r>
            <a:endParaRPr lang="lv-LV" sz="4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lv-LV" sz="3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stundas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0A4FCB-1B5B-46A8-8078-C097BDEE4916}"/>
              </a:ext>
            </a:extLst>
          </p:cNvPr>
          <p:cNvSpPr txBox="1"/>
          <p:nvPr/>
        </p:nvSpPr>
        <p:spPr>
          <a:xfrm>
            <a:off x="474443" y="2392846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Fakultatīvās nodarbībās</a:t>
            </a:r>
          </a:p>
          <a:p>
            <a:r>
              <a:rPr lang="lv-LV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izglītojamie tiek sadalīti pēc zināšanu līmeņiem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897C7E85-7F79-411D-9676-C6D98091EF4F}"/>
              </a:ext>
            </a:extLst>
          </p:cNvPr>
          <p:cNvCxnSpPr>
            <a:cxnSpLocks/>
          </p:cNvCxnSpPr>
          <p:nvPr/>
        </p:nvCxnSpPr>
        <p:spPr>
          <a:xfrm flipV="1">
            <a:off x="6994546" y="2018340"/>
            <a:ext cx="904963" cy="411398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52D2372-7DC3-47FA-9322-41E80EA99141}"/>
              </a:ext>
            </a:extLst>
          </p:cNvPr>
          <p:cNvSpPr txBox="1"/>
          <p:nvPr/>
        </p:nvSpPr>
        <p:spPr>
          <a:xfrm>
            <a:off x="3592385" y="1900874"/>
            <a:ext cx="101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solidFill>
                  <a:schemeClr val="bg1"/>
                </a:solidFill>
              </a:rPr>
              <a:t>50</a:t>
            </a:r>
            <a:r>
              <a:rPr lang="lv-LV" b="1" dirty="0">
                <a:solidFill>
                  <a:schemeClr val="bg1"/>
                </a:solidFill>
              </a:rPr>
              <a:t> </a:t>
            </a:r>
            <a:r>
              <a:rPr lang="lv-LV" sz="1200" b="1" dirty="0">
                <a:solidFill>
                  <a:schemeClr val="bg1"/>
                </a:solidFill>
              </a:rPr>
              <a:t>st.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E8622D-FD9B-42EE-A056-53E8F8E245F0}"/>
              </a:ext>
            </a:extLst>
          </p:cNvPr>
          <p:cNvSpPr txBox="1"/>
          <p:nvPr/>
        </p:nvSpPr>
        <p:spPr>
          <a:xfrm>
            <a:off x="7272251" y="1970962"/>
            <a:ext cx="141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solidFill>
                  <a:schemeClr val="bg1"/>
                </a:solidFill>
              </a:rPr>
              <a:t>20</a:t>
            </a:r>
            <a:r>
              <a:rPr lang="lv-LV" b="1" dirty="0">
                <a:solidFill>
                  <a:schemeClr val="bg1"/>
                </a:solidFill>
              </a:rPr>
              <a:t> </a:t>
            </a:r>
            <a:r>
              <a:rPr lang="lv-LV" sz="1200" b="1" dirty="0">
                <a:solidFill>
                  <a:schemeClr val="bg1"/>
                </a:solidFill>
              </a:rPr>
              <a:t>st.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A99C7DD4-A82A-40E1-B641-324BE8DE7C3E}"/>
              </a:ext>
            </a:extLst>
          </p:cNvPr>
          <p:cNvCxnSpPr>
            <a:cxnSpLocks/>
          </p:cNvCxnSpPr>
          <p:nvPr/>
        </p:nvCxnSpPr>
        <p:spPr>
          <a:xfrm rot="10800000">
            <a:off x="4240027" y="1983996"/>
            <a:ext cx="957429" cy="420664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7121283-FA04-4F7C-9651-75E004F3153D}"/>
              </a:ext>
            </a:extLst>
          </p:cNvPr>
          <p:cNvSpPr txBox="1"/>
          <p:nvPr/>
        </p:nvSpPr>
        <p:spPr>
          <a:xfrm>
            <a:off x="7581488" y="2555434"/>
            <a:ext cx="4136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lv-LV"/>
            </a:defPPr>
            <a:lvl1pPr>
              <a:defRPr sz="16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lv-LV" dirty="0">
                <a:latin typeface="Times New Roman" panose="02020603050405020304" pitchFamily="18" charset="0"/>
              </a:rPr>
              <a:t>Papildus konsultācijas pirms CE katrā grupā</a:t>
            </a:r>
          </a:p>
        </p:txBody>
      </p:sp>
    </p:spTree>
    <p:extLst>
      <p:ext uri="{BB962C8B-B14F-4D97-AF65-F5344CB8AC3E}">
        <p14:creationId xmlns:p14="http://schemas.microsoft.com/office/powerpoint/2010/main" val="214499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D41B625-2664-4AEA-8359-EA634BF6B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067152"/>
              </p:ext>
            </p:extLst>
          </p:nvPr>
        </p:nvGraphicFramePr>
        <p:xfrm>
          <a:off x="329514" y="3039762"/>
          <a:ext cx="3393988" cy="3515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B455152-4A39-480C-BEED-2DD02A33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04" y="2075935"/>
            <a:ext cx="3431794" cy="741405"/>
          </a:xfrm>
        </p:spPr>
        <p:txBody>
          <a:bodyPr>
            <a:noAutofit/>
          </a:bodyPr>
          <a:lstStyle/>
          <a:p>
            <a:pPr algn="ctr"/>
            <a:b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Latviešu valodas zināšanu analīze 2023./2024.m.g.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A49F-C1C8-4646-A651-AB907F5ECA62}" type="slidenum">
              <a:rPr lang="lv-LV" smtClean="0"/>
              <a:pPr/>
              <a:t>4</a:t>
            </a:fld>
            <a:endParaRPr lang="lv-LV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6F36E4C-28D1-4EC6-9851-4DB776E0F53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23502" y="302866"/>
            <a:ext cx="7834183" cy="6443922"/>
          </a:xfrm>
        </p:spPr>
        <p:txBody>
          <a:bodyPr>
            <a:normAutofit fontScale="3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lv-LV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Mācību priekšmetu nedēļas, olimpiādes, konkursi, pasākumi: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Stundas-viktorīnas par Raini Dzejas dienu ietvaros (2024.g. septembrī)-tradicionāli katru gadu;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Skatuves runas konkurss «Zelta sietiņš» (26.09.2024.);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Vispasaules latviešu valodas diktātu konkurss «Komati glābj dzīvības» (12.10.2024.)- katru gadu;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Valodu nedēļas pasākumi (22.01.-26.01.2024.);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Konkurss «Valodu pavasaris» (21.03.2024.);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Oratoru konkurss «Mana mīļākā kinofilma» (09.05.2024.)- tradicionāli katru gadu.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lv-LV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Izveidotas vārdnīcas «Profesionālās valodas termini» būvniecības, metālapstrādes un mašīnzinību, siltuma gāzes un ūdens tehnoloģijas nodaļām.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1. līdz 3.kursam svešvalodas  modulī tiek izmantota arī profesionālā valoda, kur zināšanu līmeņi gan latviešu valodā, gan svešvalodā tiek ņemti vērā, izvērtējot audzēkņus projektā « ERASMUS+», tādējādi motivējot izglītojamos paaugstināt savu zināšanas līmeni.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Izveidotas metodiskās izstrādnes: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«Tekstpratības attīstības veicināšana latviešu, angļu, vācu valodas stundās profesionālajā izglītības iestādē» (</a:t>
            </a:r>
            <a:r>
              <a:rPr lang="lv-LV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N.Nagle</a:t>
            </a: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A.Ņikitina</a:t>
            </a: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Ā.Šumeiko</a:t>
            </a: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G.Šukurova</a:t>
            </a: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N.Golubeva</a:t>
            </a: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N.Andrejeva</a:t>
            </a: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2020.);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«Atbalsta materiāli latviešu valodā 1.-3.kursu izglītojamajiem. Morfoloģijas pamatjautājumi» (</a:t>
            </a:r>
            <a:r>
              <a:rPr lang="lv-LV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Ā.Šumeiko</a:t>
            </a: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L.Bogačova</a:t>
            </a: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2024.);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«Uzdevumu krājums Latviešu valodā un literatūrā darbam ar tekstu. Kombinētie uzdevumi» (</a:t>
            </a:r>
            <a:r>
              <a:rPr lang="lv-LV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G.Šukurova</a:t>
            </a: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2024.);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«CE latviešu valodā 1.daļas parauga uzdevumi» (</a:t>
            </a:r>
            <a:r>
              <a:rPr lang="lv-LV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N.Nagle</a:t>
            </a: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A.Ņikitina</a:t>
            </a: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2024.).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lv-LV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Mākslas filmu, teātra izrāžu noskatīšanās, «Skolas somas» koncerttūres.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lv-LV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Vispārizglītojošo un profesionālo mācību priekšmetu skolotāju sadarbība, veidojot starppriekšmetu saikni.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lv-LV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Sarunvalodas prasmju attīstīšanas pasākumi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Diskusijas, sarunu aplis ar direktori, nozares pārstāvjiem, meistarklases, semināru organizēšana profesiju ietvaros, </a:t>
            </a:r>
            <a:r>
              <a:rPr lang="lv-LV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tādējādi attīstot profesionālo latviešu valodu.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v-LV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Pasākumi « Diskusiju  pēcpusdiena bibliotēkā», koncertlekcijas, vieslektoru lekcijas, sadarbība ar Daugavpils Universitāti.</a:t>
            </a:r>
          </a:p>
          <a:p>
            <a:pPr>
              <a:buFont typeface="Wingdings" panose="05000000000000000000" pitchFamily="2" charset="2"/>
              <a:buChar char="ü"/>
            </a:pPr>
            <a:endParaRPr lang="lv-LV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36F0C-F694-473D-8386-241E30A39158}"/>
              </a:ext>
            </a:extLst>
          </p:cNvPr>
          <p:cNvSpPr txBox="1"/>
          <p:nvPr/>
        </p:nvSpPr>
        <p:spPr>
          <a:xfrm>
            <a:off x="225806" y="517010"/>
            <a:ext cx="356360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lv-LV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Latviešu valodas apguves līmeņa uzlabošanas un valodas  lietošanas veicināšanas pasākumi LIT:</a:t>
            </a:r>
            <a:br>
              <a:rPr lang="lv-LV" b="1" dirty="0">
                <a:latin typeface="Anek Latin" pitchFamily="2" charset="0"/>
                <a:ea typeface="+mj-ea"/>
                <a:cs typeface="+mj-cs"/>
              </a:rPr>
            </a:br>
            <a:endParaRPr lang="lv-LV" b="1" dirty="0">
              <a:latin typeface="Anek Latin" pitchFamily="2" charset="0"/>
              <a:ea typeface="+mj-ea"/>
              <a:cs typeface="+mj-cs"/>
            </a:endParaRPr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440FCF95-E6C0-49B8-BF7A-211AA3EC7D8C}"/>
              </a:ext>
            </a:extLst>
          </p:cNvPr>
          <p:cNvSpPr/>
          <p:nvPr/>
        </p:nvSpPr>
        <p:spPr>
          <a:xfrm>
            <a:off x="2487827" y="1400428"/>
            <a:ext cx="9784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03586"/>
      </p:ext>
    </p:extLst>
  </p:cSld>
  <p:clrMapOvr>
    <a:masterClrMapping/>
  </p:clrMapOvr>
</p:sld>
</file>

<file path=ppt/theme/theme1.xml><?xml version="1.0" encoding="utf-8"?>
<a:theme xmlns:a="http://schemas.openxmlformats.org/drawingml/2006/main" name="lit new">
  <a:themeElements>
    <a:clrScheme name="LIT zimols">
      <a:dk1>
        <a:srgbClr val="081235"/>
      </a:dk1>
      <a:lt1>
        <a:sysClr val="window" lastClr="FFFFFF"/>
      </a:lt1>
      <a:dk2>
        <a:srgbClr val="44546A"/>
      </a:dk2>
      <a:lt2>
        <a:srgbClr val="F7F7F5"/>
      </a:lt2>
      <a:accent1>
        <a:srgbClr val="2148D4"/>
      </a:accent1>
      <a:accent2>
        <a:srgbClr val="16B8B4"/>
      </a:accent2>
      <a:accent3>
        <a:srgbClr val="61CBFF"/>
      </a:accent3>
      <a:accent4>
        <a:srgbClr val="9F98FF"/>
      </a:accent4>
      <a:accent5>
        <a:srgbClr val="673FD3"/>
      </a:accent5>
      <a:accent6>
        <a:srgbClr val="FFC400"/>
      </a:accent6>
      <a:hlink>
        <a:srgbClr val="EA562A"/>
      </a:hlink>
      <a:folHlink>
        <a:srgbClr val="009460"/>
      </a:folHlink>
    </a:clrScheme>
    <a:fontScheme name="Custom 3">
      <a:majorFont>
        <a:latin typeface="Anek Latin"/>
        <a:ea typeface=""/>
        <a:cs typeface=""/>
      </a:majorFont>
      <a:minorFont>
        <a:latin typeface="Anek Lat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t new" id="{6EFA2424-B34B-44EA-81E9-543C2D8AFF20}" vid="{D37E08E4-6E93-4036-A0A3-0001D9793D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6370</TotalTime>
  <Words>510</Words>
  <Application>Microsoft Office PowerPoint</Application>
  <PresentationFormat>Widescreen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Anek Latin</vt:lpstr>
      <vt:lpstr>Arial</vt:lpstr>
      <vt:lpstr>Calibri</vt:lpstr>
      <vt:lpstr>Times New Roman</vt:lpstr>
      <vt:lpstr>Wingdings</vt:lpstr>
      <vt:lpstr>lit new</vt:lpstr>
      <vt:lpstr>Konsultatīvās padomes mazākumtautību izglītības jautājumos sēde</vt:lpstr>
      <vt:lpstr>PowerPoint Presentation</vt:lpstr>
      <vt:lpstr>Atbalsta pasākumi izglītojamajiem</vt:lpstr>
      <vt:lpstr> Latviešu valodas zināšanu analīze 2023./2024.m.g.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Kaspars Hnikins</dc:creator>
  <cp:lastModifiedBy>Ilze Seipule</cp:lastModifiedBy>
  <cp:revision>178</cp:revision>
  <cp:lastPrinted>2025-01-15T08:31:04Z</cp:lastPrinted>
  <dcterms:created xsi:type="dcterms:W3CDTF">2024-09-11T06:06:10Z</dcterms:created>
  <dcterms:modified xsi:type="dcterms:W3CDTF">2025-01-17T12:02:58Z</dcterms:modified>
</cp:coreProperties>
</file>