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72" r:id="rId3"/>
    <p:sldId id="274" r:id="rId4"/>
    <p:sldId id="275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99"/>
    <a:srgbClr val="7345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848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156F7A-E445-2341-C036-AF04A9112F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083E07-6C44-3318-6168-667F655CDC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0D151-05B0-4740-8650-18F41318542A}" type="datetimeFigureOut">
              <a:rPr lang="lv-LV" smtClean="0"/>
              <a:t>17.01.2025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40C84-00BE-1A97-6CD2-EC2E3177E8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E1628-5341-CE75-7DCE-265D6F171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F034E-F9EB-4468-82DA-5B49A4117F3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7847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F2A6D-1033-4F90-B4C7-9E87A60867D4}" type="datetimeFigureOut">
              <a:rPr lang="lv-LV" smtClean="0"/>
              <a:t>17.01.2025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88537-BBDF-46E2-B7D5-B5F3E0F6B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279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@maciunmacies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hyperlink" Target="https://valoda.lv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latviesu_valodas_agentura/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s://twitter.com/LVA_valoda" TargetMode="External"/><Relationship Id="rId4" Type="http://schemas.openxmlformats.org/officeDocument/2006/relationships/hyperlink" Target="https://www.facebook.com/latviesuvalodasagentura" TargetMode="External"/><Relationship Id="rId9" Type="http://schemas.openxmlformats.org/officeDocument/2006/relationships/image" Target="../media/image6.png"/><Relationship Id="rId14" Type="http://schemas.openxmlformats.org/officeDocument/2006/relationships/hyperlink" Target="https://maciunmacies.valoda.lv/" TargetMode="Externa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FD15-B4F7-509D-B626-E1C79FD007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726266"/>
            <a:ext cx="9144000" cy="1879599"/>
          </a:xfrm>
        </p:spPr>
        <p:txBody>
          <a:bodyPr anchor="b">
            <a:normAutofit/>
          </a:bodyPr>
          <a:lstStyle>
            <a:lvl1pPr algn="ctr">
              <a:defRPr sz="3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307CC1-0755-606E-EA5E-CC0A920CB2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99878"/>
            <a:ext cx="9144000" cy="65193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Apakšvirsraksts, ja nepieciešams</a:t>
            </a:r>
          </a:p>
        </p:txBody>
      </p: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ACE72805-3021-A4BC-FE46-13E4F73673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921" y="0"/>
            <a:ext cx="2860158" cy="28601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DAE0FE-145E-59F1-C0DF-BFBFF7445DFE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0000"/>
            <a:ext cx="12192000" cy="288000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C561AA3E-3F7E-B0E0-19F1-393326AE7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918066"/>
            <a:ext cx="4114800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045CB52-5B86-EB31-7BDE-817FFC747B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918066"/>
            <a:ext cx="2587625" cy="365125"/>
          </a:xfrm>
        </p:spPr>
        <p:txBody>
          <a:bodyPr anchor="b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6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lv-LV" dirty="0"/>
              <a:t>Datums (00.00.0000.)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8D8B1AB-CFCE-1816-D0C2-2561A155115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45488" y="5708632"/>
            <a:ext cx="3016450" cy="288001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Vārds Uzvārds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FE845C7-F1BD-9254-05F7-6AB62904EA5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45487" y="5996633"/>
            <a:ext cx="3016451" cy="286558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Amats</a:t>
            </a:r>
          </a:p>
        </p:txBody>
      </p:sp>
    </p:spTree>
    <p:extLst>
      <p:ext uri="{BB962C8B-B14F-4D97-AF65-F5344CB8AC3E}">
        <p14:creationId xmlns:p14="http://schemas.microsoft.com/office/powerpoint/2010/main" val="124709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7DFF-73BF-7EA9-AE16-C920737A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99203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418E0-A623-A6F8-4746-98989F9B29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2975391" cy="23727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4171F-6EFA-C542-EFA2-B7F65AB98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592232"/>
            <a:ext cx="3932237" cy="22767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109EC4F-7DC4-991E-9EEA-04017DCE275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006BA6-E125-66E0-1304-6B223D8B0461}"/>
                </a:ext>
              </a:extLst>
            </p:cNvPr>
            <p:cNvSpPr/>
            <p:nvPr/>
          </p:nvSpPr>
          <p:spPr>
            <a:xfrm>
              <a:off x="10729206" y="479769"/>
              <a:ext cx="1462794" cy="45719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10DF67E-B4B8-A14D-F74E-6A45BBC00A3C}"/>
                </a:ext>
              </a:extLst>
            </p:cNvPr>
            <p:cNvGrpSpPr/>
            <p:nvPr userDrawn="1"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pic>
            <p:nvPicPr>
              <p:cNvPr id="11" name="Picture 10" descr="A logo on a black background&#10;&#10;Description automatically generated">
                <a:extLst>
                  <a:ext uri="{FF2B5EF4-FFF2-40B4-BE49-F238E27FC236}">
                    <a16:creationId xmlns:a16="http://schemas.microsoft.com/office/drawing/2014/main" id="{58C33CCE-80D8-7F03-8EC3-B6A1A2BAEEE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486" y="0"/>
                <a:ext cx="1774371" cy="1774371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55CE3AF-D735-71D3-D7E2-21D7EB2E77E3}"/>
                  </a:ext>
                </a:extLst>
              </p:cNvPr>
              <p:cNvSpPr/>
              <p:nvPr userDrawn="1"/>
            </p:nvSpPr>
            <p:spPr>
              <a:xfrm>
                <a:off x="0" y="6713374"/>
                <a:ext cx="12192000" cy="144626"/>
              </a:xfrm>
              <a:prstGeom prst="rect">
                <a:avLst/>
              </a:prstGeom>
              <a:solidFill>
                <a:srgbClr val="7345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4AFA56C-DD3A-5184-B4BB-634A0CBBBE1F}"/>
                  </a:ext>
                </a:extLst>
              </p:cNvPr>
              <p:cNvSpPr/>
              <p:nvPr userDrawn="1"/>
            </p:nvSpPr>
            <p:spPr>
              <a:xfrm>
                <a:off x="0" y="6568748"/>
                <a:ext cx="12192000" cy="1446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</p:grpSp>
      </p:grp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48F0D3B2-074B-3F01-23EA-A9CF66D10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4750F5A7-4880-1A3B-6169-DE3F38FCDB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Datums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D1C2AFFD-D4AC-C5BB-79FC-EEE2F0867304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8376820" y="987426"/>
            <a:ext cx="2975391" cy="23727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1703471-46D2-2E90-DF7A-632D1F15DE13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8376820" y="3504825"/>
            <a:ext cx="2975391" cy="236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0FDCB62-12FE-D9D2-D62D-15A882C5889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5183188" y="3497802"/>
            <a:ext cx="2975391" cy="23634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675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VA kontak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64C56E81-9F04-BB62-A143-8F5586A5307B}"/>
              </a:ext>
            </a:extLst>
          </p:cNvPr>
          <p:cNvSpPr/>
          <p:nvPr userDrawn="1"/>
        </p:nvSpPr>
        <p:spPr>
          <a:xfrm>
            <a:off x="4048217" y="0"/>
            <a:ext cx="8143783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DAE0FE-145E-59F1-C0DF-BFBFF7445DFE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70000"/>
            <a:ext cx="12192000" cy="288000"/>
          </a:xfrm>
          <a:prstGeom prst="rect">
            <a:avLst/>
          </a:prstGeom>
        </p:spPr>
      </p:pic>
      <p:pic>
        <p:nvPicPr>
          <p:cNvPr id="15" name="Attēls 19" descr="Attēls, kurā ir simbols, multfilma, zīmotne, māksla&#10;&#10;Apraksts ģenerēts automātiski">
            <a:extLst>
              <a:ext uri="{FF2B5EF4-FFF2-40B4-BE49-F238E27FC236}">
                <a16:creationId xmlns:a16="http://schemas.microsoft.com/office/drawing/2014/main" id="{C4F51EBB-FB6A-6D91-89E5-66E7A94014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734" y="1944733"/>
            <a:ext cx="4909685" cy="2104490"/>
          </a:xfrm>
          <a:prstGeom prst="rect">
            <a:avLst/>
          </a:prstGeom>
        </p:spPr>
      </p:pic>
      <p:pic>
        <p:nvPicPr>
          <p:cNvPr id="4" name="Picture 2" descr="facebook logotips — 2019. gada beigas">
            <a:hlinkClick r:id="rId4"/>
            <a:extLst>
              <a:ext uri="{FF2B5EF4-FFF2-40B4-BE49-F238E27FC236}">
                <a16:creationId xmlns:a16="http://schemas.microsoft.com/office/drawing/2014/main" id="{2412FE45-D270-C000-8C0A-DB07877C3B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1020792"/>
            <a:ext cx="62865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kviena-sociālo mediju-logo-un-ikona-vienā-ērtā-vietā-instagram-lietotnes-logotips">
            <a:hlinkClick r:id="rId6"/>
            <a:extLst>
              <a:ext uri="{FF2B5EF4-FFF2-40B4-BE49-F238E27FC236}">
                <a16:creationId xmlns:a16="http://schemas.microsoft.com/office/drawing/2014/main" id="{B0E65890-0AF4-F01F-69F9-5F5C9F202F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1788850"/>
            <a:ext cx="607695" cy="60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Mazs YouTube logotips">
            <a:hlinkClick r:id="rId8"/>
            <a:extLst>
              <a:ext uri="{FF2B5EF4-FFF2-40B4-BE49-F238E27FC236}">
                <a16:creationId xmlns:a16="http://schemas.microsoft.com/office/drawing/2014/main" id="{8B6F942E-0A41-BE3B-2993-C97F3F7B5A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3389050"/>
            <a:ext cx="628650" cy="445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X Social Media Logo icon PNG and SVG Vector Free Download">
            <a:hlinkClick r:id="rId10"/>
            <a:extLst>
              <a:ext uri="{FF2B5EF4-FFF2-40B4-BE49-F238E27FC236}">
                <a16:creationId xmlns:a16="http://schemas.microsoft.com/office/drawing/2014/main" id="{5CB810CE-3BD0-788C-45E7-4FF5882C73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998" y="2589967"/>
            <a:ext cx="610419" cy="60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A84D17A-9DF4-D300-A60D-6A41948B28F5}"/>
              </a:ext>
            </a:extLst>
          </p:cNvPr>
          <p:cNvSpPr txBox="1"/>
          <p:nvPr userDrawn="1"/>
        </p:nvSpPr>
        <p:spPr>
          <a:xfrm>
            <a:off x="6019800" y="1011644"/>
            <a:ext cx="39942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Latviešu valodas aģentūra / Latvian Language Agency </a:t>
            </a: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909B67-3192-57AF-EEC6-50AFF501B9C9}"/>
              </a:ext>
            </a:extLst>
          </p:cNvPr>
          <p:cNvSpPr txBox="1"/>
          <p:nvPr userDrawn="1"/>
        </p:nvSpPr>
        <p:spPr>
          <a:xfrm>
            <a:off x="6019800" y="1908031"/>
            <a:ext cx="39942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latviesu_valodas_agentura</a:t>
            </a: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230604-BCB1-3B15-4A83-63688EF7F54E}"/>
              </a:ext>
            </a:extLst>
          </p:cNvPr>
          <p:cNvSpPr txBox="1"/>
          <p:nvPr userDrawn="1"/>
        </p:nvSpPr>
        <p:spPr>
          <a:xfrm>
            <a:off x="6019800" y="2711852"/>
            <a:ext cx="39942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LVA_valoda</a:t>
            </a: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E82E61-F064-57EB-16FB-562F5B9D77CF}"/>
              </a:ext>
            </a:extLst>
          </p:cNvPr>
          <p:cNvSpPr txBox="1"/>
          <p:nvPr userDrawn="1"/>
        </p:nvSpPr>
        <p:spPr>
          <a:xfrm>
            <a:off x="6019800" y="3421217"/>
            <a:ext cx="39942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Latviešu valodas aģentūra</a:t>
            </a: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3122AA-EAF2-E765-B425-0B44472CE432}"/>
              </a:ext>
            </a:extLst>
          </p:cNvPr>
          <p:cNvSpPr txBox="1"/>
          <p:nvPr userDrawn="1"/>
        </p:nvSpPr>
        <p:spPr>
          <a:xfrm>
            <a:off x="5137150" y="4183553"/>
            <a:ext cx="454838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Rīga, Meistaru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iela </a:t>
            </a:r>
            <a:r>
              <a:rPr lang="lv-LV" sz="180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10–401, LV-1050</a:t>
            </a:r>
            <a:endParaRPr lang="lv-LV" sz="18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800" i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800" i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	valoda.lv</a:t>
            </a:r>
          </a:p>
          <a:p>
            <a:endParaRPr lang="lv-LV" sz="1800" i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800" i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	maciunmacies.valoda.lv</a:t>
            </a:r>
          </a:p>
        </p:txBody>
      </p:sp>
      <p:pic>
        <p:nvPicPr>
          <p:cNvPr id="17" name="Attēls 2" descr="Attēls, kurā ir melns, tumsa&#10;&#10;Apraksts ģenerēts automātiski">
            <a:hlinkClick r:id="rId12"/>
            <a:extLst>
              <a:ext uri="{FF2B5EF4-FFF2-40B4-BE49-F238E27FC236}">
                <a16:creationId xmlns:a16="http://schemas.microsoft.com/office/drawing/2014/main" id="{E448D8F8-A56C-FC6C-BE6C-2A109EE32BF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998" y="4719904"/>
            <a:ext cx="375454" cy="375454"/>
          </a:xfrm>
          <a:prstGeom prst="rect">
            <a:avLst/>
          </a:prstGeom>
        </p:spPr>
      </p:pic>
      <p:pic>
        <p:nvPicPr>
          <p:cNvPr id="18" name="Attēls 3" descr="Attēls, kurā ir melns, tumsa&#10;&#10;Apraksts ģenerēts automātiski">
            <a:hlinkClick r:id="rId14"/>
            <a:extLst>
              <a:ext uri="{FF2B5EF4-FFF2-40B4-BE49-F238E27FC236}">
                <a16:creationId xmlns:a16="http://schemas.microsoft.com/office/drawing/2014/main" id="{6F7943B8-A3DD-33F3-C683-22100E92564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998" y="5256840"/>
            <a:ext cx="375454" cy="375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88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70DED-32F9-B944-622C-D288FD37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321C9-0B88-0DBC-EF3E-4815DBAED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5C224-41B5-5E26-7586-D698B22B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6F2D0-9FAE-3E63-FF6C-759CFD44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359E1-C458-532A-FD31-07F4273EF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0080-7033-47CB-A3A8-3538753D09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51297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BF8B7A-EA81-08F8-9A10-67BE2F2C1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BF986-DAB0-52EB-1D13-71915FD50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EA704-1BAF-0441-81D2-D2DA582B0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117ED-01D3-6825-CAE2-33ED37A3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3DCFC-DCCC-D3D6-1223-B26A7D03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0080-7033-47CB-A3A8-3538753D09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179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9D16-FC0A-4C05-1649-30A21D3824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3857" y="365125"/>
            <a:ext cx="795640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lv-LV" dirty="0"/>
              <a:t>Nosaukums (min. 32pt klātienē, 18pt – tiešsaistē)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1FCC1-28BD-972A-B81A-C8D5AECA770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995649"/>
            <a:ext cx="10515600" cy="398747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lv-LV" dirty="0"/>
              <a:t>Min. 24pt, ja prezentē klātienē, min. 14pt, ja tiešsaistē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AC559E-7330-A749-46C7-C9FF7A0F6D3F}"/>
              </a:ext>
            </a:extLst>
          </p:cNvPr>
          <p:cNvSpPr/>
          <p:nvPr/>
        </p:nvSpPr>
        <p:spPr>
          <a:xfrm>
            <a:off x="10729206" y="479769"/>
            <a:ext cx="1462794" cy="45719"/>
          </a:xfrm>
          <a:prstGeom prst="rect">
            <a:avLst/>
          </a:prstGeom>
          <a:solidFill>
            <a:srgbClr val="7345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3D141D-4C96-C636-F3DA-479869E87D3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1" name="Picture 10" descr="A logo on a black background&#10;&#10;Description automatically generated">
              <a:extLst>
                <a:ext uri="{FF2B5EF4-FFF2-40B4-BE49-F238E27FC236}">
                  <a16:creationId xmlns:a16="http://schemas.microsoft.com/office/drawing/2014/main" id="{A3D5EB67-35DF-46E6-32D8-2D7841A132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6" y="0"/>
              <a:ext cx="1774371" cy="1774371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CEC3B09-4A25-44B7-70A5-69CC8B506799}"/>
                </a:ext>
              </a:extLst>
            </p:cNvPr>
            <p:cNvSpPr/>
            <p:nvPr userDrawn="1"/>
          </p:nvSpPr>
          <p:spPr>
            <a:xfrm>
              <a:off x="0" y="6713374"/>
              <a:ext cx="12192000" cy="144626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A2687CC-B557-B25F-FA7D-E99A29D3EA42}"/>
                </a:ext>
              </a:extLst>
            </p:cNvPr>
            <p:cNvSpPr/>
            <p:nvPr userDrawn="1"/>
          </p:nvSpPr>
          <p:spPr>
            <a:xfrm>
              <a:off x="0" y="6568748"/>
              <a:ext cx="12192000" cy="1446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EA2BD177-368E-CD5B-D725-DFE68AD9E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B9D7D8D-DC6A-36E6-4B42-A50532707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00.00.0000.</a:t>
            </a:r>
          </a:p>
        </p:txBody>
      </p:sp>
    </p:spTree>
    <p:extLst>
      <p:ext uri="{BB962C8B-B14F-4D97-AF65-F5344CB8AC3E}">
        <p14:creationId xmlns:p14="http://schemas.microsoft.com/office/powerpoint/2010/main" val="308986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F97EF-4ADD-1310-E9D9-3D62A5D898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lv-LV" dirty="0"/>
              <a:t>Sadaļas nosaukums (ne virsraksts)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C27D9-7834-170A-85D8-B3AF94DB664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 dirty="0"/>
              <a:t>Sadaļas apakšnosaukums, ja nepieciešams</a:t>
            </a:r>
            <a:endParaRPr lang="en-US" dirty="0"/>
          </a:p>
        </p:txBody>
      </p:sp>
      <p:pic>
        <p:nvPicPr>
          <p:cNvPr id="10" name="Picture 9" descr="A logo on a black background&#10;&#10;Description automatically generated">
            <a:extLst>
              <a:ext uri="{FF2B5EF4-FFF2-40B4-BE49-F238E27FC236}">
                <a16:creationId xmlns:a16="http://schemas.microsoft.com/office/drawing/2014/main" id="{B9125379-AA0D-49B8-E120-330028F28A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921" y="0"/>
            <a:ext cx="2860158" cy="2860158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7992BE08-E57C-45B0-3C5A-B92A6040CE20}"/>
              </a:ext>
            </a:extLst>
          </p:cNvPr>
          <p:cNvGrpSpPr/>
          <p:nvPr userDrawn="1"/>
        </p:nvGrpSpPr>
        <p:grpSpPr>
          <a:xfrm>
            <a:off x="0" y="6568748"/>
            <a:ext cx="12192000" cy="289252"/>
            <a:chOff x="0" y="6568748"/>
            <a:chExt cx="12192000" cy="28925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8509ED5-FD74-081C-CD15-A563DFE26E0E}"/>
                </a:ext>
              </a:extLst>
            </p:cNvPr>
            <p:cNvSpPr/>
            <p:nvPr userDrawn="1"/>
          </p:nvSpPr>
          <p:spPr>
            <a:xfrm>
              <a:off x="0" y="6713374"/>
              <a:ext cx="12192000" cy="144626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6818CD1-7FB6-570A-2D05-60D8D1A49E5C}"/>
                </a:ext>
              </a:extLst>
            </p:cNvPr>
            <p:cNvSpPr/>
            <p:nvPr userDrawn="1"/>
          </p:nvSpPr>
          <p:spPr>
            <a:xfrm>
              <a:off x="0" y="6568748"/>
              <a:ext cx="12192000" cy="1446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7782C73-076C-57CB-3C3F-EA9E97C7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6753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88841-E1FA-4B3A-4B22-2AA5EB10C41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30405"/>
            <a:ext cx="5181600" cy="4146557"/>
          </a:xfrm>
        </p:spPr>
        <p:txBody>
          <a:bodyPr/>
          <a:lstStyle/>
          <a:p>
            <a:pPr lvl="0"/>
            <a:r>
              <a:rPr lang="lv-LV" dirty="0"/>
              <a:t>Min. 24pt, ja prezentē klātienē, min. 14pt, ja tiešsaistē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BC9DF4-21B3-751A-19FB-F3FAED114CD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030405"/>
            <a:ext cx="5181600" cy="4146557"/>
          </a:xfrm>
        </p:spPr>
        <p:txBody>
          <a:bodyPr/>
          <a:lstStyle/>
          <a:p>
            <a:pPr lvl="0"/>
            <a:r>
              <a:rPr lang="lv-LV" dirty="0"/>
              <a:t>Min. 24pt, ja prezentē klātienē, min. 14pt, ja tiešsaistē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42185-5405-5472-2E6E-140F819E4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F02B522-14BC-05F5-CC09-6BA5429E4955}"/>
              </a:ext>
            </a:extLst>
          </p:cNvPr>
          <p:cNvSpPr/>
          <p:nvPr/>
        </p:nvSpPr>
        <p:spPr>
          <a:xfrm>
            <a:off x="10729206" y="479769"/>
            <a:ext cx="1462794" cy="45719"/>
          </a:xfrm>
          <a:prstGeom prst="rect">
            <a:avLst/>
          </a:prstGeom>
          <a:solidFill>
            <a:srgbClr val="7345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1" name="Picture 10" descr="A logo on a black background&#10;&#10;Description automatically generated">
            <a:extLst>
              <a:ext uri="{FF2B5EF4-FFF2-40B4-BE49-F238E27FC236}">
                <a16:creationId xmlns:a16="http://schemas.microsoft.com/office/drawing/2014/main" id="{F7E7B475-DFF5-712E-5799-093FBE8373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6" y="0"/>
            <a:ext cx="1774371" cy="1774371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813957C-A838-B7FB-B94F-C8BE94799C5C}"/>
              </a:ext>
            </a:extLst>
          </p:cNvPr>
          <p:cNvGrpSpPr/>
          <p:nvPr userDrawn="1"/>
        </p:nvGrpSpPr>
        <p:grpSpPr>
          <a:xfrm>
            <a:off x="0" y="6568748"/>
            <a:ext cx="12192000" cy="289252"/>
            <a:chOff x="0" y="6568748"/>
            <a:chExt cx="12192000" cy="28925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B029C7-4D28-2469-649E-45BC7731AF66}"/>
                </a:ext>
              </a:extLst>
            </p:cNvPr>
            <p:cNvSpPr/>
            <p:nvPr userDrawn="1"/>
          </p:nvSpPr>
          <p:spPr>
            <a:xfrm>
              <a:off x="0" y="6713374"/>
              <a:ext cx="12192000" cy="144626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E5A95B-A3E6-D446-1800-EC437226146A}"/>
                </a:ext>
              </a:extLst>
            </p:cNvPr>
            <p:cNvSpPr/>
            <p:nvPr userDrawn="1"/>
          </p:nvSpPr>
          <p:spPr>
            <a:xfrm>
              <a:off x="0" y="6568748"/>
              <a:ext cx="12192000" cy="1446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60A8B8B7-0092-D32C-73B1-0783C2120B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3857" y="365125"/>
            <a:ext cx="7956408" cy="1325563"/>
          </a:xfrm>
        </p:spPr>
        <p:txBody>
          <a:bodyPr/>
          <a:lstStyle/>
          <a:p>
            <a:r>
              <a:rPr lang="lv-LV" dirty="0"/>
              <a:t>Nosaukums (min. 32pt klātienē, 18pt – tiešsaistē)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433DF400-BB03-111E-08A6-93F9DC8274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Datums</a:t>
            </a:r>
          </a:p>
        </p:txBody>
      </p:sp>
    </p:spTree>
    <p:extLst>
      <p:ext uri="{BB962C8B-B14F-4D97-AF65-F5344CB8AC3E}">
        <p14:creationId xmlns:p14="http://schemas.microsoft.com/office/powerpoint/2010/main" val="175755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B6B14-78CC-FF83-9FF1-59F82C5BF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97782"/>
            <a:ext cx="5157787" cy="823912"/>
          </a:xfrm>
          <a:solidFill>
            <a:srgbClr val="734590"/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F592A7-E3D9-4955-8FBC-1AD29D09C18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821695"/>
            <a:ext cx="5157787" cy="3367968"/>
          </a:xfrm>
        </p:spPr>
        <p:txBody>
          <a:bodyPr/>
          <a:lstStyle/>
          <a:p>
            <a:pPr lvl="0"/>
            <a:r>
              <a:rPr lang="lv-LV" dirty="0"/>
              <a:t>Min. 24pt, ja prezentē klātienē, min. 14pt, ja tiešsaistē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7D1525-55AB-CFAF-D762-F49FB3C2E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97782"/>
            <a:ext cx="5183188" cy="823912"/>
          </a:xfrm>
          <a:solidFill>
            <a:srgbClr val="734590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4B70B-FB39-2E5A-C185-88FA0737AE5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821695"/>
            <a:ext cx="5183188" cy="3367968"/>
          </a:xfrm>
        </p:spPr>
        <p:txBody>
          <a:bodyPr/>
          <a:lstStyle/>
          <a:p>
            <a:pPr lvl="0"/>
            <a:r>
              <a:rPr lang="lv-LV" dirty="0"/>
              <a:t>Min. 24pt, ja prezentē klātienē, min. 14pt, ja tiešsaistē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C1D7EAC-2A0B-8772-79E9-0BC54E076AB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9E416E2-A501-A706-5889-860EDE0F5090}"/>
                </a:ext>
              </a:extLst>
            </p:cNvPr>
            <p:cNvSpPr/>
            <p:nvPr/>
          </p:nvSpPr>
          <p:spPr>
            <a:xfrm>
              <a:off x="10729206" y="479769"/>
              <a:ext cx="1462794" cy="45719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6FBA178-6F49-D164-B190-E02F7C03091E}"/>
                </a:ext>
              </a:extLst>
            </p:cNvPr>
            <p:cNvGrpSpPr/>
            <p:nvPr userDrawn="1"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pic>
            <p:nvPicPr>
              <p:cNvPr id="13" name="Picture 12" descr="A logo on a black background&#10;&#10;Description automatically generated">
                <a:extLst>
                  <a:ext uri="{FF2B5EF4-FFF2-40B4-BE49-F238E27FC236}">
                    <a16:creationId xmlns:a16="http://schemas.microsoft.com/office/drawing/2014/main" id="{DF3F7011-02B7-FB2F-57D4-8532BA1C3C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486" y="0"/>
                <a:ext cx="1774371" cy="1774371"/>
              </a:xfrm>
              <a:prstGeom prst="rect">
                <a:avLst/>
              </a:prstGeom>
            </p:spPr>
          </p:pic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C06870C-449D-DE6B-33F5-95FC741DFE90}"/>
                  </a:ext>
                </a:extLst>
              </p:cNvPr>
              <p:cNvSpPr/>
              <p:nvPr userDrawn="1"/>
            </p:nvSpPr>
            <p:spPr>
              <a:xfrm>
                <a:off x="0" y="6713374"/>
                <a:ext cx="12192000" cy="144626"/>
              </a:xfrm>
              <a:prstGeom prst="rect">
                <a:avLst/>
              </a:prstGeom>
              <a:solidFill>
                <a:srgbClr val="7345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9E1BAA3-A340-727D-9673-813E7921A48D}"/>
                  </a:ext>
                </a:extLst>
              </p:cNvPr>
              <p:cNvSpPr/>
              <p:nvPr userDrawn="1"/>
            </p:nvSpPr>
            <p:spPr>
              <a:xfrm>
                <a:off x="0" y="6568748"/>
                <a:ext cx="12192000" cy="1446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</p:grp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2AB45DAB-FB18-9D6C-99B4-DA42300DB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3857" y="365125"/>
            <a:ext cx="7956408" cy="1325563"/>
          </a:xfrm>
        </p:spPr>
        <p:txBody>
          <a:bodyPr/>
          <a:lstStyle/>
          <a:p>
            <a:r>
              <a:rPr lang="lv-LV" dirty="0"/>
              <a:t>Nosaukums (min. 32pt klātienē, 18pt – tiešsaistē)</a:t>
            </a:r>
          </a:p>
        </p:txBody>
      </p:sp>
      <p:sp>
        <p:nvSpPr>
          <p:cNvPr id="19" name="Slide Number Placeholder 6">
            <a:extLst>
              <a:ext uri="{FF2B5EF4-FFF2-40B4-BE49-F238E27FC236}">
                <a16:creationId xmlns:a16="http://schemas.microsoft.com/office/drawing/2014/main" id="{6F9C2B69-68F3-39DA-3776-1783061E4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4D354C6A-9847-E330-7A9F-7D9FDE99DB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Datums</a:t>
            </a:r>
          </a:p>
        </p:txBody>
      </p:sp>
    </p:spTree>
    <p:extLst>
      <p:ext uri="{BB962C8B-B14F-4D97-AF65-F5344CB8AC3E}">
        <p14:creationId xmlns:p14="http://schemas.microsoft.com/office/powerpoint/2010/main" val="230277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E9E8404-AFFD-97ED-38E8-29CDDE55106E}"/>
              </a:ext>
            </a:extLst>
          </p:cNvPr>
          <p:cNvSpPr/>
          <p:nvPr/>
        </p:nvSpPr>
        <p:spPr>
          <a:xfrm>
            <a:off x="10729206" y="479769"/>
            <a:ext cx="1462794" cy="45719"/>
          </a:xfrm>
          <a:prstGeom prst="rect">
            <a:avLst/>
          </a:prstGeom>
          <a:solidFill>
            <a:srgbClr val="7345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9" name="Picture 8" descr="A logo on a black background&#10;&#10;Description automatically generated">
            <a:extLst>
              <a:ext uri="{FF2B5EF4-FFF2-40B4-BE49-F238E27FC236}">
                <a16:creationId xmlns:a16="http://schemas.microsoft.com/office/drawing/2014/main" id="{4520AC54-3B59-5080-E476-85D2FD18AB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6" y="0"/>
            <a:ext cx="1774371" cy="177437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71F1042-5752-FA3F-3EE7-A534A1536A45}"/>
              </a:ext>
            </a:extLst>
          </p:cNvPr>
          <p:cNvSpPr/>
          <p:nvPr userDrawn="1"/>
        </p:nvSpPr>
        <p:spPr>
          <a:xfrm>
            <a:off x="0" y="6713374"/>
            <a:ext cx="12192000" cy="144626"/>
          </a:xfrm>
          <a:prstGeom prst="rect">
            <a:avLst/>
          </a:prstGeom>
          <a:solidFill>
            <a:srgbClr val="7345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1855BE-F57C-2DC1-AE3E-A54F5511CD52}"/>
              </a:ext>
            </a:extLst>
          </p:cNvPr>
          <p:cNvSpPr/>
          <p:nvPr userDrawn="1"/>
        </p:nvSpPr>
        <p:spPr>
          <a:xfrm>
            <a:off x="0" y="6568748"/>
            <a:ext cx="12192000" cy="1446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A65E449-2405-C011-8ABE-3965A36F570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013857" y="365125"/>
            <a:ext cx="7956408" cy="1325563"/>
          </a:xfrm>
        </p:spPr>
        <p:txBody>
          <a:bodyPr/>
          <a:lstStyle/>
          <a:p>
            <a:r>
              <a:rPr lang="lv-LV" dirty="0"/>
              <a:t>Nosaukums (min. 32pt klātienē, 18pt – tiešsaistē)</a:t>
            </a: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BFDD028-04DB-03F4-1FD8-1D7B3A44C73A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26B84F56-4E26-FA5D-79C6-1CE63DFED0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Datums</a:t>
            </a:r>
          </a:p>
        </p:txBody>
      </p:sp>
    </p:spTree>
    <p:extLst>
      <p:ext uri="{BB962C8B-B14F-4D97-AF65-F5344CB8AC3E}">
        <p14:creationId xmlns:p14="http://schemas.microsoft.com/office/powerpoint/2010/main" val="451344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1DC3028-826E-B9F7-94D3-992A527B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CB061F-7ECE-BBCA-BF34-8CC22354C6B3}"/>
              </a:ext>
            </a:extLst>
          </p:cNvPr>
          <p:cNvSpPr/>
          <p:nvPr userDrawn="1"/>
        </p:nvSpPr>
        <p:spPr>
          <a:xfrm>
            <a:off x="0" y="6713374"/>
            <a:ext cx="12192000" cy="144626"/>
          </a:xfrm>
          <a:prstGeom prst="rect">
            <a:avLst/>
          </a:prstGeom>
          <a:solidFill>
            <a:srgbClr val="7345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85A7E5-CD11-774B-2EB0-0A0EF07640EF}"/>
              </a:ext>
            </a:extLst>
          </p:cNvPr>
          <p:cNvSpPr/>
          <p:nvPr userDrawn="1"/>
        </p:nvSpPr>
        <p:spPr>
          <a:xfrm>
            <a:off x="0" y="6568748"/>
            <a:ext cx="12192000" cy="1446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55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3BD51-C8C5-FAA2-A9DC-BF609E37E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97563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88941-4445-7FEC-C6AA-4D4540987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33005-C135-3C27-6F2F-E3428CD8F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575831"/>
            <a:ext cx="3932237" cy="22931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5D8D3D-5223-45E3-B239-2E6E3AB3D3D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B03B1B3-9EA1-ABD1-B359-7FD8CE1A75BC}"/>
                </a:ext>
              </a:extLst>
            </p:cNvPr>
            <p:cNvSpPr/>
            <p:nvPr/>
          </p:nvSpPr>
          <p:spPr>
            <a:xfrm>
              <a:off x="10729206" y="479769"/>
              <a:ext cx="1462794" cy="45719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EADC894-EAC0-AF36-5CB4-B9C890DD4C3A}"/>
                </a:ext>
              </a:extLst>
            </p:cNvPr>
            <p:cNvGrpSpPr/>
            <p:nvPr userDrawn="1"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pic>
            <p:nvPicPr>
              <p:cNvPr id="11" name="Picture 10" descr="A logo on a black background&#10;&#10;Description automatically generated">
                <a:extLst>
                  <a:ext uri="{FF2B5EF4-FFF2-40B4-BE49-F238E27FC236}">
                    <a16:creationId xmlns:a16="http://schemas.microsoft.com/office/drawing/2014/main" id="{606B4AEF-1BA7-94EF-C3A3-B520DF2EFF1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486" y="0"/>
                <a:ext cx="1774371" cy="1774371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435B83D-B2C1-7553-55B6-3CEEFC459513}"/>
                  </a:ext>
                </a:extLst>
              </p:cNvPr>
              <p:cNvSpPr/>
              <p:nvPr userDrawn="1"/>
            </p:nvSpPr>
            <p:spPr>
              <a:xfrm>
                <a:off x="0" y="6713374"/>
                <a:ext cx="12192000" cy="144626"/>
              </a:xfrm>
              <a:prstGeom prst="rect">
                <a:avLst/>
              </a:prstGeom>
              <a:solidFill>
                <a:srgbClr val="7345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CE4E4B7-6035-C7C3-44B0-158E27A57324}"/>
                  </a:ext>
                </a:extLst>
              </p:cNvPr>
              <p:cNvSpPr/>
              <p:nvPr userDrawn="1"/>
            </p:nvSpPr>
            <p:spPr>
              <a:xfrm>
                <a:off x="0" y="6568748"/>
                <a:ext cx="12192000" cy="1446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</p:grpSp>
      </p:grp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376838A-B295-FD80-467E-A08CFE8F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7445A043-263E-AA82-8464-78FFC13572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Datums</a:t>
            </a:r>
          </a:p>
        </p:txBody>
      </p:sp>
    </p:spTree>
    <p:extLst>
      <p:ext uri="{BB962C8B-B14F-4D97-AF65-F5344CB8AC3E}">
        <p14:creationId xmlns:p14="http://schemas.microsoft.com/office/powerpoint/2010/main" val="314373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7DFF-73BF-7EA9-AE16-C920737A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99203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E418E0-A623-A6F8-4746-98989F9B29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4171F-6EFA-C542-EFA2-B7F65AB98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592232"/>
            <a:ext cx="3932237" cy="22767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109EC4F-7DC4-991E-9EEA-04017DCE275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006BA6-E125-66E0-1304-6B223D8B0461}"/>
                </a:ext>
              </a:extLst>
            </p:cNvPr>
            <p:cNvSpPr/>
            <p:nvPr/>
          </p:nvSpPr>
          <p:spPr>
            <a:xfrm>
              <a:off x="10729206" y="479769"/>
              <a:ext cx="1462794" cy="45719"/>
            </a:xfrm>
            <a:prstGeom prst="rect">
              <a:avLst/>
            </a:prstGeom>
            <a:solidFill>
              <a:srgbClr val="7345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10DF67E-B4B8-A14D-F74E-6A45BBC00A3C}"/>
                </a:ext>
              </a:extLst>
            </p:cNvPr>
            <p:cNvGrpSpPr/>
            <p:nvPr userDrawn="1"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pic>
            <p:nvPicPr>
              <p:cNvPr id="11" name="Picture 10" descr="A logo on a black background&#10;&#10;Description automatically generated">
                <a:extLst>
                  <a:ext uri="{FF2B5EF4-FFF2-40B4-BE49-F238E27FC236}">
                    <a16:creationId xmlns:a16="http://schemas.microsoft.com/office/drawing/2014/main" id="{58C33CCE-80D8-7F03-8EC3-B6A1A2BAEEE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486" y="0"/>
                <a:ext cx="1774371" cy="1774371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55CE3AF-D735-71D3-D7E2-21D7EB2E77E3}"/>
                  </a:ext>
                </a:extLst>
              </p:cNvPr>
              <p:cNvSpPr/>
              <p:nvPr userDrawn="1"/>
            </p:nvSpPr>
            <p:spPr>
              <a:xfrm>
                <a:off x="0" y="6713374"/>
                <a:ext cx="12192000" cy="144626"/>
              </a:xfrm>
              <a:prstGeom prst="rect">
                <a:avLst/>
              </a:prstGeom>
              <a:solidFill>
                <a:srgbClr val="73459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4AFA56C-DD3A-5184-B4BB-634A0CBBBE1F}"/>
                  </a:ext>
                </a:extLst>
              </p:cNvPr>
              <p:cNvSpPr/>
              <p:nvPr userDrawn="1"/>
            </p:nvSpPr>
            <p:spPr>
              <a:xfrm>
                <a:off x="0" y="6568748"/>
                <a:ext cx="12192000" cy="1446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/>
              </a:p>
            </p:txBody>
          </p:sp>
        </p:grpSp>
      </p:grp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48F0D3B2-074B-3F01-23EA-A9CF66D10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2968" y="6127751"/>
            <a:ext cx="869545" cy="349560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9F40080-7033-47CB-A3A8-3538753D09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4750F5A7-4880-1A3B-6169-DE3F38FCDB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06138" y="161813"/>
            <a:ext cx="1773237" cy="34081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latin typeface="+mn-lt"/>
              </a:defRPr>
            </a:lvl1pPr>
          </a:lstStyle>
          <a:p>
            <a:pPr lvl="0"/>
            <a:r>
              <a:rPr lang="lv-LV" dirty="0"/>
              <a:t>Datums</a:t>
            </a:r>
          </a:p>
        </p:txBody>
      </p:sp>
    </p:spTree>
    <p:extLst>
      <p:ext uri="{BB962C8B-B14F-4D97-AF65-F5344CB8AC3E}">
        <p14:creationId xmlns:p14="http://schemas.microsoft.com/office/powerpoint/2010/main" val="43589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2716DC-F7C1-4100-40D2-FA3FAE988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609D3-3F98-D4E3-9D65-C0C5D563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90883-76E2-CFC5-3B94-2DFC444FB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76D1-F309-9985-7139-E7197D13B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E87AE-85B1-1764-9494-75CA2C2D8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F40080-7033-47CB-A3A8-3538753D09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200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58" r:id="rId12"/>
    <p:sldLayoutId id="214748365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ciunmacies.valoda.lv/speles/termini/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://www.sazinastilts.lv/language-learning/vocabular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ciunmacies.valoda.lv/wp-content/uploads/2020/10/KritiskaDomasana-skolotajiem.pdf" TargetMode="External"/><Relationship Id="rId5" Type="http://schemas.openxmlformats.org/officeDocument/2006/relationships/hyperlink" Target="https://maciunmacies.valoda.lv/wp-content/uploads/2020/10/KritiskaDomasana-skoleniem-1.pdf" TargetMode="External"/><Relationship Id="rId4" Type="http://schemas.openxmlformats.org/officeDocument/2006/relationships/hyperlink" Target="https://maciunmacies.valoda.lv/wp-content/uploads/2019/10/e-Terminu_vardn.pd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hyperlink" Target="https://valoda.lv/gramatas/pieaugusajiem/" TargetMode="External"/><Relationship Id="rId7" Type="http://schemas.openxmlformats.org/officeDocument/2006/relationships/image" Target="../media/image11.png"/><Relationship Id="rId2" Type="http://schemas.openxmlformats.org/officeDocument/2006/relationships/hyperlink" Target="https://valoda.lv/wp-content/uploads/2023/09/M%C4%81cies-pats_LV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hyperlink" Target="https://mape.gov.lv/catalog/materials/C99C1C02-4DB8-4BCF-AC97-307BF717AB5E/view?preview=C99C1C02-4DB8-4BCF-AC97-307BF717AB5E" TargetMode="External"/><Relationship Id="rId4" Type="http://schemas.openxmlformats.org/officeDocument/2006/relationships/hyperlink" Target="https://valoda.lv/gramatas/skolotajiem/" TargetMode="External"/><Relationship Id="rId9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C06CD-57AB-469E-CB47-59B139570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Pedagogu profesionālās kompetences pilnveide: atbalsts profesionālās izglītības iestāžu pedagogiem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04EB9-D875-7192-B92D-74C01C46D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261" y="2315055"/>
            <a:ext cx="10515600" cy="39874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lv-LV" sz="1600" b="1" kern="100" dirty="0">
                <a:effectLst/>
                <a:cs typeface="Times New Roman" panose="02020603050405020304" pitchFamily="18" charset="0"/>
              </a:rPr>
              <a:t>Kursi: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lv-LV" sz="1600" kern="100" dirty="0">
                <a:effectLst/>
                <a:cs typeface="Times New Roman" panose="02020603050405020304" pitchFamily="18" charset="0"/>
              </a:rPr>
              <a:t>„Latviešu valodas kā svešvalodas apguve pamatskolā un vidusskolā: atbalsts jauniebraucējiem” (12 stundas)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lv-LV" sz="1600" kern="100" dirty="0">
                <a:effectLst/>
                <a:cs typeface="Times New Roman" panose="02020603050405020304" pitchFamily="18" charset="0"/>
              </a:rPr>
              <a:t>„Tekstpratība mācību priekšmetu stundās darbam lingvistiski neviendabīgā vidē” (12 stundas), var pieteikties arī skolu kolektīvi.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lv-LV" sz="1600" kern="100" dirty="0">
                <a:effectLst/>
                <a:cs typeface="Times New Roman" panose="02020603050405020304" pitchFamily="18" charset="0"/>
              </a:rPr>
              <a:t>„Teksts mācību procesā – ceļš uz skolēna tekstpratības pilnveidi” (12 stundas)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lv-LV" sz="1600" kern="100" dirty="0">
                <a:effectLst/>
                <a:cs typeface="Times New Roman" panose="02020603050405020304" pitchFamily="18" charset="0"/>
              </a:rPr>
              <a:t>„Aktuālas tendences jaunākajā latviešu literatūrā” (12 stundas)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lv-LV" sz="1600" kern="100" dirty="0">
                <a:effectLst/>
                <a:cs typeface="Times New Roman" panose="02020603050405020304" pitchFamily="18" charset="0"/>
              </a:rPr>
              <a:t>„Atbalsts latviešu valodas kā svešvalodas pedagogiem, kuri māca pieaugušos</a:t>
            </a:r>
            <a:r>
              <a:rPr lang="lv-LV" sz="1600" u="sng" kern="100" dirty="0">
                <a:solidFill>
                  <a:srgbClr val="467886"/>
                </a:solidFill>
                <a:effectLst/>
                <a:cs typeface="Times New Roman" panose="02020603050405020304" pitchFamily="18" charset="0"/>
              </a:rPr>
              <a:t>”</a:t>
            </a:r>
            <a:r>
              <a:rPr lang="lv-LV" sz="1600" kern="100" dirty="0">
                <a:effectLst/>
                <a:cs typeface="Times New Roman" panose="02020603050405020304" pitchFamily="18" charset="0"/>
              </a:rPr>
              <a:t> (12 stundas)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lv-LV" sz="1600" kern="100" dirty="0">
                <a:effectLst/>
                <a:cs typeface="Times New Roman" panose="02020603050405020304" pitchFamily="18" charset="0"/>
              </a:rPr>
              <a:t>Meistarklase „Atbalsts  profesionālo vidusskolu un tehnikumu matemātikas skolotājiem, strādājot lingvistiski neviendabīgā vidē” (24 stundas)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44C92-0D7E-3386-C348-89E37302C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0080-7033-47CB-A3A8-3538753D09B7}" type="slidenum">
              <a:rPr lang="lv-LV" smtClean="0"/>
              <a:pPr/>
              <a:t>1</a:t>
            </a:fld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85FDA-34A0-99FC-EE7B-08B65F13D3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17.01.2025.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7375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16467-7D32-98B1-5CA0-0CAA5F950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3535-6CE3-FD0C-BDF7-9AEDF3664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Pedagogu profesionālās kompetences pilnveide: atbalsts profesionālās izglītības iestāžu pedagogiem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41605-3536-DBDD-C995-625126764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0299"/>
            <a:ext cx="10515600" cy="358282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400" kern="100" dirty="0">
                <a:effectLst/>
                <a:cs typeface="Times New Roman" panose="02020603050405020304" pitchFamily="18" charset="0"/>
              </a:rPr>
              <a:t>LVA piedāvā arī tiešsaistes konsultācijas  pedagogiem –  atbalsts darbam neviendabīgā valodas vidē par dažādiem metodikas jautājumiem.</a:t>
            </a:r>
            <a:endParaRPr lang="en-US" kern="100" dirty="0">
              <a:effectLst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kern="100" dirty="0">
                <a:effectLst/>
                <a:cs typeface="Times New Roman" panose="02020603050405020304" pitchFamily="18" charset="0"/>
              </a:rPr>
              <a:t>Informatīvs seminārs profesionālo mācību iestāžu direktoru vietniekiem, metodiķiem par aktuāliem metodikas jautājumiem un mācību materiāliem (plānots š.g.martā)</a:t>
            </a:r>
            <a:endParaRPr lang="lv-LV" b="1" kern="100" dirty="0">
              <a:effectLst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b="1" kern="100" dirty="0">
                <a:effectLst/>
                <a:cs typeface="Times New Roman" panose="02020603050405020304" pitchFamily="18" charset="0"/>
              </a:rPr>
              <a:t>Kontaktpersona</a:t>
            </a:r>
            <a:r>
              <a:rPr lang="lv-LV" kern="100" dirty="0">
                <a:effectLst/>
                <a:cs typeface="Times New Roman" panose="02020603050405020304" pitchFamily="18" charset="0"/>
              </a:rPr>
              <a:t>: LVA Izglītības daļas metodiķe Anita Sniedze </a:t>
            </a:r>
            <a:r>
              <a:rPr lang="lv-LV" i="1" dirty="0"/>
              <a:t>(anita.sniedze@valoda.lv</a:t>
            </a:r>
            <a:r>
              <a:rPr lang="lv-LV" dirty="0"/>
              <a:t>)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v-LV" b="1" kern="100" dirty="0"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D4A97-0D71-7CF1-E6BA-AC04994C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0080-7033-47CB-A3A8-3538753D09B7}" type="slidenum">
              <a:rPr lang="lv-LV" smtClean="0"/>
              <a:pPr/>
              <a:t>2</a:t>
            </a:fld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08F175-4FB0-2CB3-571E-83221B3591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17.01.2025.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5715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6942A-17EC-F793-D0A7-90CC8AD02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6593-7F10-07FC-3176-341CE57D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Mācību un metodiskie materiāli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9E736-364E-9866-B842-A0BC6DB03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5649"/>
            <a:ext cx="7448550" cy="3987476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600" b="1" kern="100" dirty="0">
                <a:effectLst/>
                <a:cs typeface="Times New Roman" panose="02020603050405020304" pitchFamily="18" charset="0"/>
              </a:rPr>
              <a:t>Terminoloģijas apguvei: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600" u="sng" kern="100" dirty="0">
                <a:solidFill>
                  <a:srgbClr val="467886"/>
                </a:solidFill>
                <a:effectLst/>
                <a:cs typeface="Times New Roman" panose="02020603050405020304" pitchFamily="18" charset="0"/>
                <a:hlinkClick r:id="rId2"/>
              </a:rPr>
              <a:t>http://www.sazinastilts.lv/language-learning/vocabulary/</a:t>
            </a:r>
            <a:r>
              <a:rPr lang="lv-LV" sz="1600" kern="100" dirty="0">
                <a:effectLst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600" u="sng" kern="100" dirty="0">
                <a:solidFill>
                  <a:srgbClr val="467886"/>
                </a:solidFill>
                <a:effectLst/>
                <a:cs typeface="Times New Roman" panose="02020603050405020304" pitchFamily="18" charset="0"/>
                <a:hlinkClick r:id="rId3"/>
              </a:rPr>
              <a:t>https://maciunmacies.valoda.lv/speles/termini/</a:t>
            </a:r>
            <a:r>
              <a:rPr lang="lv-LV" sz="1600" kern="100" dirty="0">
                <a:effectLst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600" u="sng" kern="100" dirty="0">
                <a:solidFill>
                  <a:srgbClr val="467886"/>
                </a:solidFill>
                <a:effectLst/>
                <a:cs typeface="Times New Roman" panose="02020603050405020304" pitchFamily="18" charset="0"/>
                <a:hlinkClick r:id="rId4"/>
              </a:rPr>
              <a:t>https://maciunmacies.valoda.lv/wp-content/uploads/2019/10/e-Terminu_vardn.pdf</a:t>
            </a:r>
            <a:r>
              <a:rPr lang="lv-LV" sz="1600" kern="100" dirty="0">
                <a:effectLst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sz="1600" b="1" kern="100" dirty="0">
              <a:effectLst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600" b="1" kern="100" dirty="0">
                <a:effectLst/>
                <a:cs typeface="Times New Roman" panose="02020603050405020304" pitchFamily="18" charset="0"/>
              </a:rPr>
              <a:t>Atbalsts literatūras apguvei – kritisko domāšanu attīstoši teksti un uzdevumi:</a:t>
            </a:r>
            <a:endParaRPr lang="lv-LV" sz="1600" kern="100" dirty="0">
              <a:effectLst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600" u="sng" kern="100" dirty="0">
                <a:solidFill>
                  <a:srgbClr val="467886"/>
                </a:solidFill>
                <a:effectLst/>
                <a:cs typeface="Times New Roman" panose="02020603050405020304" pitchFamily="18" charset="0"/>
                <a:hlinkClick r:id="rId5"/>
              </a:rPr>
              <a:t>https://maciunmacies.valoda.lv/wp-content/uploads/2020/10/KritiskaDomasana-skoleniem-1.pdf</a:t>
            </a:r>
            <a:r>
              <a:rPr lang="lv-LV" sz="1600" kern="100" dirty="0">
                <a:effectLst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600" u="sng" kern="100" dirty="0">
                <a:solidFill>
                  <a:srgbClr val="467886"/>
                </a:solidFill>
                <a:effectLst/>
                <a:cs typeface="Times New Roman" panose="02020603050405020304" pitchFamily="18" charset="0"/>
                <a:hlinkClick r:id="rId6"/>
              </a:rPr>
              <a:t>https://maciunmacies.valoda.lv/wp-content/uploads/2020/10/KritiskaDomasana-skolotajiem.pdf</a:t>
            </a:r>
            <a:r>
              <a:rPr lang="lv-LV" sz="1600" kern="100" dirty="0">
                <a:effectLst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sz="1600" b="1" kern="100" dirty="0"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37323-AD31-D5F1-85D2-F2DE2104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0080-7033-47CB-A3A8-3538753D09B7}" type="slidenum">
              <a:rPr lang="lv-LV" smtClean="0"/>
              <a:pPr/>
              <a:t>3</a:t>
            </a:fld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C731E6-F334-1B55-6616-BC323A4985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17.01.2025.</a:t>
            </a:r>
            <a:endParaRPr lang="lv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D4D716-FE09-CDDE-84DA-87CBC09088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3486" y="1995647"/>
            <a:ext cx="2833978" cy="3987477"/>
          </a:xfrm>
          <a:prstGeom prst="rect">
            <a:avLst/>
          </a:prstGeom>
          <a:ln>
            <a:solidFill>
              <a:srgbClr val="663399"/>
            </a:solidFill>
          </a:ln>
        </p:spPr>
      </p:pic>
    </p:spTree>
    <p:extLst>
      <p:ext uri="{BB962C8B-B14F-4D97-AF65-F5344CB8AC3E}">
        <p14:creationId xmlns:p14="http://schemas.microsoft.com/office/powerpoint/2010/main" val="167863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FD1F7-5B9F-0F2B-809D-8E376A05E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9EE4A-8E2B-1B72-BC59-887995F9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Mācību un metodiskie materiāli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1C4AB-139C-0F03-409F-64CB65C29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5649"/>
            <a:ext cx="6374130" cy="3987476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200" b="1" kern="100" dirty="0">
                <a:effectLst/>
                <a:cs typeface="Times New Roman" panose="02020603050405020304" pitchFamily="18" charset="0"/>
              </a:rPr>
              <a:t>Valodas prasmju pilnveidei: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000" b="1" i="1" kern="100" dirty="0">
                <a:cs typeface="Times New Roman" panose="02020603050405020304" pitchFamily="18" charset="0"/>
                <a:hlinkClick r:id="rId2"/>
              </a:rPr>
              <a:t>Mācies pats!</a:t>
            </a:r>
            <a:endParaRPr lang="lv-LV" sz="2000" i="1" kern="100" dirty="0">
              <a:effectLst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000" b="1" kern="100" dirty="0">
                <a:effectLst/>
                <a:cs typeface="Times New Roman" panose="02020603050405020304" pitchFamily="18" charset="0"/>
                <a:hlinkClick r:id="rId3"/>
              </a:rPr>
              <a:t>Mācību materiāli pieaugušajiem</a:t>
            </a:r>
            <a:endParaRPr lang="lv-LV" sz="2000" b="1" kern="100" dirty="0">
              <a:effectLst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000" b="1" kern="100" dirty="0">
                <a:effectLst/>
                <a:cs typeface="Times New Roman" panose="02020603050405020304" pitchFamily="18" charset="0"/>
                <a:hlinkClick r:id="rId4"/>
              </a:rPr>
              <a:t>Metodiskie materiāli</a:t>
            </a:r>
            <a:endParaRPr lang="lv-LV" sz="2000" b="1" kern="100" dirty="0">
              <a:effectLst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200" b="1" kern="10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Ierosmei un radošai izmantošanai: </a:t>
            </a:r>
            <a:endParaRPr lang="lv-LV" sz="2200" kern="100" dirty="0">
              <a:effectLst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200" kern="10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Pičukāne, E. (2023) </a:t>
            </a:r>
            <a:r>
              <a:rPr lang="lv-LV" sz="2200" i="1" kern="10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Vadlīnijas pārejai uz mācībām latviešu valodā</a:t>
            </a:r>
            <a:r>
              <a:rPr lang="lv-LV" sz="2200" kern="10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: metodiskais līdzeklis. Rīga: VISC. Pieejams </a:t>
            </a:r>
            <a:r>
              <a:rPr lang="lv-LV" sz="2200" kern="100" dirty="0">
                <a:solidFill>
                  <a:srgbClr val="212529"/>
                </a:solidFill>
                <a:effectLst/>
                <a:cs typeface="Times New Roman" panose="02020603050405020304" pitchFamily="18" charset="0"/>
                <a:hlinkClick r:id="rId5"/>
              </a:rPr>
              <a:t>šeit</a:t>
            </a:r>
            <a:r>
              <a:rPr lang="lv-LV" sz="2200" kern="10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.</a:t>
            </a:r>
            <a:endParaRPr lang="lv-LV" sz="2200" kern="100" dirty="0">
              <a:effectLst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lv-LV" sz="2200" b="1" kern="100" dirty="0"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C3E6A-3320-6A28-2B79-A9ACD62D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0080-7033-47CB-A3A8-3538753D09B7}" type="slidenum">
              <a:rPr lang="lv-LV" smtClean="0"/>
              <a:pPr/>
              <a:t>4</a:t>
            </a:fld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198E1D-C2CA-D34B-DB4A-70A11283DB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17.01.2025.</a:t>
            </a:r>
            <a:endParaRPr lang="lv-LV" dirty="0"/>
          </a:p>
        </p:txBody>
      </p:sp>
      <p:pic>
        <p:nvPicPr>
          <p:cNvPr id="7" name="Picture 6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7859F7EC-C102-2ABA-EED8-63A96E3A22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4" t="8044" r="7622" b="7622"/>
          <a:stretch/>
        </p:blipFill>
        <p:spPr>
          <a:xfrm>
            <a:off x="9725757" y="1690688"/>
            <a:ext cx="1921592" cy="1921592"/>
          </a:xfrm>
          <a:prstGeom prst="rect">
            <a:avLst/>
          </a:prstGeom>
        </p:spPr>
      </p:pic>
      <p:pic>
        <p:nvPicPr>
          <p:cNvPr id="9" name="Picture 8" descr="A yellow and purple background with text&#10;&#10;Description automatically generated">
            <a:extLst>
              <a:ext uri="{FF2B5EF4-FFF2-40B4-BE49-F238E27FC236}">
                <a16:creationId xmlns:a16="http://schemas.microsoft.com/office/drawing/2014/main" id="{7B00A6FA-1BC2-AB80-0C5F-9DAD3631C2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510" y="1706781"/>
            <a:ext cx="1919067" cy="1914083"/>
          </a:xfrm>
          <a:prstGeom prst="rect">
            <a:avLst/>
          </a:prstGeom>
        </p:spPr>
      </p:pic>
      <p:pic>
        <p:nvPicPr>
          <p:cNvPr id="1026" name="Picture 2" descr="Vadlīnijas pārejai uz mācībām latviešu valodā">
            <a:extLst>
              <a:ext uri="{FF2B5EF4-FFF2-40B4-BE49-F238E27FC236}">
                <a16:creationId xmlns:a16="http://schemas.microsoft.com/office/drawing/2014/main" id="{76F4C078-BD7A-4E10-BB48-DF6FFDFF33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9256"/>
          <a:stretch/>
        </p:blipFill>
        <p:spPr bwMode="auto">
          <a:xfrm>
            <a:off x="7498281" y="3886600"/>
            <a:ext cx="1930296" cy="188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4DB817A0-A880-B6CC-9BAF-C8EC33CE0D3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7683" r="6809" b="6809"/>
          <a:stretch/>
        </p:blipFill>
        <p:spPr>
          <a:xfrm>
            <a:off x="9725757" y="3886600"/>
            <a:ext cx="1921592" cy="192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algn="ctr">
          <a:defRPr sz="3200" b="1" dirty="0">
            <a:latin typeface="Verdana" panose="020B0604030504040204" pitchFamily="34" charset="0"/>
            <a:ea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330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Verdana</vt:lpstr>
      <vt:lpstr>Office Theme</vt:lpstr>
      <vt:lpstr>Pedagogu profesionālās kompetences pilnveide: atbalsts profesionālās izglītības iestāžu pedagogiem</vt:lpstr>
      <vt:lpstr>Pedagogu profesionālās kompetences pilnveide: atbalsts profesionālās izglītības iestāžu pedagogiem</vt:lpstr>
      <vt:lpstr>Mācību un metodiskie materiāli</vt:lpstr>
      <vt:lpstr>Mācību un metodiskie materiāli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Pedagogu profesionālās kompetences pilnveide: atbalsts profesionālās izglītības iestāžu pedagogiem</dc:title>
  <dc:creator>Justine Bondare</dc:creator>
  <cp:lastModifiedBy>Ilze Seipule</cp:lastModifiedBy>
  <cp:revision>41</cp:revision>
  <dcterms:created xsi:type="dcterms:W3CDTF">2024-09-05T06:17:46Z</dcterms:created>
  <dcterms:modified xsi:type="dcterms:W3CDTF">2025-01-17T11:44:33Z</dcterms:modified>
</cp:coreProperties>
</file>