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58" r:id="rId2"/>
    <p:sldId id="451" r:id="rId3"/>
    <p:sldId id="453" r:id="rId4"/>
    <p:sldId id="460" r:id="rId5"/>
    <p:sldId id="462" r:id="rId6"/>
    <p:sldId id="459" r:id="rId7"/>
    <p:sldId id="461" r:id="rId8"/>
    <p:sldId id="464" r:id="rId9"/>
  </p:sldIdLst>
  <p:sldSz cx="9144000" cy="5143500" type="screen16x9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D7B2"/>
    <a:srgbClr val="BDBDBD"/>
    <a:srgbClr val="0800BF"/>
    <a:srgbClr val="742217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38" y="19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2D631-CAB8-4689-9B21-8521E7E6679A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F13E9-CFF1-4195-B77D-A85ED17207C6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9821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13E9-CFF1-4195-B77D-A85ED17207C6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8217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AA693-D608-E01B-F34A-B5DA0635D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7215718-C227-B28A-86B2-5BA9227F02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2B00FE3B-F06D-AC45-A9D7-A5C2C4705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E5A3F52-3F3D-2033-EF32-1A323846D5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13E9-CFF1-4195-B77D-A85ED17207C6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6469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6E173-3E72-66D4-F896-B0E52FEC8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C7EDD3D4-FA25-6AB2-2CB7-DE00C1D672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699AE7E3-9ECC-F007-EE59-1B816A7385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22126E2-2CDF-8A3A-8B7E-EE8635C88A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6F13E9-CFF1-4195-B77D-A85ED17207C6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116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79512" y="123478"/>
            <a:ext cx="878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179512" y="4876006"/>
            <a:ext cx="648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8964488" y="124006"/>
            <a:ext cx="0" cy="4752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70430" y="4289138"/>
            <a:ext cx="685946" cy="54000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737744" y="4876586"/>
            <a:ext cx="17876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800" dirty="0">
                <a:solidFill>
                  <a:srgbClr val="0800BF"/>
                </a:solidFill>
                <a:latin typeface="Arial" pitchFamily="34" charset="0"/>
                <a:cs typeface="Arial" pitchFamily="34" charset="0"/>
              </a:rPr>
              <a:t>RĪGAS CELTNIECĪBAS KOLEDŽA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568488" y="4876006"/>
            <a:ext cx="39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EFC5730-AD2D-4495-B568-468AC64267BD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93A7ADC3-D656-4BDA-A380-D4C310C6A077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900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FD6E2C4-7D56-4215-9C71-63056F0B7ACB}" type="datetimeFigureOut">
              <a:rPr lang="lv-LV" smtClean="0"/>
              <a:pPr/>
              <a:t>17.01.2025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6CC08BC-55AC-4950-9CEB-0B66FA40866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4DE8-253D-4FDA-9C92-01EBF094D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707654"/>
            <a:ext cx="3223270" cy="22971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248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2" r:id="rId5"/>
    <p:sldLayoutId id="2147483653" r:id="rId6"/>
    <p:sldLayoutId id="2147483654" r:id="rId7"/>
    <p:sldLayoutId id="2147483655" r:id="rId8"/>
    <p:sldLayoutId id="2147483661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E8D1E9-A541-49C1-9DCD-B0596215E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8" y="0"/>
            <a:ext cx="9330174" cy="5256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A187F1A-186D-4533-BDC5-31817618C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1496108"/>
            <a:ext cx="4147976" cy="1127324"/>
          </a:xfrm>
        </p:spPr>
        <p:txBody>
          <a:bodyPr/>
          <a:lstStyle/>
          <a:p>
            <a:r>
              <a:rPr lang="lv-LV" sz="2800" dirty="0">
                <a:solidFill>
                  <a:schemeClr val="tx2">
                    <a:lumMod val="75000"/>
                  </a:schemeClr>
                </a:solidFill>
              </a:rPr>
              <a:t>Vienotas skolas pieejas īstenošana profesionālās izglītības iestādē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B6FC712-3138-4ABD-A9AF-ED51A3360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7584" y="3795886"/>
            <a:ext cx="4216403" cy="521196"/>
          </a:xfrm>
        </p:spPr>
        <p:txBody>
          <a:bodyPr/>
          <a:lstStyle/>
          <a:p>
            <a:pPr algn="r"/>
            <a:r>
              <a:rPr lang="lv-LV" sz="1400" dirty="0">
                <a:solidFill>
                  <a:srgbClr val="002060"/>
                </a:solidFill>
                <a:latin typeface="+mj-lt"/>
              </a:rPr>
              <a:t>Ivita Brinteniece</a:t>
            </a:r>
          </a:p>
          <a:p>
            <a:pPr algn="r"/>
            <a:r>
              <a:rPr lang="lv-LV" sz="1400" dirty="0">
                <a:solidFill>
                  <a:srgbClr val="002060"/>
                </a:solidFill>
                <a:latin typeface="+mj-lt"/>
              </a:rPr>
              <a:t>Rīgas Būvniecības koledžas</a:t>
            </a:r>
          </a:p>
          <a:p>
            <a:pPr algn="r"/>
            <a:r>
              <a:rPr lang="lv-LV" sz="1400" dirty="0">
                <a:solidFill>
                  <a:srgbClr val="002060"/>
                </a:solidFill>
                <a:latin typeface="+mj-lt"/>
              </a:rPr>
              <a:t>metodiskā darba vadītāja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3BCCA7-9130-5E79-D575-A68FE73FCC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1560" y="618319"/>
            <a:ext cx="2592288" cy="6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46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C87A47-46A9-4B92-BA14-3B77C0E03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8"/>
          <a:stretch/>
        </p:blipFill>
        <p:spPr>
          <a:xfrm>
            <a:off x="1891767" y="10"/>
            <a:ext cx="7252231" cy="51434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6F7E9-769C-4752-B792-DAA31C42E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8407846" cy="42569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lv-LV" sz="3000" dirty="0"/>
              <a:t>R</a:t>
            </a:r>
            <a:r>
              <a:rPr lang="en-US" sz="3000" dirty="0" err="1"/>
              <a:t>īgas</a:t>
            </a:r>
            <a:r>
              <a:rPr lang="en-US" sz="3000" dirty="0"/>
              <a:t> </a:t>
            </a:r>
            <a:r>
              <a:rPr lang="en-US" sz="3000" dirty="0" err="1"/>
              <a:t>Būvniecības</a:t>
            </a:r>
            <a:r>
              <a:rPr lang="en-US" sz="3000" dirty="0"/>
              <a:t> </a:t>
            </a:r>
            <a:r>
              <a:rPr lang="en-US" sz="3000" dirty="0" err="1"/>
              <a:t>koledž</a:t>
            </a:r>
            <a:r>
              <a:rPr lang="lv-LV" sz="3000" dirty="0"/>
              <a:t>a</a:t>
            </a:r>
            <a:endParaRPr lang="en-US" sz="3000" dirty="0"/>
          </a:p>
        </p:txBody>
      </p:sp>
      <p:pic>
        <p:nvPicPr>
          <p:cNvPr id="17" name="Satura vietturis 16" descr="Attēls, kurā ir teksts, ekrānuzņēmums, fonts&#10;&#10;Apraksts ģenerēts automātiski">
            <a:extLst>
              <a:ext uri="{FF2B5EF4-FFF2-40B4-BE49-F238E27FC236}">
                <a16:creationId xmlns:a16="http://schemas.microsoft.com/office/drawing/2014/main" id="{49184F8D-5EF7-7E89-0004-EA6F3C1D3B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04819"/>
            <a:ext cx="7632848" cy="3964838"/>
          </a:xfrm>
        </p:spPr>
      </p:pic>
    </p:spTree>
    <p:extLst>
      <p:ext uri="{BB962C8B-B14F-4D97-AF65-F5344CB8AC3E}">
        <p14:creationId xmlns:p14="http://schemas.microsoft.com/office/powerpoint/2010/main" val="3770597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B8DA9E3E-949C-D4D5-A78A-4BDB3CC33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lv-LV"/>
              <a:t>Statistika</a:t>
            </a:r>
          </a:p>
        </p:txBody>
      </p:sp>
      <p:sp>
        <p:nvSpPr>
          <p:cNvPr id="9" name="Satura vietturis 8">
            <a:extLst>
              <a:ext uri="{FF2B5EF4-FFF2-40B4-BE49-F238E27FC236}">
                <a16:creationId xmlns:a16="http://schemas.microsoft.com/office/drawing/2014/main" id="{3E26B533-1CD1-0C8E-58E1-7D2D42F7B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8"/>
            <a:ext cx="4045020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lv-LV" sz="2500"/>
          </a:p>
          <a:p>
            <a:pPr>
              <a:lnSpc>
                <a:spcPct val="90000"/>
              </a:lnSpc>
            </a:pPr>
            <a:r>
              <a:rPr lang="lv-LV" sz="2500"/>
              <a:t>Laika periodā no 2020.līdz 2024.gadam no 16-18 tūkstošiem pamatskolu absolventu profesionālās skolas savas izglītības turpināšanai izvēlējušies 50-55%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9B22CA-B695-40B7-9E82-41DC71A314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0" r="-1" b="-1"/>
          <a:stretch/>
        </p:blipFill>
        <p:spPr>
          <a:xfrm>
            <a:off x="4781190" y="568885"/>
            <a:ext cx="3841678" cy="3841679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32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4696411" y="515866"/>
            <a:ext cx="4103360" cy="4103360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6420" y="690843"/>
            <a:ext cx="593266" cy="577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369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61C14-EEED-4D7C-193B-5496075B5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A4ACDFFB-C431-E6CE-CEB9-54DF4065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178904"/>
            <a:ext cx="8263890" cy="107581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500" dirty="0"/>
              <a:t>Rīgas Būvniecības koledža 2024./2025.m.g.</a:t>
            </a: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261158"/>
            <a:ext cx="8229600" cy="13716"/>
          </a:xfrm>
          <a:custGeom>
            <a:avLst/>
            <a:gdLst>
              <a:gd name="connsiteX0" fmla="*/ 0 w 8229600"/>
              <a:gd name="connsiteY0" fmla="*/ 0 h 13716"/>
              <a:gd name="connsiteX1" fmla="*/ 521208 w 8229600"/>
              <a:gd name="connsiteY1" fmla="*/ 0 h 13716"/>
              <a:gd name="connsiteX2" fmla="*/ 1371600 w 8229600"/>
              <a:gd name="connsiteY2" fmla="*/ 0 h 13716"/>
              <a:gd name="connsiteX3" fmla="*/ 2221992 w 8229600"/>
              <a:gd name="connsiteY3" fmla="*/ 0 h 13716"/>
              <a:gd name="connsiteX4" fmla="*/ 3072384 w 8229600"/>
              <a:gd name="connsiteY4" fmla="*/ 0 h 13716"/>
              <a:gd name="connsiteX5" fmla="*/ 3511296 w 8229600"/>
              <a:gd name="connsiteY5" fmla="*/ 0 h 13716"/>
              <a:gd name="connsiteX6" fmla="*/ 4114800 w 8229600"/>
              <a:gd name="connsiteY6" fmla="*/ 0 h 13716"/>
              <a:gd name="connsiteX7" fmla="*/ 4553712 w 8229600"/>
              <a:gd name="connsiteY7" fmla="*/ 0 h 13716"/>
              <a:gd name="connsiteX8" fmla="*/ 5239512 w 8229600"/>
              <a:gd name="connsiteY8" fmla="*/ 0 h 13716"/>
              <a:gd name="connsiteX9" fmla="*/ 5843016 w 8229600"/>
              <a:gd name="connsiteY9" fmla="*/ 0 h 13716"/>
              <a:gd name="connsiteX10" fmla="*/ 6611112 w 8229600"/>
              <a:gd name="connsiteY10" fmla="*/ 0 h 13716"/>
              <a:gd name="connsiteX11" fmla="*/ 7461504 w 8229600"/>
              <a:gd name="connsiteY11" fmla="*/ 0 h 13716"/>
              <a:gd name="connsiteX12" fmla="*/ 8229600 w 8229600"/>
              <a:gd name="connsiteY12" fmla="*/ 0 h 13716"/>
              <a:gd name="connsiteX13" fmla="*/ 8229600 w 8229600"/>
              <a:gd name="connsiteY13" fmla="*/ 13716 h 13716"/>
              <a:gd name="connsiteX14" fmla="*/ 7461504 w 8229600"/>
              <a:gd name="connsiteY14" fmla="*/ 13716 h 13716"/>
              <a:gd name="connsiteX15" fmla="*/ 6940296 w 8229600"/>
              <a:gd name="connsiteY15" fmla="*/ 13716 h 13716"/>
              <a:gd name="connsiteX16" fmla="*/ 6419088 w 8229600"/>
              <a:gd name="connsiteY16" fmla="*/ 13716 h 13716"/>
              <a:gd name="connsiteX17" fmla="*/ 5650992 w 8229600"/>
              <a:gd name="connsiteY17" fmla="*/ 13716 h 13716"/>
              <a:gd name="connsiteX18" fmla="*/ 5129784 w 8229600"/>
              <a:gd name="connsiteY18" fmla="*/ 13716 h 13716"/>
              <a:gd name="connsiteX19" fmla="*/ 4690872 w 8229600"/>
              <a:gd name="connsiteY19" fmla="*/ 13716 h 13716"/>
              <a:gd name="connsiteX20" fmla="*/ 4087368 w 8229600"/>
              <a:gd name="connsiteY20" fmla="*/ 13716 h 13716"/>
              <a:gd name="connsiteX21" fmla="*/ 3401568 w 8229600"/>
              <a:gd name="connsiteY21" fmla="*/ 13716 h 13716"/>
              <a:gd name="connsiteX22" fmla="*/ 2798064 w 8229600"/>
              <a:gd name="connsiteY22" fmla="*/ 13716 h 13716"/>
              <a:gd name="connsiteX23" fmla="*/ 2276856 w 8229600"/>
              <a:gd name="connsiteY23" fmla="*/ 13716 h 13716"/>
              <a:gd name="connsiteX24" fmla="*/ 1426464 w 8229600"/>
              <a:gd name="connsiteY24" fmla="*/ 13716 h 13716"/>
              <a:gd name="connsiteX25" fmla="*/ 740664 w 8229600"/>
              <a:gd name="connsiteY25" fmla="*/ 13716 h 13716"/>
              <a:gd name="connsiteX26" fmla="*/ 0 w 8229600"/>
              <a:gd name="connsiteY26" fmla="*/ 13716 h 13716"/>
              <a:gd name="connsiteX27" fmla="*/ 0 w 8229600"/>
              <a:gd name="connsiteY27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atura vietturis 8">
            <a:extLst>
              <a:ext uri="{FF2B5EF4-FFF2-40B4-BE49-F238E27FC236}">
                <a16:creationId xmlns:a16="http://schemas.microsoft.com/office/drawing/2014/main" id="{C3F3450D-39F2-83A5-11B6-E5DDAFAA48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9" y="1553487"/>
            <a:ext cx="5035164" cy="3089379"/>
          </a:xfrm>
        </p:spPr>
        <p:txBody>
          <a:bodyPr anchor="t">
            <a:normAutofit/>
          </a:bodyPr>
          <a:lstStyle/>
          <a:p>
            <a:endParaRPr lang="lv-LV" sz="1700" dirty="0"/>
          </a:p>
          <a:p>
            <a:r>
              <a:rPr lang="lv-LV" sz="1700" dirty="0"/>
              <a:t>Kopējais izglītojamo skaits koledžas vidusskolā-579</a:t>
            </a:r>
          </a:p>
          <a:p>
            <a:pPr marL="0" indent="0">
              <a:buNone/>
            </a:pPr>
            <a:endParaRPr lang="lv-LV" sz="1700" dirty="0"/>
          </a:p>
          <a:p>
            <a:r>
              <a:rPr lang="lv-LV" sz="1700" dirty="0"/>
              <a:t>Pirmo kursu izglītojamo skaits- 204</a:t>
            </a:r>
          </a:p>
          <a:p>
            <a:r>
              <a:rPr lang="lv-LV" sz="1700" dirty="0"/>
              <a:t>No tiem mācījušies mazākumtautību izglītības programmā-76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37212F23-0960-4A3E-2A76-0BCAA8A05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85"/>
          <a:stretch/>
        </p:blipFill>
        <p:spPr>
          <a:xfrm>
            <a:off x="5756743" y="1570482"/>
            <a:ext cx="2955798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0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B22A40-2AEE-37D5-EBC6-FA0C2B47B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CF4EF692-C9C8-0178-4463-DEE5B9AE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178904"/>
            <a:ext cx="8263890" cy="1075811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lv-LV" sz="3500" dirty="0"/>
              <a:t>Izglītojamie par savām latviešu valodas zināšanām</a:t>
            </a: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261158"/>
            <a:ext cx="8229600" cy="13716"/>
          </a:xfrm>
          <a:custGeom>
            <a:avLst/>
            <a:gdLst>
              <a:gd name="connsiteX0" fmla="*/ 0 w 8229600"/>
              <a:gd name="connsiteY0" fmla="*/ 0 h 13716"/>
              <a:gd name="connsiteX1" fmla="*/ 521208 w 8229600"/>
              <a:gd name="connsiteY1" fmla="*/ 0 h 13716"/>
              <a:gd name="connsiteX2" fmla="*/ 1371600 w 8229600"/>
              <a:gd name="connsiteY2" fmla="*/ 0 h 13716"/>
              <a:gd name="connsiteX3" fmla="*/ 2221992 w 8229600"/>
              <a:gd name="connsiteY3" fmla="*/ 0 h 13716"/>
              <a:gd name="connsiteX4" fmla="*/ 3072384 w 8229600"/>
              <a:gd name="connsiteY4" fmla="*/ 0 h 13716"/>
              <a:gd name="connsiteX5" fmla="*/ 3511296 w 8229600"/>
              <a:gd name="connsiteY5" fmla="*/ 0 h 13716"/>
              <a:gd name="connsiteX6" fmla="*/ 4114800 w 8229600"/>
              <a:gd name="connsiteY6" fmla="*/ 0 h 13716"/>
              <a:gd name="connsiteX7" fmla="*/ 4553712 w 8229600"/>
              <a:gd name="connsiteY7" fmla="*/ 0 h 13716"/>
              <a:gd name="connsiteX8" fmla="*/ 5239512 w 8229600"/>
              <a:gd name="connsiteY8" fmla="*/ 0 h 13716"/>
              <a:gd name="connsiteX9" fmla="*/ 5843016 w 8229600"/>
              <a:gd name="connsiteY9" fmla="*/ 0 h 13716"/>
              <a:gd name="connsiteX10" fmla="*/ 6611112 w 8229600"/>
              <a:gd name="connsiteY10" fmla="*/ 0 h 13716"/>
              <a:gd name="connsiteX11" fmla="*/ 7461504 w 8229600"/>
              <a:gd name="connsiteY11" fmla="*/ 0 h 13716"/>
              <a:gd name="connsiteX12" fmla="*/ 8229600 w 8229600"/>
              <a:gd name="connsiteY12" fmla="*/ 0 h 13716"/>
              <a:gd name="connsiteX13" fmla="*/ 8229600 w 8229600"/>
              <a:gd name="connsiteY13" fmla="*/ 13716 h 13716"/>
              <a:gd name="connsiteX14" fmla="*/ 7461504 w 8229600"/>
              <a:gd name="connsiteY14" fmla="*/ 13716 h 13716"/>
              <a:gd name="connsiteX15" fmla="*/ 6940296 w 8229600"/>
              <a:gd name="connsiteY15" fmla="*/ 13716 h 13716"/>
              <a:gd name="connsiteX16" fmla="*/ 6419088 w 8229600"/>
              <a:gd name="connsiteY16" fmla="*/ 13716 h 13716"/>
              <a:gd name="connsiteX17" fmla="*/ 5650992 w 8229600"/>
              <a:gd name="connsiteY17" fmla="*/ 13716 h 13716"/>
              <a:gd name="connsiteX18" fmla="*/ 5129784 w 8229600"/>
              <a:gd name="connsiteY18" fmla="*/ 13716 h 13716"/>
              <a:gd name="connsiteX19" fmla="*/ 4690872 w 8229600"/>
              <a:gd name="connsiteY19" fmla="*/ 13716 h 13716"/>
              <a:gd name="connsiteX20" fmla="*/ 4087368 w 8229600"/>
              <a:gd name="connsiteY20" fmla="*/ 13716 h 13716"/>
              <a:gd name="connsiteX21" fmla="*/ 3401568 w 8229600"/>
              <a:gd name="connsiteY21" fmla="*/ 13716 h 13716"/>
              <a:gd name="connsiteX22" fmla="*/ 2798064 w 8229600"/>
              <a:gd name="connsiteY22" fmla="*/ 13716 h 13716"/>
              <a:gd name="connsiteX23" fmla="*/ 2276856 w 8229600"/>
              <a:gd name="connsiteY23" fmla="*/ 13716 h 13716"/>
              <a:gd name="connsiteX24" fmla="*/ 1426464 w 8229600"/>
              <a:gd name="connsiteY24" fmla="*/ 13716 h 13716"/>
              <a:gd name="connsiteX25" fmla="*/ 740664 w 8229600"/>
              <a:gd name="connsiteY25" fmla="*/ 13716 h 13716"/>
              <a:gd name="connsiteX26" fmla="*/ 0 w 8229600"/>
              <a:gd name="connsiteY26" fmla="*/ 13716 h 13716"/>
              <a:gd name="connsiteX27" fmla="*/ 0 w 8229600"/>
              <a:gd name="connsiteY27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atura vietturis 8">
            <a:extLst>
              <a:ext uri="{FF2B5EF4-FFF2-40B4-BE49-F238E27FC236}">
                <a16:creationId xmlns:a16="http://schemas.microsoft.com/office/drawing/2014/main" id="{30CE2A68-04EE-3856-DC78-FA854C65B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9" y="1553487"/>
            <a:ext cx="5035164" cy="3089379"/>
          </a:xfrm>
        </p:spPr>
        <p:txBody>
          <a:bodyPr anchor="t">
            <a:normAutofit/>
          </a:bodyPr>
          <a:lstStyle/>
          <a:p>
            <a:r>
              <a:rPr lang="lv-LV" sz="1700" dirty="0"/>
              <a:t>Aptaujāti 63 izglītojamie</a:t>
            </a:r>
          </a:p>
          <a:p>
            <a:r>
              <a:rPr lang="lv-LV" sz="1700" dirty="0"/>
              <a:t>Pietiekamas zināšanas turpmākai izglītības ieguvei- 44</a:t>
            </a:r>
          </a:p>
          <a:p>
            <a:r>
              <a:rPr lang="lv-LV" sz="1700" dirty="0"/>
              <a:t>Nepietiekamas zināšanas- 19: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1700" dirty="0"/>
              <a:t>mācību valoda pamatskolā pārsvarā bija krievu- 14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1700" dirty="0"/>
              <a:t>trūka skolotāju- 13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lv-LV" sz="1700" dirty="0"/>
              <a:t>skolotājiem pašiem bija nepietiekamas latviešu valodas zināšanas- 7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A07AF099-BB76-9890-73E7-9253A99F1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85"/>
          <a:stretch/>
        </p:blipFill>
        <p:spPr>
          <a:xfrm>
            <a:off x="5756743" y="1570482"/>
            <a:ext cx="2955798" cy="30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034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7A0D24A-07CE-3A85-0969-F39B740E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178904"/>
            <a:ext cx="8263890" cy="1075811"/>
          </a:xfrm>
        </p:spPr>
        <p:txBody>
          <a:bodyPr anchor="b">
            <a:noAutofit/>
          </a:bodyPr>
          <a:lstStyle/>
          <a:p>
            <a:r>
              <a:rPr lang="lv-LV" sz="3600" dirty="0"/>
              <a:t>Pedagogu secinājumi par izglītojamajiem:</a:t>
            </a:r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261158"/>
            <a:ext cx="8229600" cy="13716"/>
          </a:xfrm>
          <a:custGeom>
            <a:avLst/>
            <a:gdLst>
              <a:gd name="connsiteX0" fmla="*/ 0 w 8229600"/>
              <a:gd name="connsiteY0" fmla="*/ 0 h 13716"/>
              <a:gd name="connsiteX1" fmla="*/ 521208 w 8229600"/>
              <a:gd name="connsiteY1" fmla="*/ 0 h 13716"/>
              <a:gd name="connsiteX2" fmla="*/ 1371600 w 8229600"/>
              <a:gd name="connsiteY2" fmla="*/ 0 h 13716"/>
              <a:gd name="connsiteX3" fmla="*/ 2221992 w 8229600"/>
              <a:gd name="connsiteY3" fmla="*/ 0 h 13716"/>
              <a:gd name="connsiteX4" fmla="*/ 3072384 w 8229600"/>
              <a:gd name="connsiteY4" fmla="*/ 0 h 13716"/>
              <a:gd name="connsiteX5" fmla="*/ 3511296 w 8229600"/>
              <a:gd name="connsiteY5" fmla="*/ 0 h 13716"/>
              <a:gd name="connsiteX6" fmla="*/ 4114800 w 8229600"/>
              <a:gd name="connsiteY6" fmla="*/ 0 h 13716"/>
              <a:gd name="connsiteX7" fmla="*/ 4553712 w 8229600"/>
              <a:gd name="connsiteY7" fmla="*/ 0 h 13716"/>
              <a:gd name="connsiteX8" fmla="*/ 5239512 w 8229600"/>
              <a:gd name="connsiteY8" fmla="*/ 0 h 13716"/>
              <a:gd name="connsiteX9" fmla="*/ 5843016 w 8229600"/>
              <a:gd name="connsiteY9" fmla="*/ 0 h 13716"/>
              <a:gd name="connsiteX10" fmla="*/ 6611112 w 8229600"/>
              <a:gd name="connsiteY10" fmla="*/ 0 h 13716"/>
              <a:gd name="connsiteX11" fmla="*/ 7461504 w 8229600"/>
              <a:gd name="connsiteY11" fmla="*/ 0 h 13716"/>
              <a:gd name="connsiteX12" fmla="*/ 8229600 w 8229600"/>
              <a:gd name="connsiteY12" fmla="*/ 0 h 13716"/>
              <a:gd name="connsiteX13" fmla="*/ 8229600 w 8229600"/>
              <a:gd name="connsiteY13" fmla="*/ 13716 h 13716"/>
              <a:gd name="connsiteX14" fmla="*/ 7461504 w 8229600"/>
              <a:gd name="connsiteY14" fmla="*/ 13716 h 13716"/>
              <a:gd name="connsiteX15" fmla="*/ 6940296 w 8229600"/>
              <a:gd name="connsiteY15" fmla="*/ 13716 h 13716"/>
              <a:gd name="connsiteX16" fmla="*/ 6419088 w 8229600"/>
              <a:gd name="connsiteY16" fmla="*/ 13716 h 13716"/>
              <a:gd name="connsiteX17" fmla="*/ 5650992 w 8229600"/>
              <a:gd name="connsiteY17" fmla="*/ 13716 h 13716"/>
              <a:gd name="connsiteX18" fmla="*/ 5129784 w 8229600"/>
              <a:gd name="connsiteY18" fmla="*/ 13716 h 13716"/>
              <a:gd name="connsiteX19" fmla="*/ 4690872 w 8229600"/>
              <a:gd name="connsiteY19" fmla="*/ 13716 h 13716"/>
              <a:gd name="connsiteX20" fmla="*/ 4087368 w 8229600"/>
              <a:gd name="connsiteY20" fmla="*/ 13716 h 13716"/>
              <a:gd name="connsiteX21" fmla="*/ 3401568 w 8229600"/>
              <a:gd name="connsiteY21" fmla="*/ 13716 h 13716"/>
              <a:gd name="connsiteX22" fmla="*/ 2798064 w 8229600"/>
              <a:gd name="connsiteY22" fmla="*/ 13716 h 13716"/>
              <a:gd name="connsiteX23" fmla="*/ 2276856 w 8229600"/>
              <a:gd name="connsiteY23" fmla="*/ 13716 h 13716"/>
              <a:gd name="connsiteX24" fmla="*/ 1426464 w 8229600"/>
              <a:gd name="connsiteY24" fmla="*/ 13716 h 13716"/>
              <a:gd name="connsiteX25" fmla="*/ 740664 w 8229600"/>
              <a:gd name="connsiteY25" fmla="*/ 13716 h 13716"/>
              <a:gd name="connsiteX26" fmla="*/ 0 w 8229600"/>
              <a:gd name="connsiteY26" fmla="*/ 13716 h 13716"/>
              <a:gd name="connsiteX27" fmla="*/ 0 w 8229600"/>
              <a:gd name="connsiteY27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atura vietturis 5">
            <a:extLst>
              <a:ext uri="{FF2B5EF4-FFF2-40B4-BE49-F238E27FC236}">
                <a16:creationId xmlns:a16="http://schemas.microsoft.com/office/drawing/2014/main" id="{39C4B4F1-098E-A352-2636-58132B989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68" y="1553487"/>
            <a:ext cx="5870824" cy="3397393"/>
          </a:xfrm>
        </p:spPr>
        <p:txBody>
          <a:bodyPr anchor="t">
            <a:noAutofit/>
          </a:bodyPr>
          <a:lstStyle/>
          <a:p>
            <a:r>
              <a:rPr lang="lv-LV" sz="1600" dirty="0"/>
              <a:t>Ļoti labi prot lietot elektroniskos tulkošanas rīkus, tomēr nespēj izvērtēt tulkojuma kvalitāti.</a:t>
            </a:r>
          </a:p>
          <a:p>
            <a:r>
              <a:rPr lang="lv-LV" sz="1600" dirty="0"/>
              <a:t>Ierobežots vārdu krājums.</a:t>
            </a:r>
          </a:p>
          <a:p>
            <a:r>
              <a:rPr lang="lv-LV" sz="1600" dirty="0"/>
              <a:t>Zina gramatikas likumus, bet neprot tos pielietot. </a:t>
            </a:r>
          </a:p>
          <a:p>
            <a:r>
              <a:rPr lang="lv-LV" sz="1600" dirty="0"/>
              <a:t>Kritiski zema lasītprasme, pat nerunājot par lasīšanu ar izpratni.</a:t>
            </a:r>
          </a:p>
          <a:p>
            <a:r>
              <a:rPr lang="lv-LV" sz="1600" kern="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</a:t>
            </a:r>
            <a:r>
              <a:rPr lang="lv-LV" sz="1600" kern="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azā leksikas krājuma dēļ nespēj lasīt un saprast literārus tekstus, vidusskolas līmeņa dramaturģijas un lirikas/</a:t>
            </a:r>
            <a:r>
              <a:rPr lang="lv-LV" sz="1600" kern="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liroepikas</a:t>
            </a:r>
            <a:r>
              <a:rPr lang="lv-LV" sz="1600" kern="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darbi vispār ir «nepaceļami».</a:t>
            </a:r>
          </a:p>
          <a:p>
            <a:r>
              <a:rPr lang="lv-LV" sz="1600" dirty="0"/>
              <a:t>Audzēkņiem ir problēmas (nevēlēšanās) iekļauties latviskā mācību vidē, gaida īpašu attieksmi, neizprot savu atbildību.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AB9F00-681E-3EAF-28B0-010790DD6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85"/>
          <a:stretch/>
        </p:blipFill>
        <p:spPr>
          <a:xfrm>
            <a:off x="6516215" y="1570482"/>
            <a:ext cx="2196325" cy="228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742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BC6C66-3944-E59B-9116-D73F36801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A6D37EE4-EA1B-46EE-A54B-5233C63C9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FFDE0E3-D416-3142-8C22-1F6EA145B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369" y="178904"/>
            <a:ext cx="8285260" cy="1075811"/>
          </a:xfrm>
        </p:spPr>
        <p:txBody>
          <a:bodyPr anchor="b">
            <a:normAutofit/>
          </a:bodyPr>
          <a:lstStyle/>
          <a:p>
            <a:r>
              <a:rPr lang="lv-LV" sz="4100" dirty="0"/>
              <a:t>Pedagogu ieteikumi:</a:t>
            </a: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927D5270-6648-4CC1-8F78-48BE299CA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9369" y="1325781"/>
            <a:ext cx="8229600" cy="13716"/>
          </a:xfrm>
          <a:custGeom>
            <a:avLst/>
            <a:gdLst>
              <a:gd name="connsiteX0" fmla="*/ 0 w 8229600"/>
              <a:gd name="connsiteY0" fmla="*/ 0 h 13716"/>
              <a:gd name="connsiteX1" fmla="*/ 521208 w 8229600"/>
              <a:gd name="connsiteY1" fmla="*/ 0 h 13716"/>
              <a:gd name="connsiteX2" fmla="*/ 1371600 w 8229600"/>
              <a:gd name="connsiteY2" fmla="*/ 0 h 13716"/>
              <a:gd name="connsiteX3" fmla="*/ 2221992 w 8229600"/>
              <a:gd name="connsiteY3" fmla="*/ 0 h 13716"/>
              <a:gd name="connsiteX4" fmla="*/ 3072384 w 8229600"/>
              <a:gd name="connsiteY4" fmla="*/ 0 h 13716"/>
              <a:gd name="connsiteX5" fmla="*/ 3511296 w 8229600"/>
              <a:gd name="connsiteY5" fmla="*/ 0 h 13716"/>
              <a:gd name="connsiteX6" fmla="*/ 4114800 w 8229600"/>
              <a:gd name="connsiteY6" fmla="*/ 0 h 13716"/>
              <a:gd name="connsiteX7" fmla="*/ 4553712 w 8229600"/>
              <a:gd name="connsiteY7" fmla="*/ 0 h 13716"/>
              <a:gd name="connsiteX8" fmla="*/ 5239512 w 8229600"/>
              <a:gd name="connsiteY8" fmla="*/ 0 h 13716"/>
              <a:gd name="connsiteX9" fmla="*/ 5843016 w 8229600"/>
              <a:gd name="connsiteY9" fmla="*/ 0 h 13716"/>
              <a:gd name="connsiteX10" fmla="*/ 6611112 w 8229600"/>
              <a:gd name="connsiteY10" fmla="*/ 0 h 13716"/>
              <a:gd name="connsiteX11" fmla="*/ 7461504 w 8229600"/>
              <a:gd name="connsiteY11" fmla="*/ 0 h 13716"/>
              <a:gd name="connsiteX12" fmla="*/ 8229600 w 8229600"/>
              <a:gd name="connsiteY12" fmla="*/ 0 h 13716"/>
              <a:gd name="connsiteX13" fmla="*/ 8229600 w 8229600"/>
              <a:gd name="connsiteY13" fmla="*/ 13716 h 13716"/>
              <a:gd name="connsiteX14" fmla="*/ 7461504 w 8229600"/>
              <a:gd name="connsiteY14" fmla="*/ 13716 h 13716"/>
              <a:gd name="connsiteX15" fmla="*/ 6940296 w 8229600"/>
              <a:gd name="connsiteY15" fmla="*/ 13716 h 13716"/>
              <a:gd name="connsiteX16" fmla="*/ 6419088 w 8229600"/>
              <a:gd name="connsiteY16" fmla="*/ 13716 h 13716"/>
              <a:gd name="connsiteX17" fmla="*/ 5650992 w 8229600"/>
              <a:gd name="connsiteY17" fmla="*/ 13716 h 13716"/>
              <a:gd name="connsiteX18" fmla="*/ 5129784 w 8229600"/>
              <a:gd name="connsiteY18" fmla="*/ 13716 h 13716"/>
              <a:gd name="connsiteX19" fmla="*/ 4690872 w 8229600"/>
              <a:gd name="connsiteY19" fmla="*/ 13716 h 13716"/>
              <a:gd name="connsiteX20" fmla="*/ 4087368 w 8229600"/>
              <a:gd name="connsiteY20" fmla="*/ 13716 h 13716"/>
              <a:gd name="connsiteX21" fmla="*/ 3401568 w 8229600"/>
              <a:gd name="connsiteY21" fmla="*/ 13716 h 13716"/>
              <a:gd name="connsiteX22" fmla="*/ 2798064 w 8229600"/>
              <a:gd name="connsiteY22" fmla="*/ 13716 h 13716"/>
              <a:gd name="connsiteX23" fmla="*/ 2276856 w 8229600"/>
              <a:gd name="connsiteY23" fmla="*/ 13716 h 13716"/>
              <a:gd name="connsiteX24" fmla="*/ 1426464 w 8229600"/>
              <a:gd name="connsiteY24" fmla="*/ 13716 h 13716"/>
              <a:gd name="connsiteX25" fmla="*/ 740664 w 8229600"/>
              <a:gd name="connsiteY25" fmla="*/ 13716 h 13716"/>
              <a:gd name="connsiteX26" fmla="*/ 0 w 8229600"/>
              <a:gd name="connsiteY26" fmla="*/ 13716 h 13716"/>
              <a:gd name="connsiteX27" fmla="*/ 0 w 8229600"/>
              <a:gd name="connsiteY27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229600" h="13716" fill="none" extrusionOk="0">
                <a:moveTo>
                  <a:pt x="0" y="0"/>
                </a:moveTo>
                <a:cubicBezTo>
                  <a:pt x="227594" y="-4267"/>
                  <a:pt x="329693" y="13251"/>
                  <a:pt x="521208" y="0"/>
                </a:cubicBezTo>
                <a:cubicBezTo>
                  <a:pt x="712723" y="-13251"/>
                  <a:pt x="1137373" y="-13618"/>
                  <a:pt x="1371600" y="0"/>
                </a:cubicBezTo>
                <a:cubicBezTo>
                  <a:pt x="1605827" y="13618"/>
                  <a:pt x="1975382" y="-27374"/>
                  <a:pt x="2221992" y="0"/>
                </a:cubicBezTo>
                <a:cubicBezTo>
                  <a:pt x="2468602" y="27374"/>
                  <a:pt x="2863316" y="-20517"/>
                  <a:pt x="3072384" y="0"/>
                </a:cubicBezTo>
                <a:cubicBezTo>
                  <a:pt x="3281452" y="20517"/>
                  <a:pt x="3331438" y="10793"/>
                  <a:pt x="3511296" y="0"/>
                </a:cubicBezTo>
                <a:cubicBezTo>
                  <a:pt x="3691154" y="-10793"/>
                  <a:pt x="3906405" y="-29737"/>
                  <a:pt x="4114800" y="0"/>
                </a:cubicBezTo>
                <a:cubicBezTo>
                  <a:pt x="4323195" y="29737"/>
                  <a:pt x="4428852" y="-2234"/>
                  <a:pt x="4553712" y="0"/>
                </a:cubicBezTo>
                <a:cubicBezTo>
                  <a:pt x="4678572" y="2234"/>
                  <a:pt x="5065629" y="29368"/>
                  <a:pt x="5239512" y="0"/>
                </a:cubicBezTo>
                <a:cubicBezTo>
                  <a:pt x="5413395" y="-29368"/>
                  <a:pt x="5703888" y="11839"/>
                  <a:pt x="5843016" y="0"/>
                </a:cubicBezTo>
                <a:cubicBezTo>
                  <a:pt x="5982144" y="-11839"/>
                  <a:pt x="6260765" y="24719"/>
                  <a:pt x="6611112" y="0"/>
                </a:cubicBezTo>
                <a:cubicBezTo>
                  <a:pt x="6961459" y="-24719"/>
                  <a:pt x="7228293" y="32959"/>
                  <a:pt x="7461504" y="0"/>
                </a:cubicBezTo>
                <a:cubicBezTo>
                  <a:pt x="7694715" y="-32959"/>
                  <a:pt x="7990029" y="-3422"/>
                  <a:pt x="8229600" y="0"/>
                </a:cubicBezTo>
                <a:cubicBezTo>
                  <a:pt x="8229169" y="6566"/>
                  <a:pt x="8229218" y="9895"/>
                  <a:pt x="8229600" y="13716"/>
                </a:cubicBezTo>
                <a:cubicBezTo>
                  <a:pt x="7940706" y="-13865"/>
                  <a:pt x="7792584" y="-20581"/>
                  <a:pt x="7461504" y="13716"/>
                </a:cubicBezTo>
                <a:cubicBezTo>
                  <a:pt x="7130424" y="48013"/>
                  <a:pt x="7080072" y="39273"/>
                  <a:pt x="6940296" y="13716"/>
                </a:cubicBezTo>
                <a:cubicBezTo>
                  <a:pt x="6800520" y="-11841"/>
                  <a:pt x="6672872" y="22099"/>
                  <a:pt x="6419088" y="13716"/>
                </a:cubicBezTo>
                <a:cubicBezTo>
                  <a:pt x="6165304" y="5333"/>
                  <a:pt x="5869721" y="415"/>
                  <a:pt x="5650992" y="13716"/>
                </a:cubicBezTo>
                <a:cubicBezTo>
                  <a:pt x="5432263" y="27017"/>
                  <a:pt x="5308310" y="-1549"/>
                  <a:pt x="5129784" y="13716"/>
                </a:cubicBezTo>
                <a:cubicBezTo>
                  <a:pt x="4951258" y="28981"/>
                  <a:pt x="4799696" y="10785"/>
                  <a:pt x="4690872" y="13716"/>
                </a:cubicBezTo>
                <a:cubicBezTo>
                  <a:pt x="4582048" y="16647"/>
                  <a:pt x="4311124" y="-12408"/>
                  <a:pt x="4087368" y="13716"/>
                </a:cubicBezTo>
                <a:cubicBezTo>
                  <a:pt x="3863612" y="39840"/>
                  <a:pt x="3730288" y="8802"/>
                  <a:pt x="3401568" y="13716"/>
                </a:cubicBezTo>
                <a:cubicBezTo>
                  <a:pt x="3072848" y="18630"/>
                  <a:pt x="3020684" y="27853"/>
                  <a:pt x="2798064" y="13716"/>
                </a:cubicBezTo>
                <a:cubicBezTo>
                  <a:pt x="2575444" y="-421"/>
                  <a:pt x="2440915" y="-11924"/>
                  <a:pt x="2276856" y="13716"/>
                </a:cubicBezTo>
                <a:cubicBezTo>
                  <a:pt x="2112797" y="39356"/>
                  <a:pt x="1726502" y="-14132"/>
                  <a:pt x="1426464" y="13716"/>
                </a:cubicBezTo>
                <a:cubicBezTo>
                  <a:pt x="1126426" y="41564"/>
                  <a:pt x="992925" y="16444"/>
                  <a:pt x="740664" y="13716"/>
                </a:cubicBezTo>
                <a:cubicBezTo>
                  <a:pt x="488403" y="10988"/>
                  <a:pt x="195650" y="-20633"/>
                  <a:pt x="0" y="13716"/>
                </a:cubicBezTo>
                <a:cubicBezTo>
                  <a:pt x="120" y="8944"/>
                  <a:pt x="-32" y="6034"/>
                  <a:pt x="0" y="0"/>
                </a:cubicBezTo>
                <a:close/>
              </a:path>
              <a:path w="8229600" h="13716" stroke="0" extrusionOk="0">
                <a:moveTo>
                  <a:pt x="0" y="0"/>
                </a:moveTo>
                <a:cubicBezTo>
                  <a:pt x="259263" y="-9445"/>
                  <a:pt x="404731" y="4427"/>
                  <a:pt x="521208" y="0"/>
                </a:cubicBezTo>
                <a:cubicBezTo>
                  <a:pt x="637685" y="-4427"/>
                  <a:pt x="839187" y="564"/>
                  <a:pt x="960120" y="0"/>
                </a:cubicBezTo>
                <a:cubicBezTo>
                  <a:pt x="1081053" y="-564"/>
                  <a:pt x="1313469" y="-16481"/>
                  <a:pt x="1481328" y="0"/>
                </a:cubicBezTo>
                <a:cubicBezTo>
                  <a:pt x="1649187" y="16481"/>
                  <a:pt x="1885247" y="26161"/>
                  <a:pt x="2167128" y="0"/>
                </a:cubicBezTo>
                <a:cubicBezTo>
                  <a:pt x="2449009" y="-26161"/>
                  <a:pt x="2761875" y="-22202"/>
                  <a:pt x="2935224" y="0"/>
                </a:cubicBezTo>
                <a:cubicBezTo>
                  <a:pt x="3108573" y="22202"/>
                  <a:pt x="3540687" y="-2863"/>
                  <a:pt x="3785616" y="0"/>
                </a:cubicBezTo>
                <a:cubicBezTo>
                  <a:pt x="4030545" y="2863"/>
                  <a:pt x="4280774" y="-12442"/>
                  <a:pt x="4636008" y="0"/>
                </a:cubicBezTo>
                <a:cubicBezTo>
                  <a:pt x="4991242" y="12442"/>
                  <a:pt x="5025483" y="16914"/>
                  <a:pt x="5239512" y="0"/>
                </a:cubicBezTo>
                <a:cubicBezTo>
                  <a:pt x="5453541" y="-16914"/>
                  <a:pt x="5754008" y="16592"/>
                  <a:pt x="6007608" y="0"/>
                </a:cubicBezTo>
                <a:cubicBezTo>
                  <a:pt x="6261208" y="-16592"/>
                  <a:pt x="6407957" y="-11909"/>
                  <a:pt x="6693408" y="0"/>
                </a:cubicBezTo>
                <a:cubicBezTo>
                  <a:pt x="6978859" y="11909"/>
                  <a:pt x="7015437" y="-20890"/>
                  <a:pt x="7296912" y="0"/>
                </a:cubicBezTo>
                <a:cubicBezTo>
                  <a:pt x="7578387" y="20890"/>
                  <a:pt x="7859622" y="46406"/>
                  <a:pt x="8229600" y="0"/>
                </a:cubicBezTo>
                <a:cubicBezTo>
                  <a:pt x="8229365" y="6754"/>
                  <a:pt x="8229865" y="9234"/>
                  <a:pt x="8229600" y="13716"/>
                </a:cubicBezTo>
                <a:cubicBezTo>
                  <a:pt x="8075287" y="30482"/>
                  <a:pt x="7821366" y="17278"/>
                  <a:pt x="7626096" y="13716"/>
                </a:cubicBezTo>
                <a:cubicBezTo>
                  <a:pt x="7430826" y="10154"/>
                  <a:pt x="7320004" y="-14241"/>
                  <a:pt x="7022592" y="13716"/>
                </a:cubicBezTo>
                <a:cubicBezTo>
                  <a:pt x="6725180" y="41673"/>
                  <a:pt x="6348804" y="-18597"/>
                  <a:pt x="6172200" y="13716"/>
                </a:cubicBezTo>
                <a:cubicBezTo>
                  <a:pt x="5995596" y="46029"/>
                  <a:pt x="5788102" y="18318"/>
                  <a:pt x="5650992" y="13716"/>
                </a:cubicBezTo>
                <a:cubicBezTo>
                  <a:pt x="5513882" y="9114"/>
                  <a:pt x="5198399" y="24549"/>
                  <a:pt x="4882896" y="13716"/>
                </a:cubicBezTo>
                <a:cubicBezTo>
                  <a:pt x="4567393" y="2883"/>
                  <a:pt x="4557008" y="22393"/>
                  <a:pt x="4443984" y="13716"/>
                </a:cubicBezTo>
                <a:cubicBezTo>
                  <a:pt x="4330960" y="5039"/>
                  <a:pt x="4061674" y="24319"/>
                  <a:pt x="3758184" y="13716"/>
                </a:cubicBezTo>
                <a:cubicBezTo>
                  <a:pt x="3454694" y="3113"/>
                  <a:pt x="3380392" y="14547"/>
                  <a:pt x="3236976" y="13716"/>
                </a:cubicBezTo>
                <a:cubicBezTo>
                  <a:pt x="3093560" y="12885"/>
                  <a:pt x="2632116" y="33035"/>
                  <a:pt x="2386584" y="13716"/>
                </a:cubicBezTo>
                <a:cubicBezTo>
                  <a:pt x="2141052" y="-5603"/>
                  <a:pt x="2110884" y="24205"/>
                  <a:pt x="1947672" y="13716"/>
                </a:cubicBezTo>
                <a:cubicBezTo>
                  <a:pt x="1784460" y="3227"/>
                  <a:pt x="1535467" y="-4111"/>
                  <a:pt x="1261872" y="13716"/>
                </a:cubicBezTo>
                <a:cubicBezTo>
                  <a:pt x="988277" y="31543"/>
                  <a:pt x="1021096" y="5803"/>
                  <a:pt x="822960" y="13716"/>
                </a:cubicBezTo>
                <a:cubicBezTo>
                  <a:pt x="624824" y="21629"/>
                  <a:pt x="298309" y="-3289"/>
                  <a:pt x="0" y="13716"/>
                </a:cubicBezTo>
                <a:cubicBezTo>
                  <a:pt x="52" y="10594"/>
                  <a:pt x="386" y="5364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276668-7D7D-1B1E-B2AB-D031F105B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79" r="1" b="1"/>
          <a:stretch/>
        </p:blipFill>
        <p:spPr>
          <a:xfrm>
            <a:off x="429369" y="1501542"/>
            <a:ext cx="2217569" cy="2352637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</p:spPr>
      </p:pic>
      <p:sp>
        <p:nvSpPr>
          <p:cNvPr id="27" name="Satura vietturis 5">
            <a:extLst>
              <a:ext uri="{FF2B5EF4-FFF2-40B4-BE49-F238E27FC236}">
                <a16:creationId xmlns:a16="http://schemas.microsoft.com/office/drawing/2014/main" id="{EC3401F6-3A3C-57FE-3093-F8421F2AB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1800" y="1553487"/>
            <a:ext cx="5942829" cy="3223078"/>
          </a:xfrm>
        </p:spPr>
        <p:txBody>
          <a:bodyPr anchor="t"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lv-LV" sz="1600" dirty="0"/>
              <a:t>Augsts vērtējums latviešu valodas mācību priekšmetā kā viens no uzņemšanas kritērijiem pedagoģijas programmu studentiem augstskolās.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lv-LV" sz="1600" i="1" dirty="0"/>
              <a:t>(Ikviens skolotājs ir arī latviešu valodas skolotājs, VISC)</a:t>
            </a:r>
          </a:p>
          <a:p>
            <a:pPr>
              <a:lnSpc>
                <a:spcPct val="120000"/>
              </a:lnSpc>
            </a:pPr>
            <a:r>
              <a:rPr lang="lv-LV" sz="1600" dirty="0"/>
              <a:t>Mācību līdzekļi vidusskolai darbam lingvistiski neviendabīgā vidē.</a:t>
            </a:r>
          </a:p>
          <a:p>
            <a:pPr>
              <a:lnSpc>
                <a:spcPct val="120000"/>
              </a:lnSpc>
            </a:pPr>
            <a:r>
              <a:rPr lang="lv-LV" sz="1600" dirty="0"/>
              <a:t>Finansējums papildu konsultācijām izglītojamajiem ar nepietiekamu latviešu valodas prasmju līmeni/ mācībām skaitliski mazākās grupās, ja lingvistiskā vide izglītojamo grupā nav viendabīga.</a:t>
            </a:r>
          </a:p>
          <a:p>
            <a:pPr>
              <a:lnSpc>
                <a:spcPct val="120000"/>
              </a:lnSpc>
            </a:pPr>
            <a:r>
              <a:rPr lang="lv-LV" sz="1600" dirty="0"/>
              <a:t>Mācību procesā īpaša uzmanība atbildībai, mērķtiecībai, neatlaidībai, problēmu risināšanas prasmēm sarežģīta mācību satura apguvē.</a:t>
            </a:r>
          </a:p>
          <a:p>
            <a:pPr>
              <a:lnSpc>
                <a:spcPct val="120000"/>
              </a:lnSpc>
            </a:pPr>
            <a:r>
              <a:rPr lang="lv-LV" sz="1600" dirty="0"/>
              <a:t>Paradigmas maiņa.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lv-LV" sz="1600" dirty="0"/>
              <a:t>latviešu valoda 	VALSTS VALODA</a:t>
            </a:r>
            <a:endParaRPr lang="lv-LV" sz="1100" dirty="0"/>
          </a:p>
          <a:p>
            <a:pPr>
              <a:lnSpc>
                <a:spcPct val="90000"/>
              </a:lnSpc>
            </a:pPr>
            <a:endParaRPr lang="lv-LV" sz="1100" dirty="0"/>
          </a:p>
        </p:txBody>
      </p:sp>
      <p:cxnSp>
        <p:nvCxnSpPr>
          <p:cNvPr id="5" name="Taisns bultveida savienotājs 4">
            <a:extLst>
              <a:ext uri="{FF2B5EF4-FFF2-40B4-BE49-F238E27FC236}">
                <a16:creationId xmlns:a16="http://schemas.microsoft.com/office/drawing/2014/main" id="{128E4BBE-6E64-AEF3-AE51-C583F39C706B}"/>
              </a:ext>
            </a:extLst>
          </p:cNvPr>
          <p:cNvCxnSpPr>
            <a:cxnSpLocks/>
          </p:cNvCxnSpPr>
          <p:nvPr/>
        </p:nvCxnSpPr>
        <p:spPr>
          <a:xfrm>
            <a:off x="5436096" y="451596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911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83E5BC-28C2-898A-8945-A3BFEB56C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5" name="Rectangle 3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Satura vietturis 2">
            <a:extLst>
              <a:ext uri="{FF2B5EF4-FFF2-40B4-BE49-F238E27FC236}">
                <a16:creationId xmlns:a16="http://schemas.microsoft.com/office/drawing/2014/main" id="{E463FE08-5E30-BB8F-F3C2-8F382173FF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568885"/>
            <a:ext cx="4313646" cy="428870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lv-LV" sz="2400" b="0" i="0" dirty="0">
                <a:effectLst/>
                <a:latin typeface="Verdana" panose="020B0604030504040204" pitchFamily="34" charset="0"/>
              </a:rPr>
              <a:t>Paldies kolēģiem par katru skolēnu, kurš, apzinoties, ka mācības valsts valodā sagādās grūtības, cenšas- jautā, precizē, nāk mācīties papildus, respektīvi- cīnās!  </a:t>
            </a:r>
          </a:p>
          <a:p>
            <a:pPr marL="0" indent="0">
              <a:lnSpc>
                <a:spcPct val="90000"/>
              </a:lnSpc>
              <a:buNone/>
            </a:pPr>
            <a:endParaRPr lang="lv-LV" sz="2400" b="0" i="0" dirty="0">
              <a:effectLst/>
              <a:latin typeface="Verdana" panose="020B0604030504040204" pitchFamily="34" charset="0"/>
            </a:endParaRPr>
          </a:p>
          <a:p>
            <a:pPr marL="914400" lvl="2" indent="0">
              <a:lnSpc>
                <a:spcPct val="90000"/>
              </a:lnSpc>
              <a:buNone/>
            </a:pPr>
            <a:r>
              <a:rPr lang="lv-LV" sz="1400" i="1">
                <a:latin typeface="Verdana" panose="020B0604030504040204" pitchFamily="34" charset="0"/>
              </a:rPr>
              <a:t>RBK </a:t>
            </a:r>
            <a:r>
              <a:rPr lang="lv-LV" sz="1400" i="1" dirty="0">
                <a:latin typeface="Verdana" panose="020B0604030504040204" pitchFamily="34" charset="0"/>
              </a:rPr>
              <a:t>l</a:t>
            </a:r>
            <a:r>
              <a:rPr lang="lv-LV" sz="1400" i="1">
                <a:latin typeface="Verdana" panose="020B0604030504040204" pitchFamily="34" charset="0"/>
              </a:rPr>
              <a:t>atviešu </a:t>
            </a:r>
            <a:r>
              <a:rPr lang="lv-LV" sz="1400" i="1" dirty="0">
                <a:latin typeface="Verdana" panose="020B0604030504040204" pitchFamily="34" charset="0"/>
              </a:rPr>
              <a:t>valodas un literatūras skolotāja Inese</a:t>
            </a:r>
            <a:endParaRPr lang="lv-LV" sz="1400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6AE551-3353-3AA5-A75B-30E3E3DC96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0" r="-1" b="-1"/>
          <a:stretch/>
        </p:blipFill>
        <p:spPr>
          <a:xfrm>
            <a:off x="4781190" y="568885"/>
            <a:ext cx="3841678" cy="3841679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4696411" y="515866"/>
            <a:ext cx="4103360" cy="4103360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86420" y="690843"/>
            <a:ext cx="593266" cy="5771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203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10079</TotalTime>
  <Words>320</Words>
  <Application>Microsoft Office PowerPoint</Application>
  <PresentationFormat>Slaidrāde ekrānā (16:9)</PresentationFormat>
  <Paragraphs>42</Paragraphs>
  <Slides>8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Arial</vt:lpstr>
      <vt:lpstr>Calibri</vt:lpstr>
      <vt:lpstr>Verdana</vt:lpstr>
      <vt:lpstr>Office Theme</vt:lpstr>
      <vt:lpstr>Vienotas skolas pieejas īstenošana profesionālās izglītības iestādē</vt:lpstr>
      <vt:lpstr>Rīgas Būvniecības koledža</vt:lpstr>
      <vt:lpstr>Statistika</vt:lpstr>
      <vt:lpstr>Rīgas Būvniecības koledža 2024./2025.m.g.</vt:lpstr>
      <vt:lpstr>Izglītojamie par savām latviešu valodas zināšanām</vt:lpstr>
      <vt:lpstr>Pedagogu secinājumi par izglītojamajiem:</vt:lpstr>
      <vt:lpstr>Pedagogu ieteikumi:</vt:lpstr>
      <vt:lpstr>PowerPoint prezentācija</vt:lpstr>
    </vt:vector>
  </TitlesOfParts>
  <Company>BLACK EDITION - tum0r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Ivita Brinteniece</cp:lastModifiedBy>
  <cp:revision>209</cp:revision>
  <dcterms:created xsi:type="dcterms:W3CDTF">2020-05-06T06:14:47Z</dcterms:created>
  <dcterms:modified xsi:type="dcterms:W3CDTF">2025-01-17T10:43:53Z</dcterms:modified>
</cp:coreProperties>
</file>