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mp" ContentType="image/png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58" r:id="rId2"/>
    <p:sldId id="451" r:id="rId3"/>
    <p:sldId id="453" r:id="rId4"/>
    <p:sldId id="460" r:id="rId5"/>
    <p:sldId id="462" r:id="rId6"/>
    <p:sldId id="459" r:id="rId7"/>
    <p:sldId id="461" r:id="rId8"/>
    <p:sldId id="464" r:id="rId9"/>
  </p:sldIdLst>
  <p:sldSz cx="9144000" cy="5143500" type="screen16x9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D7B2"/>
    <a:srgbClr val="BDBDBD"/>
    <a:srgbClr val="0800BF"/>
    <a:srgbClr val="742217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138" y="1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82D631-CAB8-4689-9B21-8521E7E6679A}" type="datetimeFigureOut">
              <a:rPr lang="lv-LV" smtClean="0"/>
              <a:pPr/>
              <a:t>17.01.2025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6F13E9-CFF1-4195-B77D-A85ED17207C6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29821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6F13E9-CFF1-4195-B77D-A85ED17207C6}" type="slidenum">
              <a:rPr lang="lv-LV" smtClean="0"/>
              <a:pPr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782178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1AA693-D608-E01B-F34A-B5DA0635D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>
            <a:extLst>
              <a:ext uri="{FF2B5EF4-FFF2-40B4-BE49-F238E27FC236}">
                <a16:creationId xmlns:a16="http://schemas.microsoft.com/office/drawing/2014/main" id="{27215718-C227-B28A-86B2-5BA9227F02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>
            <a:extLst>
              <a:ext uri="{FF2B5EF4-FFF2-40B4-BE49-F238E27FC236}">
                <a16:creationId xmlns:a16="http://schemas.microsoft.com/office/drawing/2014/main" id="{2B00FE3B-F06D-AC45-A9D7-A5C2C4705F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1E5A3F52-3F3D-2033-EF32-1A323846D54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6F13E9-CFF1-4195-B77D-A85ED17207C6}" type="slidenum">
              <a:rPr lang="lv-LV" smtClean="0"/>
              <a:pPr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64693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B6E173-3E72-66D4-F896-B0E52FEC8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>
            <a:extLst>
              <a:ext uri="{FF2B5EF4-FFF2-40B4-BE49-F238E27FC236}">
                <a16:creationId xmlns:a16="http://schemas.microsoft.com/office/drawing/2014/main" id="{C7EDD3D4-FA25-6AB2-2CB7-DE00C1D6728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>
            <a:extLst>
              <a:ext uri="{FF2B5EF4-FFF2-40B4-BE49-F238E27FC236}">
                <a16:creationId xmlns:a16="http://schemas.microsoft.com/office/drawing/2014/main" id="{699AE7E3-9ECC-F007-EE59-1B816A73855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722126E2-2CDF-8A3A-8B7E-EE8635C88A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6F13E9-CFF1-4195-B77D-A85ED17207C6}" type="slidenum">
              <a:rPr lang="lv-LV" smtClean="0"/>
              <a:pPr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21164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179512" y="123478"/>
            <a:ext cx="878497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179512" y="4876006"/>
            <a:ext cx="6480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8964488" y="124006"/>
            <a:ext cx="0" cy="475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270430" y="4289138"/>
            <a:ext cx="685946" cy="540000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6737744" y="4876586"/>
            <a:ext cx="178766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sz="800" dirty="0">
                <a:solidFill>
                  <a:srgbClr val="0800BF"/>
                </a:solidFill>
                <a:latin typeface="Arial" pitchFamily="34" charset="0"/>
                <a:cs typeface="Arial" pitchFamily="34" charset="0"/>
              </a:rPr>
              <a:t>RĪGAS CELTNIECĪBAS KOLEDŽA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8568488" y="4876006"/>
            <a:ext cx="396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FD6E2C4-7D56-4215-9C71-63056F0B7ACB}" type="datetimeFigureOut">
              <a:rPr lang="lv-LV" smtClean="0"/>
              <a:pPr/>
              <a:t>17.01.2025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6CC08BC-55AC-4950-9CEB-0B66FA40866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FD6E2C4-7D56-4215-9C71-63056F0B7ACB}" type="datetimeFigureOut">
              <a:rPr lang="lv-LV" smtClean="0"/>
              <a:pPr/>
              <a:t>17.01.2025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6CC08BC-55AC-4950-9CEB-0B66FA40866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FD6E2C4-7D56-4215-9C71-63056F0B7ACB}" type="datetimeFigureOut">
              <a:rPr lang="lv-LV" smtClean="0"/>
              <a:pPr/>
              <a:t>17.01.2025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6CC08BC-55AC-4950-9CEB-0B66FA40866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EEFC5730-AD2D-4495-B568-468AC64267BD}" type="datetimeFigureOut">
              <a:rPr lang="lv-LV" smtClean="0"/>
              <a:pPr/>
              <a:t>17.01.2025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3A7ADC3-D656-4BDA-A380-D4C310C6A077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090074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FD6E2C4-7D56-4215-9C71-63056F0B7ACB}" type="datetimeFigureOut">
              <a:rPr lang="lv-LV" smtClean="0"/>
              <a:pPr/>
              <a:t>17.01.2025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6CC08BC-55AC-4950-9CEB-0B66FA40866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FD6E2C4-7D56-4215-9C71-63056F0B7ACB}" type="datetimeFigureOut">
              <a:rPr lang="lv-LV" smtClean="0"/>
              <a:pPr/>
              <a:t>17.01.2025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6CC08BC-55AC-4950-9CEB-0B66FA40866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FD6E2C4-7D56-4215-9C71-63056F0B7ACB}" type="datetimeFigureOut">
              <a:rPr lang="lv-LV" smtClean="0"/>
              <a:pPr/>
              <a:t>17.01.2025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6CC08BC-55AC-4950-9CEB-0B66FA40866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FD6E2C4-7D56-4215-9C71-63056F0B7ACB}" type="datetimeFigureOut">
              <a:rPr lang="lv-LV" smtClean="0"/>
              <a:pPr/>
              <a:t>17.01.2025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6CC08BC-55AC-4950-9CEB-0B66FA40866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FD6E2C4-7D56-4215-9C71-63056F0B7ACB}" type="datetimeFigureOut">
              <a:rPr lang="lv-LV" smtClean="0"/>
              <a:pPr/>
              <a:t>17.01.2025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6CC08BC-55AC-4950-9CEB-0B66FA40866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FD6E2C4-7D56-4215-9C71-63056F0B7ACB}" type="datetimeFigureOut">
              <a:rPr lang="lv-LV" smtClean="0"/>
              <a:pPr/>
              <a:t>17.01.2025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6CC08BC-55AC-4950-9CEB-0B66FA40866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AFD6E2C4-7D56-4215-9C71-63056F0B7ACB}" type="datetimeFigureOut">
              <a:rPr lang="lv-LV" smtClean="0"/>
              <a:pPr/>
              <a:t>17.01.2025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6CC08BC-55AC-4950-9CEB-0B66FA408662}" type="slidenum">
              <a:rPr lang="lv-LV" smtClean="0"/>
              <a:pPr/>
              <a:t>‹#›</a:t>
            </a:fld>
            <a:endParaRPr lang="lv-L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64DE8-253D-4FDA-9C92-01EBF094D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1707654"/>
            <a:ext cx="3223270" cy="2297112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0324837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6" r:id="rId4"/>
    <p:sldLayoutId id="2147483652" r:id="rId5"/>
    <p:sldLayoutId id="2147483653" r:id="rId6"/>
    <p:sldLayoutId id="2147483654" r:id="rId7"/>
    <p:sldLayoutId id="2147483655" r:id="rId8"/>
    <p:sldLayoutId id="2147483661" r:id="rId9"/>
    <p:sldLayoutId id="2147483657" r:id="rId10"/>
    <p:sldLayoutId id="2147483658" r:id="rId11"/>
    <p:sldLayoutId id="2147483659" r:id="rId12"/>
    <p:sldLayoutId id="2147483660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DE8D1E9-A541-49C1-9DCD-B0596215EAC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208" y="0"/>
            <a:ext cx="9330174" cy="52560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BA187F1A-186D-4533-BDC5-31817618C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9552" y="1496108"/>
            <a:ext cx="4147976" cy="1127324"/>
          </a:xfrm>
        </p:spPr>
        <p:txBody>
          <a:bodyPr/>
          <a:lstStyle/>
          <a:p>
            <a:r>
              <a:rPr lang="lv-LV" sz="2800" dirty="0">
                <a:solidFill>
                  <a:schemeClr val="tx2">
                    <a:lumMod val="75000"/>
                  </a:schemeClr>
                </a:solidFill>
              </a:rPr>
              <a:t>Vienotas skolas pieejas īstenošana profesionālās izglītības iestādē</a:t>
            </a: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3B6FC712-3138-4ABD-A9AF-ED51A33604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3795886"/>
            <a:ext cx="4216403" cy="521196"/>
          </a:xfrm>
        </p:spPr>
        <p:txBody>
          <a:bodyPr/>
          <a:lstStyle/>
          <a:p>
            <a:pPr algn="r"/>
            <a:r>
              <a:rPr lang="lv-LV" sz="1400" dirty="0">
                <a:solidFill>
                  <a:srgbClr val="002060"/>
                </a:solidFill>
                <a:latin typeface="+mj-lt"/>
              </a:rPr>
              <a:t>Ivita Brinteniece</a:t>
            </a:r>
          </a:p>
          <a:p>
            <a:pPr algn="r"/>
            <a:r>
              <a:rPr lang="lv-LV" sz="1400" dirty="0">
                <a:solidFill>
                  <a:srgbClr val="002060"/>
                </a:solidFill>
                <a:latin typeface="+mj-lt"/>
              </a:rPr>
              <a:t>Rīgas Būvniecības koledžas</a:t>
            </a:r>
          </a:p>
          <a:p>
            <a:pPr algn="r"/>
            <a:r>
              <a:rPr lang="lv-LV" sz="1400" dirty="0">
                <a:solidFill>
                  <a:srgbClr val="002060"/>
                </a:solidFill>
                <a:latin typeface="+mj-lt"/>
              </a:rPr>
              <a:t>metodiskā darba vadītāja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53BCCA7-9130-5E79-D575-A68FE73FCC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11560" y="618319"/>
            <a:ext cx="2592288" cy="6447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946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286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9C87A47-46A9-4B92-BA14-3B77C0E036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688"/>
          <a:stretch/>
        </p:blipFill>
        <p:spPr>
          <a:xfrm>
            <a:off x="1891767" y="10"/>
            <a:ext cx="7252231" cy="5143490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42696" cy="51435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6F6F7E9-769C-4752-B792-DAA31C42E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3"/>
            <a:ext cx="8407846" cy="42569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lv-LV" sz="3000" dirty="0"/>
              <a:t>R</a:t>
            </a:r>
            <a:r>
              <a:rPr lang="en-US" sz="3000" dirty="0" err="1"/>
              <a:t>īgas</a:t>
            </a:r>
            <a:r>
              <a:rPr lang="en-US" sz="3000" dirty="0"/>
              <a:t> </a:t>
            </a:r>
            <a:r>
              <a:rPr lang="en-US" sz="3000" dirty="0" err="1"/>
              <a:t>Būvniecības</a:t>
            </a:r>
            <a:r>
              <a:rPr lang="en-US" sz="3000" dirty="0"/>
              <a:t> </a:t>
            </a:r>
            <a:r>
              <a:rPr lang="en-US" sz="3000" dirty="0" err="1"/>
              <a:t>koledž</a:t>
            </a:r>
            <a:r>
              <a:rPr lang="lv-LV" sz="3000" dirty="0"/>
              <a:t>a</a:t>
            </a:r>
            <a:endParaRPr lang="en-US" sz="3000" dirty="0"/>
          </a:p>
        </p:txBody>
      </p:sp>
      <p:pic>
        <p:nvPicPr>
          <p:cNvPr id="17" name="Satura vietturis 16" descr="Attēls, kurā ir teksts, ekrānuzņēmums, fonts&#10;&#10;Apraksts ģenerēts automātiski">
            <a:extLst>
              <a:ext uri="{FF2B5EF4-FFF2-40B4-BE49-F238E27FC236}">
                <a16:creationId xmlns:a16="http://schemas.microsoft.com/office/drawing/2014/main" id="{49184F8D-5EF7-7E89-0004-EA6F3C1D3B7A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904819"/>
            <a:ext cx="7632848" cy="3964838"/>
          </a:xfrm>
        </p:spPr>
      </p:pic>
    </p:spTree>
    <p:extLst>
      <p:ext uri="{BB962C8B-B14F-4D97-AF65-F5344CB8AC3E}">
        <p14:creationId xmlns:p14="http://schemas.microsoft.com/office/powerpoint/2010/main" val="3770597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20">
            <a:extLst>
              <a:ext uri="{FF2B5EF4-FFF2-40B4-BE49-F238E27FC236}">
                <a16:creationId xmlns:a16="http://schemas.microsoft.com/office/drawing/2014/main" id="{4F7EBAE4-9945-4473-9E34-B2C66EA0F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8" name="Virsraksts 7">
            <a:extLst>
              <a:ext uri="{FF2B5EF4-FFF2-40B4-BE49-F238E27FC236}">
                <a16:creationId xmlns:a16="http://schemas.microsoft.com/office/drawing/2014/main" id="{B8DA9E3E-949C-D4D5-A78A-4BDB3CC33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273843"/>
            <a:ext cx="4045020" cy="994173"/>
          </a:xfrm>
        </p:spPr>
        <p:txBody>
          <a:bodyPr>
            <a:normAutofit/>
          </a:bodyPr>
          <a:lstStyle/>
          <a:p>
            <a:r>
              <a:rPr lang="lv-LV"/>
              <a:t>Statistika</a:t>
            </a:r>
          </a:p>
        </p:txBody>
      </p:sp>
      <p:sp>
        <p:nvSpPr>
          <p:cNvPr id="9" name="Satura vietturis 8">
            <a:extLst>
              <a:ext uri="{FF2B5EF4-FFF2-40B4-BE49-F238E27FC236}">
                <a16:creationId xmlns:a16="http://schemas.microsoft.com/office/drawing/2014/main" id="{3E26B533-1CD1-0C8E-58E1-7D2D42F7B8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369218"/>
            <a:ext cx="4045020" cy="3263504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lv-LV" sz="2500"/>
          </a:p>
          <a:p>
            <a:pPr>
              <a:lnSpc>
                <a:spcPct val="90000"/>
              </a:lnSpc>
            </a:pPr>
            <a:r>
              <a:rPr lang="lv-LV" sz="2500"/>
              <a:t>Laika periodā no 2020.līdz 2024.gadam no 16-18 tūkstošiem pamatskolu absolventu profesionālās skolas savas izglītības turpināšanai izvēlējušies 50-55%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9B22CA-B695-40B7-9E82-41DC71A314B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50" r="-1" b="-1"/>
          <a:stretch/>
        </p:blipFill>
        <p:spPr>
          <a:xfrm>
            <a:off x="4781190" y="568885"/>
            <a:ext cx="3841678" cy="3841679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32" name="!!Arc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4696411" y="515866"/>
            <a:ext cx="4103360" cy="4103360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!!Oval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86420" y="690843"/>
            <a:ext cx="593266" cy="57717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04369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661C14-EEED-4D7C-193B-5496075B57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Virsraksts 7">
            <a:extLst>
              <a:ext uri="{FF2B5EF4-FFF2-40B4-BE49-F238E27FC236}">
                <a16:creationId xmlns:a16="http://schemas.microsoft.com/office/drawing/2014/main" id="{A4ACDFFB-C431-E6CE-CEB9-54DF40655E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369" y="178904"/>
            <a:ext cx="8263890" cy="107581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lv-LV" sz="3500" dirty="0"/>
              <a:t>Rīgas Būvniecības koledža 2024./2025.m.g.</a:t>
            </a:r>
          </a:p>
        </p:txBody>
      </p:sp>
      <p:sp>
        <p:nvSpPr>
          <p:cNvPr id="2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9369" y="1261158"/>
            <a:ext cx="8229600" cy="13716"/>
          </a:xfrm>
          <a:custGeom>
            <a:avLst/>
            <a:gdLst>
              <a:gd name="connsiteX0" fmla="*/ 0 w 8229600"/>
              <a:gd name="connsiteY0" fmla="*/ 0 h 13716"/>
              <a:gd name="connsiteX1" fmla="*/ 521208 w 8229600"/>
              <a:gd name="connsiteY1" fmla="*/ 0 h 13716"/>
              <a:gd name="connsiteX2" fmla="*/ 1371600 w 8229600"/>
              <a:gd name="connsiteY2" fmla="*/ 0 h 13716"/>
              <a:gd name="connsiteX3" fmla="*/ 2221992 w 8229600"/>
              <a:gd name="connsiteY3" fmla="*/ 0 h 13716"/>
              <a:gd name="connsiteX4" fmla="*/ 3072384 w 8229600"/>
              <a:gd name="connsiteY4" fmla="*/ 0 h 13716"/>
              <a:gd name="connsiteX5" fmla="*/ 3511296 w 8229600"/>
              <a:gd name="connsiteY5" fmla="*/ 0 h 13716"/>
              <a:gd name="connsiteX6" fmla="*/ 4114800 w 8229600"/>
              <a:gd name="connsiteY6" fmla="*/ 0 h 13716"/>
              <a:gd name="connsiteX7" fmla="*/ 4553712 w 8229600"/>
              <a:gd name="connsiteY7" fmla="*/ 0 h 13716"/>
              <a:gd name="connsiteX8" fmla="*/ 5239512 w 8229600"/>
              <a:gd name="connsiteY8" fmla="*/ 0 h 13716"/>
              <a:gd name="connsiteX9" fmla="*/ 5843016 w 8229600"/>
              <a:gd name="connsiteY9" fmla="*/ 0 h 13716"/>
              <a:gd name="connsiteX10" fmla="*/ 6611112 w 8229600"/>
              <a:gd name="connsiteY10" fmla="*/ 0 h 13716"/>
              <a:gd name="connsiteX11" fmla="*/ 7461504 w 8229600"/>
              <a:gd name="connsiteY11" fmla="*/ 0 h 13716"/>
              <a:gd name="connsiteX12" fmla="*/ 8229600 w 8229600"/>
              <a:gd name="connsiteY12" fmla="*/ 0 h 13716"/>
              <a:gd name="connsiteX13" fmla="*/ 8229600 w 8229600"/>
              <a:gd name="connsiteY13" fmla="*/ 13716 h 13716"/>
              <a:gd name="connsiteX14" fmla="*/ 7461504 w 8229600"/>
              <a:gd name="connsiteY14" fmla="*/ 13716 h 13716"/>
              <a:gd name="connsiteX15" fmla="*/ 6940296 w 8229600"/>
              <a:gd name="connsiteY15" fmla="*/ 13716 h 13716"/>
              <a:gd name="connsiteX16" fmla="*/ 6419088 w 8229600"/>
              <a:gd name="connsiteY16" fmla="*/ 13716 h 13716"/>
              <a:gd name="connsiteX17" fmla="*/ 5650992 w 8229600"/>
              <a:gd name="connsiteY17" fmla="*/ 13716 h 13716"/>
              <a:gd name="connsiteX18" fmla="*/ 5129784 w 8229600"/>
              <a:gd name="connsiteY18" fmla="*/ 13716 h 13716"/>
              <a:gd name="connsiteX19" fmla="*/ 4690872 w 8229600"/>
              <a:gd name="connsiteY19" fmla="*/ 13716 h 13716"/>
              <a:gd name="connsiteX20" fmla="*/ 4087368 w 8229600"/>
              <a:gd name="connsiteY20" fmla="*/ 13716 h 13716"/>
              <a:gd name="connsiteX21" fmla="*/ 3401568 w 8229600"/>
              <a:gd name="connsiteY21" fmla="*/ 13716 h 13716"/>
              <a:gd name="connsiteX22" fmla="*/ 2798064 w 8229600"/>
              <a:gd name="connsiteY22" fmla="*/ 13716 h 13716"/>
              <a:gd name="connsiteX23" fmla="*/ 2276856 w 8229600"/>
              <a:gd name="connsiteY23" fmla="*/ 13716 h 13716"/>
              <a:gd name="connsiteX24" fmla="*/ 1426464 w 8229600"/>
              <a:gd name="connsiteY24" fmla="*/ 13716 h 13716"/>
              <a:gd name="connsiteX25" fmla="*/ 740664 w 8229600"/>
              <a:gd name="connsiteY25" fmla="*/ 13716 h 13716"/>
              <a:gd name="connsiteX26" fmla="*/ 0 w 8229600"/>
              <a:gd name="connsiteY26" fmla="*/ 13716 h 13716"/>
              <a:gd name="connsiteX27" fmla="*/ 0 w 8229600"/>
              <a:gd name="connsiteY27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8229600" h="13716" fill="none" extrusionOk="0">
                <a:moveTo>
                  <a:pt x="0" y="0"/>
                </a:moveTo>
                <a:cubicBezTo>
                  <a:pt x="227594" y="-4267"/>
                  <a:pt x="329693" y="13251"/>
                  <a:pt x="521208" y="0"/>
                </a:cubicBezTo>
                <a:cubicBezTo>
                  <a:pt x="712723" y="-13251"/>
                  <a:pt x="1137373" y="-13618"/>
                  <a:pt x="1371600" y="0"/>
                </a:cubicBezTo>
                <a:cubicBezTo>
                  <a:pt x="1605827" y="13618"/>
                  <a:pt x="1975382" y="-27374"/>
                  <a:pt x="2221992" y="0"/>
                </a:cubicBezTo>
                <a:cubicBezTo>
                  <a:pt x="2468602" y="27374"/>
                  <a:pt x="2863316" y="-20517"/>
                  <a:pt x="3072384" y="0"/>
                </a:cubicBezTo>
                <a:cubicBezTo>
                  <a:pt x="3281452" y="20517"/>
                  <a:pt x="3331438" y="10793"/>
                  <a:pt x="3511296" y="0"/>
                </a:cubicBezTo>
                <a:cubicBezTo>
                  <a:pt x="3691154" y="-10793"/>
                  <a:pt x="3906405" y="-29737"/>
                  <a:pt x="4114800" y="0"/>
                </a:cubicBezTo>
                <a:cubicBezTo>
                  <a:pt x="4323195" y="29737"/>
                  <a:pt x="4428852" y="-2234"/>
                  <a:pt x="4553712" y="0"/>
                </a:cubicBezTo>
                <a:cubicBezTo>
                  <a:pt x="4678572" y="2234"/>
                  <a:pt x="5065629" y="29368"/>
                  <a:pt x="5239512" y="0"/>
                </a:cubicBezTo>
                <a:cubicBezTo>
                  <a:pt x="5413395" y="-29368"/>
                  <a:pt x="5703888" y="11839"/>
                  <a:pt x="5843016" y="0"/>
                </a:cubicBezTo>
                <a:cubicBezTo>
                  <a:pt x="5982144" y="-11839"/>
                  <a:pt x="6260765" y="24719"/>
                  <a:pt x="6611112" y="0"/>
                </a:cubicBezTo>
                <a:cubicBezTo>
                  <a:pt x="6961459" y="-24719"/>
                  <a:pt x="7228293" y="32959"/>
                  <a:pt x="7461504" y="0"/>
                </a:cubicBezTo>
                <a:cubicBezTo>
                  <a:pt x="7694715" y="-32959"/>
                  <a:pt x="7990029" y="-3422"/>
                  <a:pt x="8229600" y="0"/>
                </a:cubicBezTo>
                <a:cubicBezTo>
                  <a:pt x="8229169" y="6566"/>
                  <a:pt x="8229218" y="9895"/>
                  <a:pt x="8229600" y="13716"/>
                </a:cubicBezTo>
                <a:cubicBezTo>
                  <a:pt x="7940706" y="-13865"/>
                  <a:pt x="7792584" y="-20581"/>
                  <a:pt x="7461504" y="13716"/>
                </a:cubicBezTo>
                <a:cubicBezTo>
                  <a:pt x="7130424" y="48013"/>
                  <a:pt x="7080072" y="39273"/>
                  <a:pt x="6940296" y="13716"/>
                </a:cubicBezTo>
                <a:cubicBezTo>
                  <a:pt x="6800520" y="-11841"/>
                  <a:pt x="6672872" y="22099"/>
                  <a:pt x="6419088" y="13716"/>
                </a:cubicBezTo>
                <a:cubicBezTo>
                  <a:pt x="6165304" y="5333"/>
                  <a:pt x="5869721" y="415"/>
                  <a:pt x="5650992" y="13716"/>
                </a:cubicBezTo>
                <a:cubicBezTo>
                  <a:pt x="5432263" y="27017"/>
                  <a:pt x="5308310" y="-1549"/>
                  <a:pt x="5129784" y="13716"/>
                </a:cubicBezTo>
                <a:cubicBezTo>
                  <a:pt x="4951258" y="28981"/>
                  <a:pt x="4799696" y="10785"/>
                  <a:pt x="4690872" y="13716"/>
                </a:cubicBezTo>
                <a:cubicBezTo>
                  <a:pt x="4582048" y="16647"/>
                  <a:pt x="4311124" y="-12408"/>
                  <a:pt x="4087368" y="13716"/>
                </a:cubicBezTo>
                <a:cubicBezTo>
                  <a:pt x="3863612" y="39840"/>
                  <a:pt x="3730288" y="8802"/>
                  <a:pt x="3401568" y="13716"/>
                </a:cubicBezTo>
                <a:cubicBezTo>
                  <a:pt x="3072848" y="18630"/>
                  <a:pt x="3020684" y="27853"/>
                  <a:pt x="2798064" y="13716"/>
                </a:cubicBezTo>
                <a:cubicBezTo>
                  <a:pt x="2575444" y="-421"/>
                  <a:pt x="2440915" y="-11924"/>
                  <a:pt x="2276856" y="13716"/>
                </a:cubicBezTo>
                <a:cubicBezTo>
                  <a:pt x="2112797" y="39356"/>
                  <a:pt x="1726502" y="-14132"/>
                  <a:pt x="1426464" y="13716"/>
                </a:cubicBezTo>
                <a:cubicBezTo>
                  <a:pt x="1126426" y="41564"/>
                  <a:pt x="992925" y="16444"/>
                  <a:pt x="740664" y="13716"/>
                </a:cubicBezTo>
                <a:cubicBezTo>
                  <a:pt x="488403" y="10988"/>
                  <a:pt x="195650" y="-20633"/>
                  <a:pt x="0" y="13716"/>
                </a:cubicBezTo>
                <a:cubicBezTo>
                  <a:pt x="120" y="8944"/>
                  <a:pt x="-32" y="6034"/>
                  <a:pt x="0" y="0"/>
                </a:cubicBezTo>
                <a:close/>
              </a:path>
              <a:path w="8229600" h="13716" stroke="0" extrusionOk="0">
                <a:moveTo>
                  <a:pt x="0" y="0"/>
                </a:moveTo>
                <a:cubicBezTo>
                  <a:pt x="259263" y="-9445"/>
                  <a:pt x="404731" y="4427"/>
                  <a:pt x="521208" y="0"/>
                </a:cubicBezTo>
                <a:cubicBezTo>
                  <a:pt x="637685" y="-4427"/>
                  <a:pt x="839187" y="564"/>
                  <a:pt x="960120" y="0"/>
                </a:cubicBezTo>
                <a:cubicBezTo>
                  <a:pt x="1081053" y="-564"/>
                  <a:pt x="1313469" y="-16481"/>
                  <a:pt x="1481328" y="0"/>
                </a:cubicBezTo>
                <a:cubicBezTo>
                  <a:pt x="1649187" y="16481"/>
                  <a:pt x="1885247" y="26161"/>
                  <a:pt x="2167128" y="0"/>
                </a:cubicBezTo>
                <a:cubicBezTo>
                  <a:pt x="2449009" y="-26161"/>
                  <a:pt x="2761875" y="-22202"/>
                  <a:pt x="2935224" y="0"/>
                </a:cubicBezTo>
                <a:cubicBezTo>
                  <a:pt x="3108573" y="22202"/>
                  <a:pt x="3540687" y="-2863"/>
                  <a:pt x="3785616" y="0"/>
                </a:cubicBezTo>
                <a:cubicBezTo>
                  <a:pt x="4030545" y="2863"/>
                  <a:pt x="4280774" y="-12442"/>
                  <a:pt x="4636008" y="0"/>
                </a:cubicBezTo>
                <a:cubicBezTo>
                  <a:pt x="4991242" y="12442"/>
                  <a:pt x="5025483" y="16914"/>
                  <a:pt x="5239512" y="0"/>
                </a:cubicBezTo>
                <a:cubicBezTo>
                  <a:pt x="5453541" y="-16914"/>
                  <a:pt x="5754008" y="16592"/>
                  <a:pt x="6007608" y="0"/>
                </a:cubicBezTo>
                <a:cubicBezTo>
                  <a:pt x="6261208" y="-16592"/>
                  <a:pt x="6407957" y="-11909"/>
                  <a:pt x="6693408" y="0"/>
                </a:cubicBezTo>
                <a:cubicBezTo>
                  <a:pt x="6978859" y="11909"/>
                  <a:pt x="7015437" y="-20890"/>
                  <a:pt x="7296912" y="0"/>
                </a:cubicBezTo>
                <a:cubicBezTo>
                  <a:pt x="7578387" y="20890"/>
                  <a:pt x="7859622" y="46406"/>
                  <a:pt x="8229600" y="0"/>
                </a:cubicBezTo>
                <a:cubicBezTo>
                  <a:pt x="8229365" y="6754"/>
                  <a:pt x="8229865" y="9234"/>
                  <a:pt x="8229600" y="13716"/>
                </a:cubicBezTo>
                <a:cubicBezTo>
                  <a:pt x="8075287" y="30482"/>
                  <a:pt x="7821366" y="17278"/>
                  <a:pt x="7626096" y="13716"/>
                </a:cubicBezTo>
                <a:cubicBezTo>
                  <a:pt x="7430826" y="10154"/>
                  <a:pt x="7320004" y="-14241"/>
                  <a:pt x="7022592" y="13716"/>
                </a:cubicBezTo>
                <a:cubicBezTo>
                  <a:pt x="6725180" y="41673"/>
                  <a:pt x="6348804" y="-18597"/>
                  <a:pt x="6172200" y="13716"/>
                </a:cubicBezTo>
                <a:cubicBezTo>
                  <a:pt x="5995596" y="46029"/>
                  <a:pt x="5788102" y="18318"/>
                  <a:pt x="5650992" y="13716"/>
                </a:cubicBezTo>
                <a:cubicBezTo>
                  <a:pt x="5513882" y="9114"/>
                  <a:pt x="5198399" y="24549"/>
                  <a:pt x="4882896" y="13716"/>
                </a:cubicBezTo>
                <a:cubicBezTo>
                  <a:pt x="4567393" y="2883"/>
                  <a:pt x="4557008" y="22393"/>
                  <a:pt x="4443984" y="13716"/>
                </a:cubicBezTo>
                <a:cubicBezTo>
                  <a:pt x="4330960" y="5039"/>
                  <a:pt x="4061674" y="24319"/>
                  <a:pt x="3758184" y="13716"/>
                </a:cubicBezTo>
                <a:cubicBezTo>
                  <a:pt x="3454694" y="3113"/>
                  <a:pt x="3380392" y="14547"/>
                  <a:pt x="3236976" y="13716"/>
                </a:cubicBezTo>
                <a:cubicBezTo>
                  <a:pt x="3093560" y="12885"/>
                  <a:pt x="2632116" y="33035"/>
                  <a:pt x="2386584" y="13716"/>
                </a:cubicBezTo>
                <a:cubicBezTo>
                  <a:pt x="2141052" y="-5603"/>
                  <a:pt x="2110884" y="24205"/>
                  <a:pt x="1947672" y="13716"/>
                </a:cubicBezTo>
                <a:cubicBezTo>
                  <a:pt x="1784460" y="3227"/>
                  <a:pt x="1535467" y="-4111"/>
                  <a:pt x="1261872" y="13716"/>
                </a:cubicBezTo>
                <a:cubicBezTo>
                  <a:pt x="988277" y="31543"/>
                  <a:pt x="1021096" y="5803"/>
                  <a:pt x="822960" y="13716"/>
                </a:cubicBezTo>
                <a:cubicBezTo>
                  <a:pt x="624824" y="21629"/>
                  <a:pt x="298309" y="-3289"/>
                  <a:pt x="0" y="13716"/>
                </a:cubicBezTo>
                <a:cubicBezTo>
                  <a:pt x="52" y="10594"/>
                  <a:pt x="386" y="5364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atura vietturis 8">
            <a:extLst>
              <a:ext uri="{FF2B5EF4-FFF2-40B4-BE49-F238E27FC236}">
                <a16:creationId xmlns:a16="http://schemas.microsoft.com/office/drawing/2014/main" id="{C3F3450D-39F2-83A5-11B6-E5DDAFAA48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369" y="1553487"/>
            <a:ext cx="5035164" cy="3089379"/>
          </a:xfrm>
        </p:spPr>
        <p:txBody>
          <a:bodyPr anchor="t">
            <a:normAutofit/>
          </a:bodyPr>
          <a:lstStyle/>
          <a:p>
            <a:endParaRPr lang="lv-LV" sz="1700" dirty="0"/>
          </a:p>
          <a:p>
            <a:r>
              <a:rPr lang="lv-LV" sz="1700" dirty="0"/>
              <a:t>Kopējais izglītojamo skaits koledžas vidusskolā-579</a:t>
            </a:r>
          </a:p>
          <a:p>
            <a:pPr marL="0" indent="0">
              <a:buNone/>
            </a:pPr>
            <a:endParaRPr lang="lv-LV" sz="1700" dirty="0"/>
          </a:p>
          <a:p>
            <a:r>
              <a:rPr lang="lv-LV" sz="1700" dirty="0"/>
              <a:t>Pirmo kursu izglītojamo skaits- 204</a:t>
            </a:r>
          </a:p>
          <a:p>
            <a:r>
              <a:rPr lang="lv-LV" sz="1700" dirty="0"/>
              <a:t>No tiem mācījušies mazākumtautību izglītības programmā-76</a:t>
            </a:r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37212F23-0960-4A3E-2A76-0BCAA8A05B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885"/>
          <a:stretch/>
        </p:blipFill>
        <p:spPr>
          <a:xfrm>
            <a:off x="5756743" y="1570482"/>
            <a:ext cx="2955798" cy="3072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80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B22A40-2AEE-37D5-EBC6-FA0C2B47B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0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Virsraksts 7">
            <a:extLst>
              <a:ext uri="{FF2B5EF4-FFF2-40B4-BE49-F238E27FC236}">
                <a16:creationId xmlns:a16="http://schemas.microsoft.com/office/drawing/2014/main" id="{CF4EF692-C9C8-0178-4463-DEE5B9AE26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369" y="178904"/>
            <a:ext cx="8263890" cy="1075811"/>
          </a:xfrm>
        </p:spPr>
        <p:txBody>
          <a:bodyPr anchor="b">
            <a:normAutofit/>
          </a:bodyPr>
          <a:lstStyle/>
          <a:p>
            <a:pPr>
              <a:lnSpc>
                <a:spcPct val="90000"/>
              </a:lnSpc>
            </a:pPr>
            <a:r>
              <a:rPr lang="lv-LV" sz="3500" dirty="0"/>
              <a:t>Izglītojamie par savām latviešu valodas zināšanām</a:t>
            </a:r>
          </a:p>
        </p:txBody>
      </p:sp>
      <p:sp>
        <p:nvSpPr>
          <p:cNvPr id="23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9369" y="1261158"/>
            <a:ext cx="8229600" cy="13716"/>
          </a:xfrm>
          <a:custGeom>
            <a:avLst/>
            <a:gdLst>
              <a:gd name="connsiteX0" fmla="*/ 0 w 8229600"/>
              <a:gd name="connsiteY0" fmla="*/ 0 h 13716"/>
              <a:gd name="connsiteX1" fmla="*/ 521208 w 8229600"/>
              <a:gd name="connsiteY1" fmla="*/ 0 h 13716"/>
              <a:gd name="connsiteX2" fmla="*/ 1371600 w 8229600"/>
              <a:gd name="connsiteY2" fmla="*/ 0 h 13716"/>
              <a:gd name="connsiteX3" fmla="*/ 2221992 w 8229600"/>
              <a:gd name="connsiteY3" fmla="*/ 0 h 13716"/>
              <a:gd name="connsiteX4" fmla="*/ 3072384 w 8229600"/>
              <a:gd name="connsiteY4" fmla="*/ 0 h 13716"/>
              <a:gd name="connsiteX5" fmla="*/ 3511296 w 8229600"/>
              <a:gd name="connsiteY5" fmla="*/ 0 h 13716"/>
              <a:gd name="connsiteX6" fmla="*/ 4114800 w 8229600"/>
              <a:gd name="connsiteY6" fmla="*/ 0 h 13716"/>
              <a:gd name="connsiteX7" fmla="*/ 4553712 w 8229600"/>
              <a:gd name="connsiteY7" fmla="*/ 0 h 13716"/>
              <a:gd name="connsiteX8" fmla="*/ 5239512 w 8229600"/>
              <a:gd name="connsiteY8" fmla="*/ 0 h 13716"/>
              <a:gd name="connsiteX9" fmla="*/ 5843016 w 8229600"/>
              <a:gd name="connsiteY9" fmla="*/ 0 h 13716"/>
              <a:gd name="connsiteX10" fmla="*/ 6611112 w 8229600"/>
              <a:gd name="connsiteY10" fmla="*/ 0 h 13716"/>
              <a:gd name="connsiteX11" fmla="*/ 7461504 w 8229600"/>
              <a:gd name="connsiteY11" fmla="*/ 0 h 13716"/>
              <a:gd name="connsiteX12" fmla="*/ 8229600 w 8229600"/>
              <a:gd name="connsiteY12" fmla="*/ 0 h 13716"/>
              <a:gd name="connsiteX13" fmla="*/ 8229600 w 8229600"/>
              <a:gd name="connsiteY13" fmla="*/ 13716 h 13716"/>
              <a:gd name="connsiteX14" fmla="*/ 7461504 w 8229600"/>
              <a:gd name="connsiteY14" fmla="*/ 13716 h 13716"/>
              <a:gd name="connsiteX15" fmla="*/ 6940296 w 8229600"/>
              <a:gd name="connsiteY15" fmla="*/ 13716 h 13716"/>
              <a:gd name="connsiteX16" fmla="*/ 6419088 w 8229600"/>
              <a:gd name="connsiteY16" fmla="*/ 13716 h 13716"/>
              <a:gd name="connsiteX17" fmla="*/ 5650992 w 8229600"/>
              <a:gd name="connsiteY17" fmla="*/ 13716 h 13716"/>
              <a:gd name="connsiteX18" fmla="*/ 5129784 w 8229600"/>
              <a:gd name="connsiteY18" fmla="*/ 13716 h 13716"/>
              <a:gd name="connsiteX19" fmla="*/ 4690872 w 8229600"/>
              <a:gd name="connsiteY19" fmla="*/ 13716 h 13716"/>
              <a:gd name="connsiteX20" fmla="*/ 4087368 w 8229600"/>
              <a:gd name="connsiteY20" fmla="*/ 13716 h 13716"/>
              <a:gd name="connsiteX21" fmla="*/ 3401568 w 8229600"/>
              <a:gd name="connsiteY21" fmla="*/ 13716 h 13716"/>
              <a:gd name="connsiteX22" fmla="*/ 2798064 w 8229600"/>
              <a:gd name="connsiteY22" fmla="*/ 13716 h 13716"/>
              <a:gd name="connsiteX23" fmla="*/ 2276856 w 8229600"/>
              <a:gd name="connsiteY23" fmla="*/ 13716 h 13716"/>
              <a:gd name="connsiteX24" fmla="*/ 1426464 w 8229600"/>
              <a:gd name="connsiteY24" fmla="*/ 13716 h 13716"/>
              <a:gd name="connsiteX25" fmla="*/ 740664 w 8229600"/>
              <a:gd name="connsiteY25" fmla="*/ 13716 h 13716"/>
              <a:gd name="connsiteX26" fmla="*/ 0 w 8229600"/>
              <a:gd name="connsiteY26" fmla="*/ 13716 h 13716"/>
              <a:gd name="connsiteX27" fmla="*/ 0 w 8229600"/>
              <a:gd name="connsiteY27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8229600" h="13716" fill="none" extrusionOk="0">
                <a:moveTo>
                  <a:pt x="0" y="0"/>
                </a:moveTo>
                <a:cubicBezTo>
                  <a:pt x="227594" y="-4267"/>
                  <a:pt x="329693" y="13251"/>
                  <a:pt x="521208" y="0"/>
                </a:cubicBezTo>
                <a:cubicBezTo>
                  <a:pt x="712723" y="-13251"/>
                  <a:pt x="1137373" y="-13618"/>
                  <a:pt x="1371600" y="0"/>
                </a:cubicBezTo>
                <a:cubicBezTo>
                  <a:pt x="1605827" y="13618"/>
                  <a:pt x="1975382" y="-27374"/>
                  <a:pt x="2221992" y="0"/>
                </a:cubicBezTo>
                <a:cubicBezTo>
                  <a:pt x="2468602" y="27374"/>
                  <a:pt x="2863316" y="-20517"/>
                  <a:pt x="3072384" y="0"/>
                </a:cubicBezTo>
                <a:cubicBezTo>
                  <a:pt x="3281452" y="20517"/>
                  <a:pt x="3331438" y="10793"/>
                  <a:pt x="3511296" y="0"/>
                </a:cubicBezTo>
                <a:cubicBezTo>
                  <a:pt x="3691154" y="-10793"/>
                  <a:pt x="3906405" y="-29737"/>
                  <a:pt x="4114800" y="0"/>
                </a:cubicBezTo>
                <a:cubicBezTo>
                  <a:pt x="4323195" y="29737"/>
                  <a:pt x="4428852" y="-2234"/>
                  <a:pt x="4553712" y="0"/>
                </a:cubicBezTo>
                <a:cubicBezTo>
                  <a:pt x="4678572" y="2234"/>
                  <a:pt x="5065629" y="29368"/>
                  <a:pt x="5239512" y="0"/>
                </a:cubicBezTo>
                <a:cubicBezTo>
                  <a:pt x="5413395" y="-29368"/>
                  <a:pt x="5703888" y="11839"/>
                  <a:pt x="5843016" y="0"/>
                </a:cubicBezTo>
                <a:cubicBezTo>
                  <a:pt x="5982144" y="-11839"/>
                  <a:pt x="6260765" y="24719"/>
                  <a:pt x="6611112" y="0"/>
                </a:cubicBezTo>
                <a:cubicBezTo>
                  <a:pt x="6961459" y="-24719"/>
                  <a:pt x="7228293" y="32959"/>
                  <a:pt x="7461504" y="0"/>
                </a:cubicBezTo>
                <a:cubicBezTo>
                  <a:pt x="7694715" y="-32959"/>
                  <a:pt x="7990029" y="-3422"/>
                  <a:pt x="8229600" y="0"/>
                </a:cubicBezTo>
                <a:cubicBezTo>
                  <a:pt x="8229169" y="6566"/>
                  <a:pt x="8229218" y="9895"/>
                  <a:pt x="8229600" y="13716"/>
                </a:cubicBezTo>
                <a:cubicBezTo>
                  <a:pt x="7940706" y="-13865"/>
                  <a:pt x="7792584" y="-20581"/>
                  <a:pt x="7461504" y="13716"/>
                </a:cubicBezTo>
                <a:cubicBezTo>
                  <a:pt x="7130424" y="48013"/>
                  <a:pt x="7080072" y="39273"/>
                  <a:pt x="6940296" y="13716"/>
                </a:cubicBezTo>
                <a:cubicBezTo>
                  <a:pt x="6800520" y="-11841"/>
                  <a:pt x="6672872" y="22099"/>
                  <a:pt x="6419088" y="13716"/>
                </a:cubicBezTo>
                <a:cubicBezTo>
                  <a:pt x="6165304" y="5333"/>
                  <a:pt x="5869721" y="415"/>
                  <a:pt x="5650992" y="13716"/>
                </a:cubicBezTo>
                <a:cubicBezTo>
                  <a:pt x="5432263" y="27017"/>
                  <a:pt x="5308310" y="-1549"/>
                  <a:pt x="5129784" y="13716"/>
                </a:cubicBezTo>
                <a:cubicBezTo>
                  <a:pt x="4951258" y="28981"/>
                  <a:pt x="4799696" y="10785"/>
                  <a:pt x="4690872" y="13716"/>
                </a:cubicBezTo>
                <a:cubicBezTo>
                  <a:pt x="4582048" y="16647"/>
                  <a:pt x="4311124" y="-12408"/>
                  <a:pt x="4087368" y="13716"/>
                </a:cubicBezTo>
                <a:cubicBezTo>
                  <a:pt x="3863612" y="39840"/>
                  <a:pt x="3730288" y="8802"/>
                  <a:pt x="3401568" y="13716"/>
                </a:cubicBezTo>
                <a:cubicBezTo>
                  <a:pt x="3072848" y="18630"/>
                  <a:pt x="3020684" y="27853"/>
                  <a:pt x="2798064" y="13716"/>
                </a:cubicBezTo>
                <a:cubicBezTo>
                  <a:pt x="2575444" y="-421"/>
                  <a:pt x="2440915" y="-11924"/>
                  <a:pt x="2276856" y="13716"/>
                </a:cubicBezTo>
                <a:cubicBezTo>
                  <a:pt x="2112797" y="39356"/>
                  <a:pt x="1726502" y="-14132"/>
                  <a:pt x="1426464" y="13716"/>
                </a:cubicBezTo>
                <a:cubicBezTo>
                  <a:pt x="1126426" y="41564"/>
                  <a:pt x="992925" y="16444"/>
                  <a:pt x="740664" y="13716"/>
                </a:cubicBezTo>
                <a:cubicBezTo>
                  <a:pt x="488403" y="10988"/>
                  <a:pt x="195650" y="-20633"/>
                  <a:pt x="0" y="13716"/>
                </a:cubicBezTo>
                <a:cubicBezTo>
                  <a:pt x="120" y="8944"/>
                  <a:pt x="-32" y="6034"/>
                  <a:pt x="0" y="0"/>
                </a:cubicBezTo>
                <a:close/>
              </a:path>
              <a:path w="8229600" h="13716" stroke="0" extrusionOk="0">
                <a:moveTo>
                  <a:pt x="0" y="0"/>
                </a:moveTo>
                <a:cubicBezTo>
                  <a:pt x="259263" y="-9445"/>
                  <a:pt x="404731" y="4427"/>
                  <a:pt x="521208" y="0"/>
                </a:cubicBezTo>
                <a:cubicBezTo>
                  <a:pt x="637685" y="-4427"/>
                  <a:pt x="839187" y="564"/>
                  <a:pt x="960120" y="0"/>
                </a:cubicBezTo>
                <a:cubicBezTo>
                  <a:pt x="1081053" y="-564"/>
                  <a:pt x="1313469" y="-16481"/>
                  <a:pt x="1481328" y="0"/>
                </a:cubicBezTo>
                <a:cubicBezTo>
                  <a:pt x="1649187" y="16481"/>
                  <a:pt x="1885247" y="26161"/>
                  <a:pt x="2167128" y="0"/>
                </a:cubicBezTo>
                <a:cubicBezTo>
                  <a:pt x="2449009" y="-26161"/>
                  <a:pt x="2761875" y="-22202"/>
                  <a:pt x="2935224" y="0"/>
                </a:cubicBezTo>
                <a:cubicBezTo>
                  <a:pt x="3108573" y="22202"/>
                  <a:pt x="3540687" y="-2863"/>
                  <a:pt x="3785616" y="0"/>
                </a:cubicBezTo>
                <a:cubicBezTo>
                  <a:pt x="4030545" y="2863"/>
                  <a:pt x="4280774" y="-12442"/>
                  <a:pt x="4636008" y="0"/>
                </a:cubicBezTo>
                <a:cubicBezTo>
                  <a:pt x="4991242" y="12442"/>
                  <a:pt x="5025483" y="16914"/>
                  <a:pt x="5239512" y="0"/>
                </a:cubicBezTo>
                <a:cubicBezTo>
                  <a:pt x="5453541" y="-16914"/>
                  <a:pt x="5754008" y="16592"/>
                  <a:pt x="6007608" y="0"/>
                </a:cubicBezTo>
                <a:cubicBezTo>
                  <a:pt x="6261208" y="-16592"/>
                  <a:pt x="6407957" y="-11909"/>
                  <a:pt x="6693408" y="0"/>
                </a:cubicBezTo>
                <a:cubicBezTo>
                  <a:pt x="6978859" y="11909"/>
                  <a:pt x="7015437" y="-20890"/>
                  <a:pt x="7296912" y="0"/>
                </a:cubicBezTo>
                <a:cubicBezTo>
                  <a:pt x="7578387" y="20890"/>
                  <a:pt x="7859622" y="46406"/>
                  <a:pt x="8229600" y="0"/>
                </a:cubicBezTo>
                <a:cubicBezTo>
                  <a:pt x="8229365" y="6754"/>
                  <a:pt x="8229865" y="9234"/>
                  <a:pt x="8229600" y="13716"/>
                </a:cubicBezTo>
                <a:cubicBezTo>
                  <a:pt x="8075287" y="30482"/>
                  <a:pt x="7821366" y="17278"/>
                  <a:pt x="7626096" y="13716"/>
                </a:cubicBezTo>
                <a:cubicBezTo>
                  <a:pt x="7430826" y="10154"/>
                  <a:pt x="7320004" y="-14241"/>
                  <a:pt x="7022592" y="13716"/>
                </a:cubicBezTo>
                <a:cubicBezTo>
                  <a:pt x="6725180" y="41673"/>
                  <a:pt x="6348804" y="-18597"/>
                  <a:pt x="6172200" y="13716"/>
                </a:cubicBezTo>
                <a:cubicBezTo>
                  <a:pt x="5995596" y="46029"/>
                  <a:pt x="5788102" y="18318"/>
                  <a:pt x="5650992" y="13716"/>
                </a:cubicBezTo>
                <a:cubicBezTo>
                  <a:pt x="5513882" y="9114"/>
                  <a:pt x="5198399" y="24549"/>
                  <a:pt x="4882896" y="13716"/>
                </a:cubicBezTo>
                <a:cubicBezTo>
                  <a:pt x="4567393" y="2883"/>
                  <a:pt x="4557008" y="22393"/>
                  <a:pt x="4443984" y="13716"/>
                </a:cubicBezTo>
                <a:cubicBezTo>
                  <a:pt x="4330960" y="5039"/>
                  <a:pt x="4061674" y="24319"/>
                  <a:pt x="3758184" y="13716"/>
                </a:cubicBezTo>
                <a:cubicBezTo>
                  <a:pt x="3454694" y="3113"/>
                  <a:pt x="3380392" y="14547"/>
                  <a:pt x="3236976" y="13716"/>
                </a:cubicBezTo>
                <a:cubicBezTo>
                  <a:pt x="3093560" y="12885"/>
                  <a:pt x="2632116" y="33035"/>
                  <a:pt x="2386584" y="13716"/>
                </a:cubicBezTo>
                <a:cubicBezTo>
                  <a:pt x="2141052" y="-5603"/>
                  <a:pt x="2110884" y="24205"/>
                  <a:pt x="1947672" y="13716"/>
                </a:cubicBezTo>
                <a:cubicBezTo>
                  <a:pt x="1784460" y="3227"/>
                  <a:pt x="1535467" y="-4111"/>
                  <a:pt x="1261872" y="13716"/>
                </a:cubicBezTo>
                <a:cubicBezTo>
                  <a:pt x="988277" y="31543"/>
                  <a:pt x="1021096" y="5803"/>
                  <a:pt x="822960" y="13716"/>
                </a:cubicBezTo>
                <a:cubicBezTo>
                  <a:pt x="624824" y="21629"/>
                  <a:pt x="298309" y="-3289"/>
                  <a:pt x="0" y="13716"/>
                </a:cubicBezTo>
                <a:cubicBezTo>
                  <a:pt x="52" y="10594"/>
                  <a:pt x="386" y="5364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atura vietturis 8">
            <a:extLst>
              <a:ext uri="{FF2B5EF4-FFF2-40B4-BE49-F238E27FC236}">
                <a16:creationId xmlns:a16="http://schemas.microsoft.com/office/drawing/2014/main" id="{30CE2A68-04EE-3856-DC78-FA854C65BE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369" y="1553487"/>
            <a:ext cx="5035164" cy="3089379"/>
          </a:xfrm>
        </p:spPr>
        <p:txBody>
          <a:bodyPr anchor="t">
            <a:normAutofit/>
          </a:bodyPr>
          <a:lstStyle/>
          <a:p>
            <a:r>
              <a:rPr lang="lv-LV" sz="1700" dirty="0"/>
              <a:t>Aptaujāti 63 izglītojamie</a:t>
            </a:r>
          </a:p>
          <a:p>
            <a:r>
              <a:rPr lang="lv-LV" sz="1700" dirty="0"/>
              <a:t>Pietiekamas zināšanas turpmākai izglītības ieguvei- 44</a:t>
            </a:r>
          </a:p>
          <a:p>
            <a:r>
              <a:rPr lang="lv-LV" sz="1700" dirty="0"/>
              <a:t>Nepietiekamas zināšanas- 19: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lv-LV" sz="1700" dirty="0"/>
              <a:t>mācību valoda pamatskolā pārsvarā bija krievu- 14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lv-LV" sz="1700" dirty="0"/>
              <a:t>trūka skolotāju- 13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lv-LV" sz="1700" dirty="0"/>
              <a:t>skolotājiem pašiem bija nepietiekamas latviešu valodas zināšanas- 7</a:t>
            </a:r>
          </a:p>
        </p:txBody>
      </p:sp>
      <p:pic>
        <p:nvPicPr>
          <p:cNvPr id="2" name="Picture 3">
            <a:extLst>
              <a:ext uri="{FF2B5EF4-FFF2-40B4-BE49-F238E27FC236}">
                <a16:creationId xmlns:a16="http://schemas.microsoft.com/office/drawing/2014/main" id="{A07AF099-BB76-9890-73E7-9253A99F1A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885"/>
          <a:stretch/>
        </p:blipFill>
        <p:spPr>
          <a:xfrm>
            <a:off x="5756743" y="1570482"/>
            <a:ext cx="2955798" cy="3072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1034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45D37F4E-DDB4-456B-97E0-9937730A03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A7A0D24A-07CE-3A85-0969-F39B740ECB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369" y="178904"/>
            <a:ext cx="8263890" cy="1075811"/>
          </a:xfrm>
        </p:spPr>
        <p:txBody>
          <a:bodyPr anchor="b">
            <a:noAutofit/>
          </a:bodyPr>
          <a:lstStyle/>
          <a:p>
            <a:r>
              <a:rPr lang="lv-LV" sz="3600" dirty="0"/>
              <a:t>Pedagogu secinājumi par izglītojamajiem:</a:t>
            </a:r>
          </a:p>
        </p:txBody>
      </p:sp>
      <p:sp>
        <p:nvSpPr>
          <p:cNvPr id="22" name="sketchy line">
            <a:extLst>
              <a:ext uri="{FF2B5EF4-FFF2-40B4-BE49-F238E27FC236}">
                <a16:creationId xmlns:a16="http://schemas.microsoft.com/office/drawing/2014/main" id="{B2DD41CD-8F47-4F56-AD12-4E2FF76969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9369" y="1261158"/>
            <a:ext cx="8229600" cy="13716"/>
          </a:xfrm>
          <a:custGeom>
            <a:avLst/>
            <a:gdLst>
              <a:gd name="connsiteX0" fmla="*/ 0 w 8229600"/>
              <a:gd name="connsiteY0" fmla="*/ 0 h 13716"/>
              <a:gd name="connsiteX1" fmla="*/ 521208 w 8229600"/>
              <a:gd name="connsiteY1" fmla="*/ 0 h 13716"/>
              <a:gd name="connsiteX2" fmla="*/ 1371600 w 8229600"/>
              <a:gd name="connsiteY2" fmla="*/ 0 h 13716"/>
              <a:gd name="connsiteX3" fmla="*/ 2221992 w 8229600"/>
              <a:gd name="connsiteY3" fmla="*/ 0 h 13716"/>
              <a:gd name="connsiteX4" fmla="*/ 3072384 w 8229600"/>
              <a:gd name="connsiteY4" fmla="*/ 0 h 13716"/>
              <a:gd name="connsiteX5" fmla="*/ 3511296 w 8229600"/>
              <a:gd name="connsiteY5" fmla="*/ 0 h 13716"/>
              <a:gd name="connsiteX6" fmla="*/ 4114800 w 8229600"/>
              <a:gd name="connsiteY6" fmla="*/ 0 h 13716"/>
              <a:gd name="connsiteX7" fmla="*/ 4553712 w 8229600"/>
              <a:gd name="connsiteY7" fmla="*/ 0 h 13716"/>
              <a:gd name="connsiteX8" fmla="*/ 5239512 w 8229600"/>
              <a:gd name="connsiteY8" fmla="*/ 0 h 13716"/>
              <a:gd name="connsiteX9" fmla="*/ 5843016 w 8229600"/>
              <a:gd name="connsiteY9" fmla="*/ 0 h 13716"/>
              <a:gd name="connsiteX10" fmla="*/ 6611112 w 8229600"/>
              <a:gd name="connsiteY10" fmla="*/ 0 h 13716"/>
              <a:gd name="connsiteX11" fmla="*/ 7461504 w 8229600"/>
              <a:gd name="connsiteY11" fmla="*/ 0 h 13716"/>
              <a:gd name="connsiteX12" fmla="*/ 8229600 w 8229600"/>
              <a:gd name="connsiteY12" fmla="*/ 0 h 13716"/>
              <a:gd name="connsiteX13" fmla="*/ 8229600 w 8229600"/>
              <a:gd name="connsiteY13" fmla="*/ 13716 h 13716"/>
              <a:gd name="connsiteX14" fmla="*/ 7461504 w 8229600"/>
              <a:gd name="connsiteY14" fmla="*/ 13716 h 13716"/>
              <a:gd name="connsiteX15" fmla="*/ 6940296 w 8229600"/>
              <a:gd name="connsiteY15" fmla="*/ 13716 h 13716"/>
              <a:gd name="connsiteX16" fmla="*/ 6419088 w 8229600"/>
              <a:gd name="connsiteY16" fmla="*/ 13716 h 13716"/>
              <a:gd name="connsiteX17" fmla="*/ 5650992 w 8229600"/>
              <a:gd name="connsiteY17" fmla="*/ 13716 h 13716"/>
              <a:gd name="connsiteX18" fmla="*/ 5129784 w 8229600"/>
              <a:gd name="connsiteY18" fmla="*/ 13716 h 13716"/>
              <a:gd name="connsiteX19" fmla="*/ 4690872 w 8229600"/>
              <a:gd name="connsiteY19" fmla="*/ 13716 h 13716"/>
              <a:gd name="connsiteX20" fmla="*/ 4087368 w 8229600"/>
              <a:gd name="connsiteY20" fmla="*/ 13716 h 13716"/>
              <a:gd name="connsiteX21" fmla="*/ 3401568 w 8229600"/>
              <a:gd name="connsiteY21" fmla="*/ 13716 h 13716"/>
              <a:gd name="connsiteX22" fmla="*/ 2798064 w 8229600"/>
              <a:gd name="connsiteY22" fmla="*/ 13716 h 13716"/>
              <a:gd name="connsiteX23" fmla="*/ 2276856 w 8229600"/>
              <a:gd name="connsiteY23" fmla="*/ 13716 h 13716"/>
              <a:gd name="connsiteX24" fmla="*/ 1426464 w 8229600"/>
              <a:gd name="connsiteY24" fmla="*/ 13716 h 13716"/>
              <a:gd name="connsiteX25" fmla="*/ 740664 w 8229600"/>
              <a:gd name="connsiteY25" fmla="*/ 13716 h 13716"/>
              <a:gd name="connsiteX26" fmla="*/ 0 w 8229600"/>
              <a:gd name="connsiteY26" fmla="*/ 13716 h 13716"/>
              <a:gd name="connsiteX27" fmla="*/ 0 w 8229600"/>
              <a:gd name="connsiteY27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8229600" h="13716" fill="none" extrusionOk="0">
                <a:moveTo>
                  <a:pt x="0" y="0"/>
                </a:moveTo>
                <a:cubicBezTo>
                  <a:pt x="227594" y="-4267"/>
                  <a:pt x="329693" y="13251"/>
                  <a:pt x="521208" y="0"/>
                </a:cubicBezTo>
                <a:cubicBezTo>
                  <a:pt x="712723" y="-13251"/>
                  <a:pt x="1137373" y="-13618"/>
                  <a:pt x="1371600" y="0"/>
                </a:cubicBezTo>
                <a:cubicBezTo>
                  <a:pt x="1605827" y="13618"/>
                  <a:pt x="1975382" y="-27374"/>
                  <a:pt x="2221992" y="0"/>
                </a:cubicBezTo>
                <a:cubicBezTo>
                  <a:pt x="2468602" y="27374"/>
                  <a:pt x="2863316" y="-20517"/>
                  <a:pt x="3072384" y="0"/>
                </a:cubicBezTo>
                <a:cubicBezTo>
                  <a:pt x="3281452" y="20517"/>
                  <a:pt x="3331438" y="10793"/>
                  <a:pt x="3511296" y="0"/>
                </a:cubicBezTo>
                <a:cubicBezTo>
                  <a:pt x="3691154" y="-10793"/>
                  <a:pt x="3906405" y="-29737"/>
                  <a:pt x="4114800" y="0"/>
                </a:cubicBezTo>
                <a:cubicBezTo>
                  <a:pt x="4323195" y="29737"/>
                  <a:pt x="4428852" y="-2234"/>
                  <a:pt x="4553712" y="0"/>
                </a:cubicBezTo>
                <a:cubicBezTo>
                  <a:pt x="4678572" y="2234"/>
                  <a:pt x="5065629" y="29368"/>
                  <a:pt x="5239512" y="0"/>
                </a:cubicBezTo>
                <a:cubicBezTo>
                  <a:pt x="5413395" y="-29368"/>
                  <a:pt x="5703888" y="11839"/>
                  <a:pt x="5843016" y="0"/>
                </a:cubicBezTo>
                <a:cubicBezTo>
                  <a:pt x="5982144" y="-11839"/>
                  <a:pt x="6260765" y="24719"/>
                  <a:pt x="6611112" y="0"/>
                </a:cubicBezTo>
                <a:cubicBezTo>
                  <a:pt x="6961459" y="-24719"/>
                  <a:pt x="7228293" y="32959"/>
                  <a:pt x="7461504" y="0"/>
                </a:cubicBezTo>
                <a:cubicBezTo>
                  <a:pt x="7694715" y="-32959"/>
                  <a:pt x="7990029" y="-3422"/>
                  <a:pt x="8229600" y="0"/>
                </a:cubicBezTo>
                <a:cubicBezTo>
                  <a:pt x="8229169" y="6566"/>
                  <a:pt x="8229218" y="9895"/>
                  <a:pt x="8229600" y="13716"/>
                </a:cubicBezTo>
                <a:cubicBezTo>
                  <a:pt x="7940706" y="-13865"/>
                  <a:pt x="7792584" y="-20581"/>
                  <a:pt x="7461504" y="13716"/>
                </a:cubicBezTo>
                <a:cubicBezTo>
                  <a:pt x="7130424" y="48013"/>
                  <a:pt x="7080072" y="39273"/>
                  <a:pt x="6940296" y="13716"/>
                </a:cubicBezTo>
                <a:cubicBezTo>
                  <a:pt x="6800520" y="-11841"/>
                  <a:pt x="6672872" y="22099"/>
                  <a:pt x="6419088" y="13716"/>
                </a:cubicBezTo>
                <a:cubicBezTo>
                  <a:pt x="6165304" y="5333"/>
                  <a:pt x="5869721" y="415"/>
                  <a:pt x="5650992" y="13716"/>
                </a:cubicBezTo>
                <a:cubicBezTo>
                  <a:pt x="5432263" y="27017"/>
                  <a:pt x="5308310" y="-1549"/>
                  <a:pt x="5129784" y="13716"/>
                </a:cubicBezTo>
                <a:cubicBezTo>
                  <a:pt x="4951258" y="28981"/>
                  <a:pt x="4799696" y="10785"/>
                  <a:pt x="4690872" y="13716"/>
                </a:cubicBezTo>
                <a:cubicBezTo>
                  <a:pt x="4582048" y="16647"/>
                  <a:pt x="4311124" y="-12408"/>
                  <a:pt x="4087368" y="13716"/>
                </a:cubicBezTo>
                <a:cubicBezTo>
                  <a:pt x="3863612" y="39840"/>
                  <a:pt x="3730288" y="8802"/>
                  <a:pt x="3401568" y="13716"/>
                </a:cubicBezTo>
                <a:cubicBezTo>
                  <a:pt x="3072848" y="18630"/>
                  <a:pt x="3020684" y="27853"/>
                  <a:pt x="2798064" y="13716"/>
                </a:cubicBezTo>
                <a:cubicBezTo>
                  <a:pt x="2575444" y="-421"/>
                  <a:pt x="2440915" y="-11924"/>
                  <a:pt x="2276856" y="13716"/>
                </a:cubicBezTo>
                <a:cubicBezTo>
                  <a:pt x="2112797" y="39356"/>
                  <a:pt x="1726502" y="-14132"/>
                  <a:pt x="1426464" y="13716"/>
                </a:cubicBezTo>
                <a:cubicBezTo>
                  <a:pt x="1126426" y="41564"/>
                  <a:pt x="992925" y="16444"/>
                  <a:pt x="740664" y="13716"/>
                </a:cubicBezTo>
                <a:cubicBezTo>
                  <a:pt x="488403" y="10988"/>
                  <a:pt x="195650" y="-20633"/>
                  <a:pt x="0" y="13716"/>
                </a:cubicBezTo>
                <a:cubicBezTo>
                  <a:pt x="120" y="8944"/>
                  <a:pt x="-32" y="6034"/>
                  <a:pt x="0" y="0"/>
                </a:cubicBezTo>
                <a:close/>
              </a:path>
              <a:path w="8229600" h="13716" stroke="0" extrusionOk="0">
                <a:moveTo>
                  <a:pt x="0" y="0"/>
                </a:moveTo>
                <a:cubicBezTo>
                  <a:pt x="259263" y="-9445"/>
                  <a:pt x="404731" y="4427"/>
                  <a:pt x="521208" y="0"/>
                </a:cubicBezTo>
                <a:cubicBezTo>
                  <a:pt x="637685" y="-4427"/>
                  <a:pt x="839187" y="564"/>
                  <a:pt x="960120" y="0"/>
                </a:cubicBezTo>
                <a:cubicBezTo>
                  <a:pt x="1081053" y="-564"/>
                  <a:pt x="1313469" y="-16481"/>
                  <a:pt x="1481328" y="0"/>
                </a:cubicBezTo>
                <a:cubicBezTo>
                  <a:pt x="1649187" y="16481"/>
                  <a:pt x="1885247" y="26161"/>
                  <a:pt x="2167128" y="0"/>
                </a:cubicBezTo>
                <a:cubicBezTo>
                  <a:pt x="2449009" y="-26161"/>
                  <a:pt x="2761875" y="-22202"/>
                  <a:pt x="2935224" y="0"/>
                </a:cubicBezTo>
                <a:cubicBezTo>
                  <a:pt x="3108573" y="22202"/>
                  <a:pt x="3540687" y="-2863"/>
                  <a:pt x="3785616" y="0"/>
                </a:cubicBezTo>
                <a:cubicBezTo>
                  <a:pt x="4030545" y="2863"/>
                  <a:pt x="4280774" y="-12442"/>
                  <a:pt x="4636008" y="0"/>
                </a:cubicBezTo>
                <a:cubicBezTo>
                  <a:pt x="4991242" y="12442"/>
                  <a:pt x="5025483" y="16914"/>
                  <a:pt x="5239512" y="0"/>
                </a:cubicBezTo>
                <a:cubicBezTo>
                  <a:pt x="5453541" y="-16914"/>
                  <a:pt x="5754008" y="16592"/>
                  <a:pt x="6007608" y="0"/>
                </a:cubicBezTo>
                <a:cubicBezTo>
                  <a:pt x="6261208" y="-16592"/>
                  <a:pt x="6407957" y="-11909"/>
                  <a:pt x="6693408" y="0"/>
                </a:cubicBezTo>
                <a:cubicBezTo>
                  <a:pt x="6978859" y="11909"/>
                  <a:pt x="7015437" y="-20890"/>
                  <a:pt x="7296912" y="0"/>
                </a:cubicBezTo>
                <a:cubicBezTo>
                  <a:pt x="7578387" y="20890"/>
                  <a:pt x="7859622" y="46406"/>
                  <a:pt x="8229600" y="0"/>
                </a:cubicBezTo>
                <a:cubicBezTo>
                  <a:pt x="8229365" y="6754"/>
                  <a:pt x="8229865" y="9234"/>
                  <a:pt x="8229600" y="13716"/>
                </a:cubicBezTo>
                <a:cubicBezTo>
                  <a:pt x="8075287" y="30482"/>
                  <a:pt x="7821366" y="17278"/>
                  <a:pt x="7626096" y="13716"/>
                </a:cubicBezTo>
                <a:cubicBezTo>
                  <a:pt x="7430826" y="10154"/>
                  <a:pt x="7320004" y="-14241"/>
                  <a:pt x="7022592" y="13716"/>
                </a:cubicBezTo>
                <a:cubicBezTo>
                  <a:pt x="6725180" y="41673"/>
                  <a:pt x="6348804" y="-18597"/>
                  <a:pt x="6172200" y="13716"/>
                </a:cubicBezTo>
                <a:cubicBezTo>
                  <a:pt x="5995596" y="46029"/>
                  <a:pt x="5788102" y="18318"/>
                  <a:pt x="5650992" y="13716"/>
                </a:cubicBezTo>
                <a:cubicBezTo>
                  <a:pt x="5513882" y="9114"/>
                  <a:pt x="5198399" y="24549"/>
                  <a:pt x="4882896" y="13716"/>
                </a:cubicBezTo>
                <a:cubicBezTo>
                  <a:pt x="4567393" y="2883"/>
                  <a:pt x="4557008" y="22393"/>
                  <a:pt x="4443984" y="13716"/>
                </a:cubicBezTo>
                <a:cubicBezTo>
                  <a:pt x="4330960" y="5039"/>
                  <a:pt x="4061674" y="24319"/>
                  <a:pt x="3758184" y="13716"/>
                </a:cubicBezTo>
                <a:cubicBezTo>
                  <a:pt x="3454694" y="3113"/>
                  <a:pt x="3380392" y="14547"/>
                  <a:pt x="3236976" y="13716"/>
                </a:cubicBezTo>
                <a:cubicBezTo>
                  <a:pt x="3093560" y="12885"/>
                  <a:pt x="2632116" y="33035"/>
                  <a:pt x="2386584" y="13716"/>
                </a:cubicBezTo>
                <a:cubicBezTo>
                  <a:pt x="2141052" y="-5603"/>
                  <a:pt x="2110884" y="24205"/>
                  <a:pt x="1947672" y="13716"/>
                </a:cubicBezTo>
                <a:cubicBezTo>
                  <a:pt x="1784460" y="3227"/>
                  <a:pt x="1535467" y="-4111"/>
                  <a:pt x="1261872" y="13716"/>
                </a:cubicBezTo>
                <a:cubicBezTo>
                  <a:pt x="988277" y="31543"/>
                  <a:pt x="1021096" y="5803"/>
                  <a:pt x="822960" y="13716"/>
                </a:cubicBezTo>
                <a:cubicBezTo>
                  <a:pt x="624824" y="21629"/>
                  <a:pt x="298309" y="-3289"/>
                  <a:pt x="0" y="13716"/>
                </a:cubicBezTo>
                <a:cubicBezTo>
                  <a:pt x="52" y="10594"/>
                  <a:pt x="386" y="5364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Satura vietturis 5">
            <a:extLst>
              <a:ext uri="{FF2B5EF4-FFF2-40B4-BE49-F238E27FC236}">
                <a16:creationId xmlns:a16="http://schemas.microsoft.com/office/drawing/2014/main" id="{39C4B4F1-098E-A352-2636-58132B989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368" y="1553487"/>
            <a:ext cx="5870824" cy="3397393"/>
          </a:xfrm>
        </p:spPr>
        <p:txBody>
          <a:bodyPr anchor="t">
            <a:noAutofit/>
          </a:bodyPr>
          <a:lstStyle/>
          <a:p>
            <a:r>
              <a:rPr lang="lv-LV" sz="1600" dirty="0"/>
              <a:t>Ļoti labi prot lietot elektroniskos tulkošanas rīkus, tomēr nespēj izvērtēt tulkojuma kvalitāti.</a:t>
            </a:r>
          </a:p>
          <a:p>
            <a:r>
              <a:rPr lang="lv-LV" sz="1600" dirty="0"/>
              <a:t>Ierobežots vārdu krājums.</a:t>
            </a:r>
          </a:p>
          <a:p>
            <a:r>
              <a:rPr lang="lv-LV" sz="1600" dirty="0"/>
              <a:t>Zina gramatikas likumus, bet neprot tos pielietot. </a:t>
            </a:r>
          </a:p>
          <a:p>
            <a:r>
              <a:rPr lang="lv-LV" sz="1600" dirty="0"/>
              <a:t>Kritiski zema lasītprasme, pat nerunājot par lasīšanu ar izpratni.</a:t>
            </a:r>
          </a:p>
          <a:p>
            <a:r>
              <a:rPr lang="lv-LV" sz="1600" kern="0" dirty="0">
                <a:solidFill>
                  <a:srgbClr val="222222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</a:t>
            </a:r>
            <a:r>
              <a:rPr lang="lv-LV" sz="1600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azā leksikas krājuma dēļ nespēj lasīt un saprast literārus tekstus, vidusskolas līmeņa dramaturģijas un lirikas/</a:t>
            </a:r>
            <a:r>
              <a:rPr lang="lv-LV" sz="1600" kern="0" dirty="0" err="1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liroepikas</a:t>
            </a:r>
            <a:r>
              <a:rPr lang="lv-LV" sz="1600" kern="0" dirty="0">
                <a:solidFill>
                  <a:srgbClr val="222222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 darbi vispār ir «nepaceļami».</a:t>
            </a:r>
          </a:p>
          <a:p>
            <a:r>
              <a:rPr lang="lv-LV" sz="1600" dirty="0"/>
              <a:t>Audzēkņiem ir problēmas (nevēlēšanās) iekļauties latviskā mācību vidē, gaida īpašu attieksmi, neizprot savu atbildību.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AB9F00-681E-3EAF-28B0-010790DD6C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885"/>
          <a:stretch/>
        </p:blipFill>
        <p:spPr>
          <a:xfrm>
            <a:off x="6516215" y="1570482"/>
            <a:ext cx="2196325" cy="2282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2974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EBC6C66-3944-E59B-9116-D73F36801C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2" name="Rectangle 31">
            <a:extLst>
              <a:ext uri="{FF2B5EF4-FFF2-40B4-BE49-F238E27FC236}">
                <a16:creationId xmlns:a16="http://schemas.microsoft.com/office/drawing/2014/main" id="{A6D37EE4-EA1B-46EE-A54B-5233C63C96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irsraksts 1">
            <a:extLst>
              <a:ext uri="{FF2B5EF4-FFF2-40B4-BE49-F238E27FC236}">
                <a16:creationId xmlns:a16="http://schemas.microsoft.com/office/drawing/2014/main" id="{AFFDE0E3-D416-3142-8C22-1F6EA145B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369" y="178904"/>
            <a:ext cx="8285260" cy="1075811"/>
          </a:xfrm>
        </p:spPr>
        <p:txBody>
          <a:bodyPr anchor="b">
            <a:normAutofit/>
          </a:bodyPr>
          <a:lstStyle/>
          <a:p>
            <a:r>
              <a:rPr lang="lv-LV" sz="4100" dirty="0"/>
              <a:t>Pedagogu ieteikumi:</a:t>
            </a:r>
          </a:p>
        </p:txBody>
      </p:sp>
      <p:sp>
        <p:nvSpPr>
          <p:cNvPr id="34" name="sketch line">
            <a:extLst>
              <a:ext uri="{FF2B5EF4-FFF2-40B4-BE49-F238E27FC236}">
                <a16:creationId xmlns:a16="http://schemas.microsoft.com/office/drawing/2014/main" id="{927D5270-6648-4CC1-8F78-48BE299CAC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9369" y="1325781"/>
            <a:ext cx="8229600" cy="13716"/>
          </a:xfrm>
          <a:custGeom>
            <a:avLst/>
            <a:gdLst>
              <a:gd name="connsiteX0" fmla="*/ 0 w 8229600"/>
              <a:gd name="connsiteY0" fmla="*/ 0 h 13716"/>
              <a:gd name="connsiteX1" fmla="*/ 521208 w 8229600"/>
              <a:gd name="connsiteY1" fmla="*/ 0 h 13716"/>
              <a:gd name="connsiteX2" fmla="*/ 1371600 w 8229600"/>
              <a:gd name="connsiteY2" fmla="*/ 0 h 13716"/>
              <a:gd name="connsiteX3" fmla="*/ 2221992 w 8229600"/>
              <a:gd name="connsiteY3" fmla="*/ 0 h 13716"/>
              <a:gd name="connsiteX4" fmla="*/ 3072384 w 8229600"/>
              <a:gd name="connsiteY4" fmla="*/ 0 h 13716"/>
              <a:gd name="connsiteX5" fmla="*/ 3511296 w 8229600"/>
              <a:gd name="connsiteY5" fmla="*/ 0 h 13716"/>
              <a:gd name="connsiteX6" fmla="*/ 4114800 w 8229600"/>
              <a:gd name="connsiteY6" fmla="*/ 0 h 13716"/>
              <a:gd name="connsiteX7" fmla="*/ 4553712 w 8229600"/>
              <a:gd name="connsiteY7" fmla="*/ 0 h 13716"/>
              <a:gd name="connsiteX8" fmla="*/ 5239512 w 8229600"/>
              <a:gd name="connsiteY8" fmla="*/ 0 h 13716"/>
              <a:gd name="connsiteX9" fmla="*/ 5843016 w 8229600"/>
              <a:gd name="connsiteY9" fmla="*/ 0 h 13716"/>
              <a:gd name="connsiteX10" fmla="*/ 6611112 w 8229600"/>
              <a:gd name="connsiteY10" fmla="*/ 0 h 13716"/>
              <a:gd name="connsiteX11" fmla="*/ 7461504 w 8229600"/>
              <a:gd name="connsiteY11" fmla="*/ 0 h 13716"/>
              <a:gd name="connsiteX12" fmla="*/ 8229600 w 8229600"/>
              <a:gd name="connsiteY12" fmla="*/ 0 h 13716"/>
              <a:gd name="connsiteX13" fmla="*/ 8229600 w 8229600"/>
              <a:gd name="connsiteY13" fmla="*/ 13716 h 13716"/>
              <a:gd name="connsiteX14" fmla="*/ 7461504 w 8229600"/>
              <a:gd name="connsiteY14" fmla="*/ 13716 h 13716"/>
              <a:gd name="connsiteX15" fmla="*/ 6940296 w 8229600"/>
              <a:gd name="connsiteY15" fmla="*/ 13716 h 13716"/>
              <a:gd name="connsiteX16" fmla="*/ 6419088 w 8229600"/>
              <a:gd name="connsiteY16" fmla="*/ 13716 h 13716"/>
              <a:gd name="connsiteX17" fmla="*/ 5650992 w 8229600"/>
              <a:gd name="connsiteY17" fmla="*/ 13716 h 13716"/>
              <a:gd name="connsiteX18" fmla="*/ 5129784 w 8229600"/>
              <a:gd name="connsiteY18" fmla="*/ 13716 h 13716"/>
              <a:gd name="connsiteX19" fmla="*/ 4690872 w 8229600"/>
              <a:gd name="connsiteY19" fmla="*/ 13716 h 13716"/>
              <a:gd name="connsiteX20" fmla="*/ 4087368 w 8229600"/>
              <a:gd name="connsiteY20" fmla="*/ 13716 h 13716"/>
              <a:gd name="connsiteX21" fmla="*/ 3401568 w 8229600"/>
              <a:gd name="connsiteY21" fmla="*/ 13716 h 13716"/>
              <a:gd name="connsiteX22" fmla="*/ 2798064 w 8229600"/>
              <a:gd name="connsiteY22" fmla="*/ 13716 h 13716"/>
              <a:gd name="connsiteX23" fmla="*/ 2276856 w 8229600"/>
              <a:gd name="connsiteY23" fmla="*/ 13716 h 13716"/>
              <a:gd name="connsiteX24" fmla="*/ 1426464 w 8229600"/>
              <a:gd name="connsiteY24" fmla="*/ 13716 h 13716"/>
              <a:gd name="connsiteX25" fmla="*/ 740664 w 8229600"/>
              <a:gd name="connsiteY25" fmla="*/ 13716 h 13716"/>
              <a:gd name="connsiteX26" fmla="*/ 0 w 8229600"/>
              <a:gd name="connsiteY26" fmla="*/ 13716 h 13716"/>
              <a:gd name="connsiteX27" fmla="*/ 0 w 8229600"/>
              <a:gd name="connsiteY27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8229600" h="13716" fill="none" extrusionOk="0">
                <a:moveTo>
                  <a:pt x="0" y="0"/>
                </a:moveTo>
                <a:cubicBezTo>
                  <a:pt x="227594" y="-4267"/>
                  <a:pt x="329693" y="13251"/>
                  <a:pt x="521208" y="0"/>
                </a:cubicBezTo>
                <a:cubicBezTo>
                  <a:pt x="712723" y="-13251"/>
                  <a:pt x="1137373" y="-13618"/>
                  <a:pt x="1371600" y="0"/>
                </a:cubicBezTo>
                <a:cubicBezTo>
                  <a:pt x="1605827" y="13618"/>
                  <a:pt x="1975382" y="-27374"/>
                  <a:pt x="2221992" y="0"/>
                </a:cubicBezTo>
                <a:cubicBezTo>
                  <a:pt x="2468602" y="27374"/>
                  <a:pt x="2863316" y="-20517"/>
                  <a:pt x="3072384" y="0"/>
                </a:cubicBezTo>
                <a:cubicBezTo>
                  <a:pt x="3281452" y="20517"/>
                  <a:pt x="3331438" y="10793"/>
                  <a:pt x="3511296" y="0"/>
                </a:cubicBezTo>
                <a:cubicBezTo>
                  <a:pt x="3691154" y="-10793"/>
                  <a:pt x="3906405" y="-29737"/>
                  <a:pt x="4114800" y="0"/>
                </a:cubicBezTo>
                <a:cubicBezTo>
                  <a:pt x="4323195" y="29737"/>
                  <a:pt x="4428852" y="-2234"/>
                  <a:pt x="4553712" y="0"/>
                </a:cubicBezTo>
                <a:cubicBezTo>
                  <a:pt x="4678572" y="2234"/>
                  <a:pt x="5065629" y="29368"/>
                  <a:pt x="5239512" y="0"/>
                </a:cubicBezTo>
                <a:cubicBezTo>
                  <a:pt x="5413395" y="-29368"/>
                  <a:pt x="5703888" y="11839"/>
                  <a:pt x="5843016" y="0"/>
                </a:cubicBezTo>
                <a:cubicBezTo>
                  <a:pt x="5982144" y="-11839"/>
                  <a:pt x="6260765" y="24719"/>
                  <a:pt x="6611112" y="0"/>
                </a:cubicBezTo>
                <a:cubicBezTo>
                  <a:pt x="6961459" y="-24719"/>
                  <a:pt x="7228293" y="32959"/>
                  <a:pt x="7461504" y="0"/>
                </a:cubicBezTo>
                <a:cubicBezTo>
                  <a:pt x="7694715" y="-32959"/>
                  <a:pt x="7990029" y="-3422"/>
                  <a:pt x="8229600" y="0"/>
                </a:cubicBezTo>
                <a:cubicBezTo>
                  <a:pt x="8229169" y="6566"/>
                  <a:pt x="8229218" y="9895"/>
                  <a:pt x="8229600" y="13716"/>
                </a:cubicBezTo>
                <a:cubicBezTo>
                  <a:pt x="7940706" y="-13865"/>
                  <a:pt x="7792584" y="-20581"/>
                  <a:pt x="7461504" y="13716"/>
                </a:cubicBezTo>
                <a:cubicBezTo>
                  <a:pt x="7130424" y="48013"/>
                  <a:pt x="7080072" y="39273"/>
                  <a:pt x="6940296" y="13716"/>
                </a:cubicBezTo>
                <a:cubicBezTo>
                  <a:pt x="6800520" y="-11841"/>
                  <a:pt x="6672872" y="22099"/>
                  <a:pt x="6419088" y="13716"/>
                </a:cubicBezTo>
                <a:cubicBezTo>
                  <a:pt x="6165304" y="5333"/>
                  <a:pt x="5869721" y="415"/>
                  <a:pt x="5650992" y="13716"/>
                </a:cubicBezTo>
                <a:cubicBezTo>
                  <a:pt x="5432263" y="27017"/>
                  <a:pt x="5308310" y="-1549"/>
                  <a:pt x="5129784" y="13716"/>
                </a:cubicBezTo>
                <a:cubicBezTo>
                  <a:pt x="4951258" y="28981"/>
                  <a:pt x="4799696" y="10785"/>
                  <a:pt x="4690872" y="13716"/>
                </a:cubicBezTo>
                <a:cubicBezTo>
                  <a:pt x="4582048" y="16647"/>
                  <a:pt x="4311124" y="-12408"/>
                  <a:pt x="4087368" y="13716"/>
                </a:cubicBezTo>
                <a:cubicBezTo>
                  <a:pt x="3863612" y="39840"/>
                  <a:pt x="3730288" y="8802"/>
                  <a:pt x="3401568" y="13716"/>
                </a:cubicBezTo>
                <a:cubicBezTo>
                  <a:pt x="3072848" y="18630"/>
                  <a:pt x="3020684" y="27853"/>
                  <a:pt x="2798064" y="13716"/>
                </a:cubicBezTo>
                <a:cubicBezTo>
                  <a:pt x="2575444" y="-421"/>
                  <a:pt x="2440915" y="-11924"/>
                  <a:pt x="2276856" y="13716"/>
                </a:cubicBezTo>
                <a:cubicBezTo>
                  <a:pt x="2112797" y="39356"/>
                  <a:pt x="1726502" y="-14132"/>
                  <a:pt x="1426464" y="13716"/>
                </a:cubicBezTo>
                <a:cubicBezTo>
                  <a:pt x="1126426" y="41564"/>
                  <a:pt x="992925" y="16444"/>
                  <a:pt x="740664" y="13716"/>
                </a:cubicBezTo>
                <a:cubicBezTo>
                  <a:pt x="488403" y="10988"/>
                  <a:pt x="195650" y="-20633"/>
                  <a:pt x="0" y="13716"/>
                </a:cubicBezTo>
                <a:cubicBezTo>
                  <a:pt x="120" y="8944"/>
                  <a:pt x="-32" y="6034"/>
                  <a:pt x="0" y="0"/>
                </a:cubicBezTo>
                <a:close/>
              </a:path>
              <a:path w="8229600" h="13716" stroke="0" extrusionOk="0">
                <a:moveTo>
                  <a:pt x="0" y="0"/>
                </a:moveTo>
                <a:cubicBezTo>
                  <a:pt x="259263" y="-9445"/>
                  <a:pt x="404731" y="4427"/>
                  <a:pt x="521208" y="0"/>
                </a:cubicBezTo>
                <a:cubicBezTo>
                  <a:pt x="637685" y="-4427"/>
                  <a:pt x="839187" y="564"/>
                  <a:pt x="960120" y="0"/>
                </a:cubicBezTo>
                <a:cubicBezTo>
                  <a:pt x="1081053" y="-564"/>
                  <a:pt x="1313469" y="-16481"/>
                  <a:pt x="1481328" y="0"/>
                </a:cubicBezTo>
                <a:cubicBezTo>
                  <a:pt x="1649187" y="16481"/>
                  <a:pt x="1885247" y="26161"/>
                  <a:pt x="2167128" y="0"/>
                </a:cubicBezTo>
                <a:cubicBezTo>
                  <a:pt x="2449009" y="-26161"/>
                  <a:pt x="2761875" y="-22202"/>
                  <a:pt x="2935224" y="0"/>
                </a:cubicBezTo>
                <a:cubicBezTo>
                  <a:pt x="3108573" y="22202"/>
                  <a:pt x="3540687" y="-2863"/>
                  <a:pt x="3785616" y="0"/>
                </a:cubicBezTo>
                <a:cubicBezTo>
                  <a:pt x="4030545" y="2863"/>
                  <a:pt x="4280774" y="-12442"/>
                  <a:pt x="4636008" y="0"/>
                </a:cubicBezTo>
                <a:cubicBezTo>
                  <a:pt x="4991242" y="12442"/>
                  <a:pt x="5025483" y="16914"/>
                  <a:pt x="5239512" y="0"/>
                </a:cubicBezTo>
                <a:cubicBezTo>
                  <a:pt x="5453541" y="-16914"/>
                  <a:pt x="5754008" y="16592"/>
                  <a:pt x="6007608" y="0"/>
                </a:cubicBezTo>
                <a:cubicBezTo>
                  <a:pt x="6261208" y="-16592"/>
                  <a:pt x="6407957" y="-11909"/>
                  <a:pt x="6693408" y="0"/>
                </a:cubicBezTo>
                <a:cubicBezTo>
                  <a:pt x="6978859" y="11909"/>
                  <a:pt x="7015437" y="-20890"/>
                  <a:pt x="7296912" y="0"/>
                </a:cubicBezTo>
                <a:cubicBezTo>
                  <a:pt x="7578387" y="20890"/>
                  <a:pt x="7859622" y="46406"/>
                  <a:pt x="8229600" y="0"/>
                </a:cubicBezTo>
                <a:cubicBezTo>
                  <a:pt x="8229365" y="6754"/>
                  <a:pt x="8229865" y="9234"/>
                  <a:pt x="8229600" y="13716"/>
                </a:cubicBezTo>
                <a:cubicBezTo>
                  <a:pt x="8075287" y="30482"/>
                  <a:pt x="7821366" y="17278"/>
                  <a:pt x="7626096" y="13716"/>
                </a:cubicBezTo>
                <a:cubicBezTo>
                  <a:pt x="7430826" y="10154"/>
                  <a:pt x="7320004" y="-14241"/>
                  <a:pt x="7022592" y="13716"/>
                </a:cubicBezTo>
                <a:cubicBezTo>
                  <a:pt x="6725180" y="41673"/>
                  <a:pt x="6348804" y="-18597"/>
                  <a:pt x="6172200" y="13716"/>
                </a:cubicBezTo>
                <a:cubicBezTo>
                  <a:pt x="5995596" y="46029"/>
                  <a:pt x="5788102" y="18318"/>
                  <a:pt x="5650992" y="13716"/>
                </a:cubicBezTo>
                <a:cubicBezTo>
                  <a:pt x="5513882" y="9114"/>
                  <a:pt x="5198399" y="24549"/>
                  <a:pt x="4882896" y="13716"/>
                </a:cubicBezTo>
                <a:cubicBezTo>
                  <a:pt x="4567393" y="2883"/>
                  <a:pt x="4557008" y="22393"/>
                  <a:pt x="4443984" y="13716"/>
                </a:cubicBezTo>
                <a:cubicBezTo>
                  <a:pt x="4330960" y="5039"/>
                  <a:pt x="4061674" y="24319"/>
                  <a:pt x="3758184" y="13716"/>
                </a:cubicBezTo>
                <a:cubicBezTo>
                  <a:pt x="3454694" y="3113"/>
                  <a:pt x="3380392" y="14547"/>
                  <a:pt x="3236976" y="13716"/>
                </a:cubicBezTo>
                <a:cubicBezTo>
                  <a:pt x="3093560" y="12885"/>
                  <a:pt x="2632116" y="33035"/>
                  <a:pt x="2386584" y="13716"/>
                </a:cubicBezTo>
                <a:cubicBezTo>
                  <a:pt x="2141052" y="-5603"/>
                  <a:pt x="2110884" y="24205"/>
                  <a:pt x="1947672" y="13716"/>
                </a:cubicBezTo>
                <a:cubicBezTo>
                  <a:pt x="1784460" y="3227"/>
                  <a:pt x="1535467" y="-4111"/>
                  <a:pt x="1261872" y="13716"/>
                </a:cubicBezTo>
                <a:cubicBezTo>
                  <a:pt x="988277" y="31543"/>
                  <a:pt x="1021096" y="5803"/>
                  <a:pt x="822960" y="13716"/>
                </a:cubicBezTo>
                <a:cubicBezTo>
                  <a:pt x="624824" y="21629"/>
                  <a:pt x="298309" y="-3289"/>
                  <a:pt x="0" y="13716"/>
                </a:cubicBezTo>
                <a:cubicBezTo>
                  <a:pt x="52" y="10594"/>
                  <a:pt x="386" y="5364"/>
                  <a:pt x="0" y="0"/>
                </a:cubicBezTo>
                <a:close/>
              </a:path>
            </a:pathLst>
          </a:custGeom>
          <a:solidFill>
            <a:schemeClr val="accent2">
              <a:alpha val="75000"/>
            </a:schemeClr>
          </a:solidFill>
          <a:ln w="44450" cap="rnd">
            <a:solidFill>
              <a:schemeClr val="accent2">
                <a:alpha val="75000"/>
              </a:schemeClr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E276668-7D7D-1B1E-B2AB-D031F105B6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979" r="1" b="1"/>
          <a:stretch/>
        </p:blipFill>
        <p:spPr>
          <a:xfrm>
            <a:off x="429369" y="1501542"/>
            <a:ext cx="2217569" cy="2352637"/>
          </a:xfrm>
          <a:custGeom>
            <a:avLst/>
            <a:gdLst/>
            <a:ahLst/>
            <a:cxnLst/>
            <a:rect l="l" t="t" r="r" b="b"/>
            <a:pathLst>
              <a:path w="3807743" h="6307845">
                <a:moveTo>
                  <a:pt x="723201" y="386"/>
                </a:moveTo>
                <a:cubicBezTo>
                  <a:pt x="853884" y="-4204"/>
                  <a:pt x="1013493" y="33912"/>
                  <a:pt x="1176100" y="22622"/>
                </a:cubicBezTo>
                <a:cubicBezTo>
                  <a:pt x="1230302" y="18859"/>
                  <a:pt x="1281736" y="20622"/>
                  <a:pt x="1331852" y="24473"/>
                </a:cubicBezTo>
                <a:lnTo>
                  <a:pt x="1439547" y="34944"/>
                </a:lnTo>
                <a:lnTo>
                  <a:pt x="1484197" y="36226"/>
                </a:lnTo>
                <a:cubicBezTo>
                  <a:pt x="1535166" y="35421"/>
                  <a:pt x="1586369" y="31625"/>
                  <a:pt x="1636625" y="22622"/>
                </a:cubicBezTo>
                <a:cubicBezTo>
                  <a:pt x="1686882" y="13619"/>
                  <a:pt x="1729837" y="10653"/>
                  <a:pt x="1768740" y="10885"/>
                </a:cubicBezTo>
                <a:lnTo>
                  <a:pt x="1829538" y="15086"/>
                </a:lnTo>
                <a:lnTo>
                  <a:pt x="1869968" y="7996"/>
                </a:lnTo>
                <a:cubicBezTo>
                  <a:pt x="1953577" y="-31"/>
                  <a:pt x="2036989" y="9808"/>
                  <a:pt x="2112925" y="20118"/>
                </a:cubicBezTo>
                <a:lnTo>
                  <a:pt x="2119331" y="20977"/>
                </a:lnTo>
                <a:lnTo>
                  <a:pt x="2221855" y="13374"/>
                </a:lnTo>
                <a:cubicBezTo>
                  <a:pt x="2261207" y="12845"/>
                  <a:pt x="2298379" y="14359"/>
                  <a:pt x="2333484" y="16393"/>
                </a:cubicBezTo>
                <a:lnTo>
                  <a:pt x="2372613" y="18812"/>
                </a:lnTo>
                <a:lnTo>
                  <a:pt x="2404945" y="9387"/>
                </a:lnTo>
                <a:cubicBezTo>
                  <a:pt x="2452532" y="1754"/>
                  <a:pt x="2506192" y="9333"/>
                  <a:pt x="2561622" y="17814"/>
                </a:cubicBezTo>
                <a:lnTo>
                  <a:pt x="2583950" y="20591"/>
                </a:lnTo>
                <a:lnTo>
                  <a:pt x="2643527" y="20319"/>
                </a:lnTo>
                <a:cubicBezTo>
                  <a:pt x="2669677" y="20426"/>
                  <a:pt x="2697963" y="20717"/>
                  <a:pt x="2727392" y="21103"/>
                </a:cubicBezTo>
                <a:lnTo>
                  <a:pt x="2786908" y="21989"/>
                </a:lnTo>
                <a:lnTo>
                  <a:pt x="2846459" y="13267"/>
                </a:lnTo>
                <a:cubicBezTo>
                  <a:pt x="2896401" y="10176"/>
                  <a:pt x="2960607" y="12733"/>
                  <a:pt x="3036361" y="17072"/>
                </a:cubicBezTo>
                <a:lnTo>
                  <a:pt x="3129100" y="22671"/>
                </a:lnTo>
                <a:lnTo>
                  <a:pt x="3130653" y="22622"/>
                </a:lnTo>
                <a:cubicBezTo>
                  <a:pt x="3178874" y="19804"/>
                  <a:pt x="3260845" y="26231"/>
                  <a:pt x="3352422" y="32691"/>
                </a:cubicBezTo>
                <a:lnTo>
                  <a:pt x="3362608" y="33356"/>
                </a:lnTo>
                <a:lnTo>
                  <a:pt x="3446036" y="35579"/>
                </a:lnTo>
                <a:cubicBezTo>
                  <a:pt x="3550323" y="36566"/>
                  <a:pt x="3662083" y="33535"/>
                  <a:pt x="3778601" y="22622"/>
                </a:cubicBezTo>
                <a:cubicBezTo>
                  <a:pt x="3793981" y="243672"/>
                  <a:pt x="3764152" y="318695"/>
                  <a:pt x="3778601" y="467157"/>
                </a:cubicBezTo>
                <a:cubicBezTo>
                  <a:pt x="3790077" y="557563"/>
                  <a:pt x="3783697" y="684218"/>
                  <a:pt x="3777639" y="811856"/>
                </a:cubicBezTo>
                <a:lnTo>
                  <a:pt x="3773760" y="922625"/>
                </a:lnTo>
                <a:lnTo>
                  <a:pt x="3778601" y="974384"/>
                </a:lnTo>
                <a:cubicBezTo>
                  <a:pt x="3785784" y="1003717"/>
                  <a:pt x="3785160" y="1041120"/>
                  <a:pt x="3781239" y="1085904"/>
                </a:cubicBezTo>
                <a:lnTo>
                  <a:pt x="3776107" y="1132519"/>
                </a:lnTo>
                <a:lnTo>
                  <a:pt x="3778601" y="1162456"/>
                </a:lnTo>
                <a:cubicBezTo>
                  <a:pt x="3791360" y="1256797"/>
                  <a:pt x="3774958" y="1367020"/>
                  <a:pt x="3763568" y="1469787"/>
                </a:cubicBezTo>
                <a:lnTo>
                  <a:pt x="3758806" y="1520515"/>
                </a:lnTo>
                <a:lnTo>
                  <a:pt x="3760417" y="1549437"/>
                </a:lnTo>
                <a:cubicBezTo>
                  <a:pt x="3764298" y="1588133"/>
                  <a:pt x="3770171" y="1628243"/>
                  <a:pt x="3778601" y="1669683"/>
                </a:cubicBezTo>
                <a:cubicBezTo>
                  <a:pt x="3846039" y="2001203"/>
                  <a:pt x="3774784" y="2142285"/>
                  <a:pt x="3778601" y="2364982"/>
                </a:cubicBezTo>
                <a:lnTo>
                  <a:pt x="3776565" y="2406088"/>
                </a:lnTo>
                <a:lnTo>
                  <a:pt x="3778601" y="2427673"/>
                </a:lnTo>
                <a:cubicBezTo>
                  <a:pt x="3821357" y="2695960"/>
                  <a:pt x="3735684" y="2699438"/>
                  <a:pt x="3778601" y="2809517"/>
                </a:cubicBezTo>
                <a:cubicBezTo>
                  <a:pt x="3789330" y="2837037"/>
                  <a:pt x="3791666" y="2872927"/>
                  <a:pt x="3789892" y="2914654"/>
                </a:cubicBezTo>
                <a:lnTo>
                  <a:pt x="3784971" y="2966248"/>
                </a:lnTo>
                <a:lnTo>
                  <a:pt x="3796722" y="3024078"/>
                </a:lnTo>
                <a:cubicBezTo>
                  <a:pt x="3809238" y="3115139"/>
                  <a:pt x="3806232" y="3210898"/>
                  <a:pt x="3799338" y="3302850"/>
                </a:cubicBezTo>
                <a:lnTo>
                  <a:pt x="3787405" y="3438354"/>
                </a:lnTo>
                <a:lnTo>
                  <a:pt x="3790719" y="3460532"/>
                </a:lnTo>
                <a:cubicBezTo>
                  <a:pt x="3797323" y="3541872"/>
                  <a:pt x="3789007" y="3624193"/>
                  <a:pt x="3780361" y="3709762"/>
                </a:cubicBezTo>
                <a:lnTo>
                  <a:pt x="3780169" y="3712283"/>
                </a:lnTo>
                <a:lnTo>
                  <a:pt x="3781239" y="3768266"/>
                </a:lnTo>
                <a:cubicBezTo>
                  <a:pt x="3780994" y="3815588"/>
                  <a:pt x="3779902" y="3863939"/>
                  <a:pt x="3778794" y="3912511"/>
                </a:cubicBezTo>
                <a:lnTo>
                  <a:pt x="3776324" y="4054010"/>
                </a:lnTo>
                <a:lnTo>
                  <a:pt x="3778601" y="4074733"/>
                </a:lnTo>
                <a:cubicBezTo>
                  <a:pt x="3822365" y="4336760"/>
                  <a:pt x="3765189" y="4482586"/>
                  <a:pt x="3778601" y="4644650"/>
                </a:cubicBezTo>
                <a:cubicBezTo>
                  <a:pt x="3781954" y="4685166"/>
                  <a:pt x="3782850" y="4718916"/>
                  <a:pt x="3782504" y="4749344"/>
                </a:cubicBezTo>
                <a:lnTo>
                  <a:pt x="3780512" y="4796832"/>
                </a:lnTo>
                <a:lnTo>
                  <a:pt x="3786260" y="4877451"/>
                </a:lnTo>
                <a:cubicBezTo>
                  <a:pt x="3786165" y="4918212"/>
                  <a:pt x="3784020" y="4964155"/>
                  <a:pt x="3781623" y="5015963"/>
                </a:cubicBezTo>
                <a:lnTo>
                  <a:pt x="3779076" y="5087925"/>
                </a:lnTo>
                <a:lnTo>
                  <a:pt x="3779599" y="5155456"/>
                </a:lnTo>
                <a:lnTo>
                  <a:pt x="3775907" y="5219073"/>
                </a:lnTo>
                <a:lnTo>
                  <a:pt x="3778601" y="5402640"/>
                </a:lnTo>
                <a:cubicBezTo>
                  <a:pt x="3780494" y="5441637"/>
                  <a:pt x="3781680" y="5475146"/>
                  <a:pt x="3782335" y="5504141"/>
                </a:cubicBezTo>
                <a:lnTo>
                  <a:pt x="3782798" y="5566951"/>
                </a:lnTo>
                <a:lnTo>
                  <a:pt x="3786885" y="5599303"/>
                </a:lnTo>
                <a:cubicBezTo>
                  <a:pt x="3799534" y="5776838"/>
                  <a:pt x="3769350" y="6111156"/>
                  <a:pt x="3778601" y="6291711"/>
                </a:cubicBezTo>
                <a:cubicBezTo>
                  <a:pt x="3687392" y="6306733"/>
                  <a:pt x="3632350" y="6304889"/>
                  <a:pt x="3574752" y="6300212"/>
                </a:cubicBezTo>
                <a:lnTo>
                  <a:pt x="3545837" y="6297718"/>
                </a:lnTo>
                <a:lnTo>
                  <a:pt x="3527963" y="6296834"/>
                </a:lnTo>
                <a:cubicBezTo>
                  <a:pt x="3482151" y="6294419"/>
                  <a:pt x="3430025" y="6291672"/>
                  <a:pt x="3355561" y="6291711"/>
                </a:cubicBezTo>
                <a:cubicBezTo>
                  <a:pt x="3304843" y="6293555"/>
                  <a:pt x="3262749" y="6292377"/>
                  <a:pt x="3225711" y="6290098"/>
                </a:cubicBezTo>
                <a:lnTo>
                  <a:pt x="3218247" y="6289525"/>
                </a:lnTo>
                <a:lnTo>
                  <a:pt x="3198550" y="6289212"/>
                </a:lnTo>
                <a:cubicBezTo>
                  <a:pt x="3144315" y="6287803"/>
                  <a:pt x="3088976" y="6286105"/>
                  <a:pt x="3034921" y="6284968"/>
                </a:cubicBezTo>
                <a:lnTo>
                  <a:pt x="2973802" y="6284626"/>
                </a:lnTo>
                <a:lnTo>
                  <a:pt x="2932520" y="6291711"/>
                </a:lnTo>
                <a:cubicBezTo>
                  <a:pt x="2893699" y="6300111"/>
                  <a:pt x="2847670" y="6301992"/>
                  <a:pt x="2797581" y="6300669"/>
                </a:cubicBezTo>
                <a:lnTo>
                  <a:pt x="2672392" y="6292599"/>
                </a:lnTo>
                <a:lnTo>
                  <a:pt x="2629726" y="6293120"/>
                </a:lnTo>
                <a:lnTo>
                  <a:pt x="2540544" y="6284698"/>
                </a:lnTo>
                <a:lnTo>
                  <a:pt x="2473475" y="6280786"/>
                </a:lnTo>
                <a:cubicBezTo>
                  <a:pt x="2419724" y="6279900"/>
                  <a:pt x="2368202" y="6282437"/>
                  <a:pt x="2322057" y="6291711"/>
                </a:cubicBezTo>
                <a:cubicBezTo>
                  <a:pt x="2275912" y="6300985"/>
                  <a:pt x="2236301" y="6305003"/>
                  <a:pt x="2199195" y="6305968"/>
                </a:cubicBezTo>
                <a:lnTo>
                  <a:pt x="2094190" y="6302012"/>
                </a:lnTo>
                <a:lnTo>
                  <a:pt x="2029724" y="6307766"/>
                </a:lnTo>
                <a:cubicBezTo>
                  <a:pt x="1971866" y="6308389"/>
                  <a:pt x="1916420" y="6305265"/>
                  <a:pt x="1864312" y="6301339"/>
                </a:cubicBezTo>
                <a:lnTo>
                  <a:pt x="1761307" y="6293375"/>
                </a:lnTo>
                <a:lnTo>
                  <a:pt x="1745972" y="6293782"/>
                </a:lnTo>
                <a:cubicBezTo>
                  <a:pt x="1699734" y="6294177"/>
                  <a:pt x="1664143" y="6292827"/>
                  <a:pt x="1633352" y="6291083"/>
                </a:cubicBezTo>
                <a:lnTo>
                  <a:pt x="1621369" y="6290324"/>
                </a:lnTo>
                <a:lnTo>
                  <a:pt x="1599140" y="6291711"/>
                </a:lnTo>
                <a:cubicBezTo>
                  <a:pt x="1564093" y="6296354"/>
                  <a:pt x="1527169" y="6296254"/>
                  <a:pt x="1488567" y="6294097"/>
                </a:cubicBezTo>
                <a:lnTo>
                  <a:pt x="1429716" y="6289243"/>
                </a:lnTo>
                <a:lnTo>
                  <a:pt x="1401008" y="6291711"/>
                </a:lnTo>
                <a:cubicBezTo>
                  <a:pt x="1314301" y="6301163"/>
                  <a:pt x="1222976" y="6299856"/>
                  <a:pt x="1127367" y="6296839"/>
                </a:cubicBezTo>
                <a:lnTo>
                  <a:pt x="1062601" y="6295730"/>
                </a:lnTo>
                <a:lnTo>
                  <a:pt x="964991" y="6305909"/>
                </a:lnTo>
                <a:cubicBezTo>
                  <a:pt x="833250" y="6307778"/>
                  <a:pt x="714190" y="6280255"/>
                  <a:pt x="603122" y="6291711"/>
                </a:cubicBezTo>
                <a:cubicBezTo>
                  <a:pt x="455032" y="6306986"/>
                  <a:pt x="261206" y="6260346"/>
                  <a:pt x="30143" y="6291711"/>
                </a:cubicBezTo>
                <a:cubicBezTo>
                  <a:pt x="-1198" y="6167281"/>
                  <a:pt x="7291" y="6044138"/>
                  <a:pt x="19371" y="5934598"/>
                </a:cubicBezTo>
                <a:lnTo>
                  <a:pt x="33559" y="5801663"/>
                </a:lnTo>
                <a:lnTo>
                  <a:pt x="30143" y="5784485"/>
                </a:lnTo>
                <a:cubicBezTo>
                  <a:pt x="7257" y="5691455"/>
                  <a:pt x="7506" y="5585492"/>
                  <a:pt x="13352" y="5476692"/>
                </a:cubicBezTo>
                <a:lnTo>
                  <a:pt x="21882" y="5346809"/>
                </a:lnTo>
                <a:lnTo>
                  <a:pt x="22064" y="5339439"/>
                </a:lnTo>
                <a:lnTo>
                  <a:pt x="29601" y="5166357"/>
                </a:lnTo>
                <a:lnTo>
                  <a:pt x="30143" y="5151877"/>
                </a:lnTo>
                <a:cubicBezTo>
                  <a:pt x="30018" y="5125783"/>
                  <a:pt x="30111" y="5102484"/>
                  <a:pt x="30346" y="5081409"/>
                </a:cubicBezTo>
                <a:lnTo>
                  <a:pt x="30433" y="5076663"/>
                </a:lnTo>
                <a:lnTo>
                  <a:pt x="30143" y="4963804"/>
                </a:lnTo>
                <a:cubicBezTo>
                  <a:pt x="27040" y="4910138"/>
                  <a:pt x="27067" y="4856021"/>
                  <a:pt x="28459" y="4800989"/>
                </a:cubicBezTo>
                <a:lnTo>
                  <a:pt x="30399" y="4750796"/>
                </a:lnTo>
                <a:lnTo>
                  <a:pt x="31514" y="4666872"/>
                </a:lnTo>
                <a:lnTo>
                  <a:pt x="34697" y="4639551"/>
                </a:lnTo>
                <a:lnTo>
                  <a:pt x="34963" y="4632686"/>
                </a:lnTo>
                <a:cubicBezTo>
                  <a:pt x="37318" y="4575362"/>
                  <a:pt x="39271" y="4516661"/>
                  <a:pt x="39056" y="4456118"/>
                </a:cubicBezTo>
                <a:lnTo>
                  <a:pt x="36996" y="4412759"/>
                </a:lnTo>
                <a:lnTo>
                  <a:pt x="30143" y="4388188"/>
                </a:lnTo>
                <a:cubicBezTo>
                  <a:pt x="7389" y="4328002"/>
                  <a:pt x="11492" y="4256950"/>
                  <a:pt x="19232" y="4188739"/>
                </a:cubicBezTo>
                <a:lnTo>
                  <a:pt x="23985" y="4147809"/>
                </a:lnTo>
                <a:lnTo>
                  <a:pt x="23690" y="4087290"/>
                </a:lnTo>
                <a:lnTo>
                  <a:pt x="29097" y="3984687"/>
                </a:lnTo>
                <a:lnTo>
                  <a:pt x="28035" y="3962690"/>
                </a:lnTo>
                <a:cubicBezTo>
                  <a:pt x="28525" y="3945828"/>
                  <a:pt x="30052" y="3926691"/>
                  <a:pt x="32148" y="3905387"/>
                </a:cubicBezTo>
                <a:lnTo>
                  <a:pt x="34754" y="3881032"/>
                </a:lnTo>
                <a:lnTo>
                  <a:pt x="39206" y="3802233"/>
                </a:lnTo>
                <a:cubicBezTo>
                  <a:pt x="39778" y="3763353"/>
                  <a:pt x="37619" y="3728800"/>
                  <a:pt x="30143" y="3698588"/>
                </a:cubicBezTo>
                <a:cubicBezTo>
                  <a:pt x="7714" y="3607954"/>
                  <a:pt x="33117" y="3482508"/>
                  <a:pt x="36579" y="3365983"/>
                </a:cubicBezTo>
                <a:lnTo>
                  <a:pt x="36510" y="3356621"/>
                </a:lnTo>
                <a:lnTo>
                  <a:pt x="30143" y="3311044"/>
                </a:lnTo>
                <a:cubicBezTo>
                  <a:pt x="14271" y="3224157"/>
                  <a:pt x="11445" y="3149243"/>
                  <a:pt x="14856" y="3082749"/>
                </a:cubicBezTo>
                <a:lnTo>
                  <a:pt x="22229" y="3005366"/>
                </a:lnTo>
                <a:lnTo>
                  <a:pt x="27244" y="2895198"/>
                </a:lnTo>
                <a:cubicBezTo>
                  <a:pt x="29143" y="2848776"/>
                  <a:pt x="30527" y="2799531"/>
                  <a:pt x="30143" y="2746826"/>
                </a:cubicBezTo>
                <a:lnTo>
                  <a:pt x="36784" y="2638240"/>
                </a:lnTo>
                <a:lnTo>
                  <a:pt x="30143" y="2615745"/>
                </a:lnTo>
                <a:cubicBezTo>
                  <a:pt x="-20952" y="2495890"/>
                  <a:pt x="17898" y="2340273"/>
                  <a:pt x="37923" y="2201958"/>
                </a:cubicBezTo>
                <a:lnTo>
                  <a:pt x="42734" y="2158379"/>
                </a:lnTo>
                <a:lnTo>
                  <a:pt x="30143" y="2114218"/>
                </a:lnTo>
                <a:cubicBezTo>
                  <a:pt x="2269" y="2040950"/>
                  <a:pt x="-2735" y="1972014"/>
                  <a:pt x="1162" y="1906697"/>
                </a:cubicBezTo>
                <a:lnTo>
                  <a:pt x="6289" y="1854885"/>
                </a:lnTo>
                <a:lnTo>
                  <a:pt x="8053" y="1809168"/>
                </a:lnTo>
                <a:cubicBezTo>
                  <a:pt x="9832" y="1790244"/>
                  <a:pt x="12470" y="1771472"/>
                  <a:pt x="15415" y="1752867"/>
                </a:cubicBezTo>
                <a:lnTo>
                  <a:pt x="30925" y="1652561"/>
                </a:lnTo>
                <a:lnTo>
                  <a:pt x="30143" y="1606992"/>
                </a:lnTo>
                <a:cubicBezTo>
                  <a:pt x="28397" y="1588584"/>
                  <a:pt x="27931" y="1568665"/>
                  <a:pt x="28348" y="1547550"/>
                </a:cubicBezTo>
                <a:lnTo>
                  <a:pt x="29206" y="1531212"/>
                </a:lnTo>
                <a:lnTo>
                  <a:pt x="23637" y="1487282"/>
                </a:lnTo>
                <a:cubicBezTo>
                  <a:pt x="16479" y="1367166"/>
                  <a:pt x="59638" y="1246041"/>
                  <a:pt x="30143" y="1156757"/>
                </a:cubicBezTo>
                <a:cubicBezTo>
                  <a:pt x="21716" y="1131248"/>
                  <a:pt x="18318" y="1090735"/>
                  <a:pt x="17757" y="1041370"/>
                </a:cubicBezTo>
                <a:lnTo>
                  <a:pt x="18463" y="985697"/>
                </a:lnTo>
                <a:lnTo>
                  <a:pt x="16239" y="975915"/>
                </a:lnTo>
                <a:cubicBezTo>
                  <a:pt x="13541" y="957312"/>
                  <a:pt x="12597" y="940330"/>
                  <a:pt x="12862" y="924477"/>
                </a:cubicBezTo>
                <a:lnTo>
                  <a:pt x="23640" y="845857"/>
                </a:lnTo>
                <a:lnTo>
                  <a:pt x="30907" y="688163"/>
                </a:lnTo>
                <a:lnTo>
                  <a:pt x="31375" y="662715"/>
                </a:lnTo>
                <a:lnTo>
                  <a:pt x="30143" y="655230"/>
                </a:lnTo>
                <a:cubicBezTo>
                  <a:pt x="20345" y="615334"/>
                  <a:pt x="17924" y="569960"/>
                  <a:pt x="19185" y="520814"/>
                </a:cubicBezTo>
                <a:lnTo>
                  <a:pt x="26662" y="415314"/>
                </a:lnTo>
                <a:lnTo>
                  <a:pt x="25635" y="383217"/>
                </a:lnTo>
                <a:cubicBezTo>
                  <a:pt x="25461" y="243905"/>
                  <a:pt x="35455" y="113017"/>
                  <a:pt x="30143" y="22622"/>
                </a:cubicBezTo>
                <a:cubicBezTo>
                  <a:pt x="90096" y="13526"/>
                  <a:pt x="146841" y="12585"/>
                  <a:pt x="200495" y="15390"/>
                </a:cubicBezTo>
                <a:lnTo>
                  <a:pt x="324102" y="27794"/>
                </a:lnTo>
                <a:lnTo>
                  <a:pt x="329634" y="27979"/>
                </a:lnTo>
                <a:cubicBezTo>
                  <a:pt x="398332" y="30204"/>
                  <a:pt x="468106" y="31425"/>
                  <a:pt x="551798" y="27886"/>
                </a:cubicBezTo>
                <a:lnTo>
                  <a:pt x="592464" y="25476"/>
                </a:lnTo>
                <a:lnTo>
                  <a:pt x="603122" y="22622"/>
                </a:lnTo>
                <a:cubicBezTo>
                  <a:pt x="639294" y="8191"/>
                  <a:pt x="679641" y="1916"/>
                  <a:pt x="723201" y="386"/>
                </a:cubicBezTo>
                <a:close/>
              </a:path>
            </a:pathLst>
          </a:custGeom>
        </p:spPr>
      </p:pic>
      <p:sp>
        <p:nvSpPr>
          <p:cNvPr id="27" name="Satura vietturis 5">
            <a:extLst>
              <a:ext uri="{FF2B5EF4-FFF2-40B4-BE49-F238E27FC236}">
                <a16:creationId xmlns:a16="http://schemas.microsoft.com/office/drawing/2014/main" id="{EC3401F6-3A3C-57FE-3093-F8421F2ABF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1800" y="1553487"/>
            <a:ext cx="5942829" cy="3223078"/>
          </a:xfrm>
        </p:spPr>
        <p:txBody>
          <a:bodyPr anchor="t"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lv-LV" sz="1600" dirty="0"/>
              <a:t>Augsts vērtējums latviešu valodas mācību priekšmetā kā viens no uzņemšanas kritērijiem pedagoģijas programmu studentiem augstskolās.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lv-LV" sz="1600" i="1" dirty="0"/>
              <a:t>(Ikviens skolotājs ir arī latviešu valodas skolotājs, VISC)</a:t>
            </a:r>
          </a:p>
          <a:p>
            <a:pPr>
              <a:lnSpc>
                <a:spcPct val="120000"/>
              </a:lnSpc>
            </a:pPr>
            <a:r>
              <a:rPr lang="lv-LV" sz="1600" dirty="0"/>
              <a:t>Mācību līdzekļi vidusskolai darbam lingvistiski neviendabīgā vidē.</a:t>
            </a:r>
          </a:p>
          <a:p>
            <a:pPr>
              <a:lnSpc>
                <a:spcPct val="120000"/>
              </a:lnSpc>
            </a:pPr>
            <a:r>
              <a:rPr lang="lv-LV" sz="1600" dirty="0"/>
              <a:t>Finansējums papildu konsultācijām izglītojamajiem ar nepietiekamu latviešu valodas prasmju līmeni/ mācībām skaitliski mazākās grupās, ja lingvistiskā vide izglītojamo grupā nav viendabīga.</a:t>
            </a:r>
          </a:p>
          <a:p>
            <a:pPr>
              <a:lnSpc>
                <a:spcPct val="120000"/>
              </a:lnSpc>
            </a:pPr>
            <a:r>
              <a:rPr lang="lv-LV" sz="1600" dirty="0"/>
              <a:t>Mācību procesā īpaša uzmanība atbildībai, mērķtiecībai, neatlaidībai, problēmu risināšanas prasmēm sarežģīta mācību satura apguvē.</a:t>
            </a:r>
          </a:p>
          <a:p>
            <a:pPr>
              <a:lnSpc>
                <a:spcPct val="120000"/>
              </a:lnSpc>
            </a:pPr>
            <a:r>
              <a:rPr lang="lv-LV" sz="1600" dirty="0"/>
              <a:t>Paradigmas maiņa.</a:t>
            </a:r>
          </a:p>
          <a:p>
            <a:pPr marL="0" indent="0" algn="ctr">
              <a:lnSpc>
                <a:spcPct val="120000"/>
              </a:lnSpc>
              <a:buNone/>
            </a:pPr>
            <a:r>
              <a:rPr lang="lv-LV" sz="1600" dirty="0"/>
              <a:t>latviešu valoda 	VALSTS VALODA</a:t>
            </a:r>
            <a:endParaRPr lang="lv-LV" sz="1100" dirty="0"/>
          </a:p>
          <a:p>
            <a:pPr>
              <a:lnSpc>
                <a:spcPct val="90000"/>
              </a:lnSpc>
            </a:pPr>
            <a:endParaRPr lang="lv-LV" sz="1100" dirty="0"/>
          </a:p>
        </p:txBody>
      </p:sp>
      <p:cxnSp>
        <p:nvCxnSpPr>
          <p:cNvPr id="5" name="Taisns bultveida savienotājs 4">
            <a:extLst>
              <a:ext uri="{FF2B5EF4-FFF2-40B4-BE49-F238E27FC236}">
                <a16:creationId xmlns:a16="http://schemas.microsoft.com/office/drawing/2014/main" id="{128E4BBE-6E64-AEF3-AE51-C583F39C706B}"/>
              </a:ext>
            </a:extLst>
          </p:cNvPr>
          <p:cNvCxnSpPr>
            <a:cxnSpLocks/>
          </p:cNvCxnSpPr>
          <p:nvPr/>
        </p:nvCxnSpPr>
        <p:spPr>
          <a:xfrm>
            <a:off x="5436096" y="4515966"/>
            <a:ext cx="36004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72911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83E5BC-28C2-898A-8945-A3BFEB56C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5" name="Rectangle 38">
            <a:extLst>
              <a:ext uri="{FF2B5EF4-FFF2-40B4-BE49-F238E27FC236}">
                <a16:creationId xmlns:a16="http://schemas.microsoft.com/office/drawing/2014/main" id="{4F7EBAE4-9945-4473-9E34-B2C66EA0F0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Satura vietturis 2">
            <a:extLst>
              <a:ext uri="{FF2B5EF4-FFF2-40B4-BE49-F238E27FC236}">
                <a16:creationId xmlns:a16="http://schemas.microsoft.com/office/drawing/2014/main" id="{E463FE08-5E30-BB8F-F3C2-8F382173F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568885"/>
            <a:ext cx="4313646" cy="428870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lv-LV" sz="2400" b="0" i="0" dirty="0">
                <a:effectLst/>
                <a:latin typeface="Verdana" panose="020B0604030504040204" pitchFamily="34" charset="0"/>
              </a:rPr>
              <a:t>Paldies kolēģiem par katru skolēnu, kurš, apzinoties, ka mācības valsts valodā sagādās grūtības, cenšas- jautā, precizē, nāk mācīties papildus, respektīvi- cīnās!  </a:t>
            </a:r>
          </a:p>
          <a:p>
            <a:pPr marL="0" indent="0">
              <a:lnSpc>
                <a:spcPct val="90000"/>
              </a:lnSpc>
              <a:buNone/>
            </a:pPr>
            <a:endParaRPr lang="lv-LV" sz="2400" b="0" i="0" dirty="0">
              <a:effectLst/>
              <a:latin typeface="Verdana" panose="020B0604030504040204" pitchFamily="34" charset="0"/>
            </a:endParaRPr>
          </a:p>
          <a:p>
            <a:pPr marL="914400" lvl="2" indent="0">
              <a:lnSpc>
                <a:spcPct val="90000"/>
              </a:lnSpc>
              <a:buNone/>
            </a:pPr>
            <a:r>
              <a:rPr lang="lv-LV" sz="1400" i="1">
                <a:latin typeface="Verdana" panose="020B0604030504040204" pitchFamily="34" charset="0"/>
              </a:rPr>
              <a:t>RBK </a:t>
            </a:r>
            <a:r>
              <a:rPr lang="lv-LV" sz="1400" i="1" dirty="0">
                <a:latin typeface="Verdana" panose="020B0604030504040204" pitchFamily="34" charset="0"/>
              </a:rPr>
              <a:t>l</a:t>
            </a:r>
            <a:r>
              <a:rPr lang="lv-LV" sz="1400" i="1">
                <a:latin typeface="Verdana" panose="020B0604030504040204" pitchFamily="34" charset="0"/>
              </a:rPr>
              <a:t>atviešu </a:t>
            </a:r>
            <a:r>
              <a:rPr lang="lv-LV" sz="1400" i="1" dirty="0">
                <a:latin typeface="Verdana" panose="020B0604030504040204" pitchFamily="34" charset="0"/>
              </a:rPr>
              <a:t>valodas un literatūras skolotāja Inese</a:t>
            </a:r>
            <a:endParaRPr lang="lv-LV" sz="1400" i="1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6AE551-3353-3AA5-A75B-30E3E3DC96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750" r="-1" b="-1"/>
          <a:stretch/>
        </p:blipFill>
        <p:spPr>
          <a:xfrm>
            <a:off x="4781190" y="568885"/>
            <a:ext cx="3841678" cy="3841679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</p:spPr>
      </p:pic>
      <p:sp>
        <p:nvSpPr>
          <p:cNvPr id="46" name="!!Arc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4696411" y="515866"/>
            <a:ext cx="4103360" cy="4103360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!!Oval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86420" y="690843"/>
            <a:ext cx="593266" cy="57717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02032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10079</TotalTime>
  <Words>320</Words>
  <Application>Microsoft Office PowerPoint</Application>
  <PresentationFormat>Slaidrāde ekrānā (16:9)</PresentationFormat>
  <Paragraphs>42</Paragraphs>
  <Slides>8</Slides>
  <Notes>3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8</vt:i4>
      </vt:variant>
    </vt:vector>
  </HeadingPairs>
  <TitlesOfParts>
    <vt:vector size="12" baseType="lpstr">
      <vt:lpstr>Arial</vt:lpstr>
      <vt:lpstr>Calibri</vt:lpstr>
      <vt:lpstr>Verdana</vt:lpstr>
      <vt:lpstr>Office Theme</vt:lpstr>
      <vt:lpstr>Vienotas skolas pieejas īstenošana profesionālās izglītības iestādē</vt:lpstr>
      <vt:lpstr>Rīgas Būvniecības koledža</vt:lpstr>
      <vt:lpstr>Statistika</vt:lpstr>
      <vt:lpstr>Rīgas Būvniecības koledža 2024./2025.m.g.</vt:lpstr>
      <vt:lpstr>Izglītojamie par savām latviešu valodas zināšanām</vt:lpstr>
      <vt:lpstr>Pedagogu secinājumi par izglītojamajiem:</vt:lpstr>
      <vt:lpstr>Pedagogu ieteikumi:</vt:lpstr>
      <vt:lpstr>PowerPoint prezentācija</vt:lpstr>
    </vt:vector>
  </TitlesOfParts>
  <Company>BLACK EDITION - tum0r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Ivita Brinteniece</cp:lastModifiedBy>
  <cp:revision>209</cp:revision>
  <dcterms:created xsi:type="dcterms:W3CDTF">2020-05-06T06:14:47Z</dcterms:created>
  <dcterms:modified xsi:type="dcterms:W3CDTF">2025-01-17T10:43:53Z</dcterms:modified>
</cp:coreProperties>
</file>