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73" r:id="rId3"/>
    <p:sldId id="274" r:id="rId4"/>
    <p:sldId id="275" r:id="rId5"/>
    <p:sldId id="277" r:id="rId6"/>
    <p:sldId id="278" r:id="rId7"/>
    <p:sldId id="271" r:id="rId8"/>
    <p:sldId id="280" r:id="rId9"/>
    <p:sldId id="279" r:id="rId10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CFD"/>
    <a:srgbClr val="FFFFFF"/>
    <a:srgbClr val="D3CEDC"/>
    <a:srgbClr val="67478B"/>
    <a:srgbClr val="7A68AE"/>
    <a:srgbClr val="41719C"/>
    <a:srgbClr val="B5C7D5"/>
    <a:srgbClr val="766691"/>
    <a:srgbClr val="B3C6D7"/>
    <a:srgbClr val="242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žģ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izaina stils 1 - izcēlum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4750" autoAdjust="0"/>
  </p:normalViewPr>
  <p:slideViewPr>
    <p:cSldViewPr snapToGrid="0">
      <p:cViewPr varScale="1">
        <p:scale>
          <a:sx n="137" d="100"/>
          <a:sy n="137" d="100"/>
        </p:scale>
        <p:origin x="122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359AA-EE41-41FD-A4A6-2F2654C6D4A1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2F935-B52F-44B5-A34B-760412032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34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F935-B52F-44B5-A34B-76041203231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31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F935-B52F-44B5-A34B-76041203231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0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B1BAA19-E6A4-A4F1-1705-D229FF1E1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13EBE20D-AEFF-68AD-0122-50A30D636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GB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B330BDA-125D-823E-0384-3C2EC874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8EFE-B88C-4A1D-939F-C9DAC60CD68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839B58E-A09E-6BD2-D716-18111D565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088AF7F-005F-A37D-49B3-CD0F5E49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141-8D8F-498A-8C21-97C21A489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3315A32-143E-CE96-D883-D1C44E1D6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187C09D-2843-542E-96A4-E4FAFF560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454EA4E-924F-66D8-1354-A0FB8FC0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8EFE-B88C-4A1D-939F-C9DAC60CD68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27ED985-FCF3-C851-A924-4B205D957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3C1F212-117B-A03D-1817-91C1B0D0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141-8D8F-498A-8C21-97C21A489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56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0AF8E87A-7F9A-A748-A25E-6EA21F24D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3D9741E0-EE84-315E-3F28-A63B18A91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2A48824-728D-E3A7-C14A-EDDDD0F5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8EFE-B88C-4A1D-939F-C9DAC60CD68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BB9C639-6A32-864A-4A08-4E2FC17D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F8423A9-2D09-207F-C946-51ACEBE9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141-8D8F-498A-8C21-97C21A489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9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B7F2901-2CE3-87F2-C91A-B3596FCA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C0A8E66-FF85-5981-6397-D0068EE11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AEEC5A3-8B17-3335-8B39-5B878D83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8EFE-B88C-4A1D-939F-C9DAC60CD68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CBBBB6B-8077-B44A-92B0-B7532316B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D77C0EF-6DA0-37ED-F335-39EE8EDF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141-8D8F-498A-8C21-97C21A489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46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97A2C03-4332-0C76-7B6F-CB22E87E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CE8A595-0254-7B86-12BA-AC4ED893F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A580A86-8606-AD8C-0A26-5F090446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8EFE-B88C-4A1D-939F-C9DAC60CD68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A12490E-9BDE-10AC-75DA-346EA8E2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6E23D7E-E425-2548-AE60-FEF99B23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141-8D8F-498A-8C21-97C21A489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69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12E5FF7-857F-092A-19CD-F2FB465F2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61DAD9F-99E3-F91D-AF57-C24F3BC64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81DF964D-853E-3EE3-AE47-5A40A2E41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A59768BC-8025-EB27-9BDB-3ABE7E9E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8EFE-B88C-4A1D-939F-C9DAC60CD68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B3541D75-FAF3-DEFF-36CE-644DFF6E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836B8F5-B4E1-7EA1-9B50-A938BA19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141-8D8F-498A-8C21-97C21A489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7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C207E62-3341-4B63-3F99-66EDD1FC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F6B422E1-42C5-CADC-0AD8-6E77B535B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8C7D66A9-F46E-9718-B683-912371C8A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ECEC3D6E-ABFE-F55C-30DC-B26CC8EFC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1B9D1008-3E51-702B-CBBA-410184E39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A96F706C-A489-23D9-BB65-CFF7C705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8EFE-B88C-4A1D-939F-C9DAC60CD68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B5347109-93E7-7F85-5CBF-957A46C0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7D2FE15-1D00-4ADE-2271-81B745D9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141-8D8F-498A-8C21-97C21A489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EAD31A1-A3E0-16A4-CD2F-E605B57D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3C348F63-EFD8-EA96-B17F-9C9F4D60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8EFE-B88C-4A1D-939F-C9DAC60CD68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681AFA37-D442-C9E4-DD80-99EE5812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B6CF4D0D-827A-1D55-78B0-220DC0DF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141-8D8F-498A-8C21-97C21A489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06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32C56748-8C22-F27F-511B-829D0187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8EFE-B88C-4A1D-939F-C9DAC60CD68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04982ABF-23EF-CEA7-B8AA-7F215CDC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E7BB402-3123-34E0-8293-9F52E69F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141-8D8F-498A-8C21-97C21A489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6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426D353-A36C-FBBE-A40B-68AB8306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DE8403D-D489-C81C-1B19-D92E0EC1E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DAEFFBE-3539-DC94-5811-803D9A5FC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6D0075D1-4EAD-0A34-FB0A-6372D1401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8EFE-B88C-4A1D-939F-C9DAC60CD68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06B5F96E-6F9A-AB58-7F55-E50B67EF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DFAA5CE4-779B-EC39-4705-0AC5D53A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141-8D8F-498A-8C21-97C21A489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16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41D781B-D6AA-715C-AFE8-7A2C8ED68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2CBE2A4B-F50B-99D9-AC82-F8A7C957D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CBFA6751-D47D-AEF3-4CED-F0E1EA96F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CE0C2CA3-D34F-E7C9-E927-603B75AF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8EFE-B88C-4A1D-939F-C9DAC60CD68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DC283F4-03F7-DB9B-E6A1-8B935706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D05507C7-6E8F-907C-CA4D-3C545AB1B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141-8D8F-498A-8C21-97C21A489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E15B8C31-024B-C5B1-DDEE-28AA2C7E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6D1EB8E4-1E39-BE34-F67B-AAC3C0464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D3D2B27-BCEB-F525-DD82-7FAC7821C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8EFE-B88C-4A1D-939F-C9DAC60CD68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A1E4068-C17E-F6F7-ACF7-A7BFB174C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0946724-74D5-F628-1654-FEB9F81A3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EE141-8D8F-498A-8C21-97C21A489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91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5227"/>
            <a:ext cx="12192000" cy="322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93" y="0"/>
            <a:ext cx="2228581" cy="2645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6169" y="3146069"/>
            <a:ext cx="8219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STRATĒĢISKO PRIORITĀŠU IDEJAS</a:t>
            </a:r>
          </a:p>
          <a:p>
            <a:pPr algn="ctr"/>
            <a:r>
              <a:rPr lang="lv-LV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JAUNATNES JOMĀ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00343-6562-0D36-4EB4-A6C3786C1D21}"/>
              </a:ext>
            </a:extLst>
          </p:cNvPr>
          <p:cNvSpPr txBox="1"/>
          <p:nvPr/>
        </p:nvSpPr>
        <p:spPr>
          <a:xfrm>
            <a:off x="1861452" y="4346398"/>
            <a:ext cx="8219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2025. gada 4. novembris</a:t>
            </a:r>
          </a:p>
        </p:txBody>
      </p:sp>
    </p:spTree>
    <p:extLst>
      <p:ext uri="{BB962C8B-B14F-4D97-AF65-F5344CB8AC3E}">
        <p14:creationId xmlns:p14="http://schemas.microsoft.com/office/powerpoint/2010/main" val="399125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ttēls 6" descr="Attēls, kurā ir multfilma, apģērbs, klipkopa, zīmējums&#10;&#10;Apraksts ģenerēts automātiski">
            <a:extLst>
              <a:ext uri="{FF2B5EF4-FFF2-40B4-BE49-F238E27FC236}">
                <a16:creationId xmlns:a16="http://schemas.microsoft.com/office/drawing/2014/main" id="{6446AA49-D84D-4458-A1CC-55E70D1D0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6858000" cy="685800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40D288C9-1E74-8075-9873-0E8F6B78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300" y="657225"/>
            <a:ext cx="4889500" cy="1325563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Darba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ar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</a:rPr>
              <a:t>jaunatni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pakalpojuma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ekosistēma</a:t>
            </a:r>
            <a:r>
              <a:rPr lang="lv-LV" b="1" dirty="0">
                <a:solidFill>
                  <a:srgbClr val="000000"/>
                </a:solidFill>
                <a:latin typeface="Calibri" panose="020F0502020204030204" pitchFamily="34" charset="0"/>
              </a:rPr>
              <a:t>s attīstība</a:t>
            </a:r>
            <a:br>
              <a:rPr lang="en-GB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67D9149-BE5C-DB30-B1A8-B371F5473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0700" y="2244725"/>
            <a:ext cx="4483100" cy="4351338"/>
          </a:xfrm>
        </p:spPr>
        <p:txBody>
          <a:bodyPr>
            <a:normAutofit lnSpcReduction="10000"/>
          </a:bodyPr>
          <a:lstStyle/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Attīstīt 4 līmeņu darba ar jaunatni sistēmu (jauniešu telpas, jauniešu centri, vienas pieturas aģentūras un virtuālie darba ar jaunatni pakalpojumi), nodrošinot kvalitatīvus pakalpojumus visā teritorijā.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Rezultāts: 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Palielinājies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jauniešu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īpatsvars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kuri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apmeklē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jauniešu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centrus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un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piedalās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aktivitātēs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pieaug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jauniešu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līdzdalības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rādītāji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GB" sz="24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72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 descr="Attēls, kurā ir apģērbs, zīmējums, ilustrācija, persona&#10;&#10;Apraksts ģenerēts automātiski">
            <a:extLst>
              <a:ext uri="{FF2B5EF4-FFF2-40B4-BE49-F238E27FC236}">
                <a16:creationId xmlns:a16="http://schemas.microsoft.com/office/drawing/2014/main" id="{ECE81EE0-E1FA-875E-6128-E2685D857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3813"/>
            <a:ext cx="6858000" cy="685800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40D288C9-1E74-8075-9873-0E8F6B78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300" y="657225"/>
            <a:ext cx="5511800" cy="1325563"/>
          </a:xfrm>
        </p:spPr>
        <p:txBody>
          <a:bodyPr>
            <a:normAutofit fontScale="90000"/>
          </a:bodyPr>
          <a:lstStyle/>
          <a:p>
            <a:r>
              <a:rPr lang="en-GB" sz="44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Jaunatnes </a:t>
            </a:r>
            <a:r>
              <a:rPr lang="lv-LV" sz="44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organizāciju</a:t>
            </a:r>
            <a:r>
              <a:rPr lang="en-GB" sz="44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4400" b="1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inkubatori</a:t>
            </a:r>
            <a:br>
              <a:rPr lang="en-GB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67D9149-BE5C-DB30-B1A8-B371F5473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0700" y="2244725"/>
            <a:ext cx="4483100" cy="4351338"/>
          </a:xfrm>
        </p:spPr>
        <p:txBody>
          <a:bodyPr/>
          <a:lstStyle/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zveidot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Jaunatnes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organizāciju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inkubator</a:t>
            </a:r>
            <a:r>
              <a:rPr lang="lv-LV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kas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veicina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jaunu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NVO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izveidi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un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stiprina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esošo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kapacitāti</a:t>
            </a:r>
            <a:endParaRPr lang="en-GB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lv-LV" sz="24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dirty="0">
                <a:solidFill>
                  <a:srgbClr val="000000"/>
                </a:solidFill>
                <a:latin typeface="Calibri" panose="020F0502020204030204" pitchFamily="34" charset="0"/>
              </a:rPr>
              <a:t>Rezultāts:</a:t>
            </a:r>
          </a:p>
          <a:p>
            <a:pPr fontAlgn="ctr">
              <a:spcBef>
                <a:spcPts val="0"/>
              </a:spcBef>
            </a:pP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Pieaug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jaunatnes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NVO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skaits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un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aktivitāte</a:t>
            </a:r>
            <a:endParaRPr lang="lv-LV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ctr">
              <a:spcBef>
                <a:spcPts val="0"/>
              </a:spcBef>
            </a:pPr>
            <a:r>
              <a:rPr lang="lv-LV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airāk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jauniešu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iesaistās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organizācijās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un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projektu</a:t>
            </a:r>
            <a:r>
              <a:rPr lang="en-GB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īstenošanā</a:t>
            </a:r>
            <a:endParaRPr lang="en-GB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06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 descr="Attēls, kurā ir multfilma, apģērbs, zīmējums, apavi&#10;&#10;Apraksts ģenerēts automātiski">
            <a:extLst>
              <a:ext uri="{FF2B5EF4-FFF2-40B4-BE49-F238E27FC236}">
                <a16:creationId xmlns:a16="http://schemas.microsoft.com/office/drawing/2014/main" id="{C09235BC-6C2B-CA7A-8EE1-D64766A2F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736600"/>
            <a:ext cx="6121400" cy="612140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40D288C9-1E74-8075-9873-0E8F6B78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300" y="1181099"/>
            <a:ext cx="5854700" cy="1325563"/>
          </a:xfrm>
        </p:spPr>
        <p:txBody>
          <a:bodyPr>
            <a:normAutofit fontScale="90000"/>
          </a:bodyPr>
          <a:lstStyle/>
          <a:p>
            <a:r>
              <a:rPr lang="en-GB" sz="4400" b="1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Nometnes</a:t>
            </a:r>
            <a:r>
              <a:rPr lang="en-GB" sz="44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GB" sz="4400" b="1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simulācijas</a:t>
            </a:r>
            <a:r>
              <a:rPr lang="en-GB" sz="44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un </a:t>
            </a:r>
            <a:r>
              <a:rPr lang="en-GB" sz="4400" b="1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praktiskas</a:t>
            </a:r>
            <a:r>
              <a:rPr lang="en-GB" sz="44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4400" b="1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izspēles</a:t>
            </a:r>
            <a:r>
              <a:rPr lang="en-GB" sz="44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par </a:t>
            </a:r>
            <a:r>
              <a:rPr lang="en-GB" sz="4400" b="1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tēmām</a:t>
            </a:r>
            <a:r>
              <a:rPr lang="en-GB" sz="44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en-GB" sz="4400" b="1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noturība</a:t>
            </a:r>
            <a:r>
              <a:rPr lang="en-GB" sz="44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GB" sz="4400" b="1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labsajūta</a:t>
            </a:r>
            <a:r>
              <a:rPr lang="en-GB" sz="44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GB" sz="4400" b="1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līdzdalība</a:t>
            </a:r>
            <a:br>
              <a:rPr lang="en-GB" sz="44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GB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67D9149-BE5C-DB30-B1A8-B371F5473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0" y="2670970"/>
            <a:ext cx="5029200" cy="33607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cap="none" spc="0" dirty="0" err="1">
                <a:solidFill>
                  <a:schemeClr val="tx1"/>
                </a:solidFill>
              </a:rPr>
              <a:t>Paplašināt</a:t>
            </a:r>
            <a:r>
              <a:rPr lang="en-GB" sz="2400" cap="none" spc="0" dirty="0">
                <a:solidFill>
                  <a:schemeClr val="tx1"/>
                </a:solidFill>
              </a:rPr>
              <a:t> </a:t>
            </a:r>
            <a:r>
              <a:rPr lang="en-GB" sz="2400" cap="none" spc="0" dirty="0" err="1">
                <a:solidFill>
                  <a:schemeClr val="tx1"/>
                </a:solidFill>
              </a:rPr>
              <a:t>jauniešu</a:t>
            </a:r>
            <a:r>
              <a:rPr lang="en-GB" sz="2400" cap="none" spc="0" dirty="0">
                <a:solidFill>
                  <a:schemeClr val="tx1"/>
                </a:solidFill>
              </a:rPr>
              <a:t> </a:t>
            </a:r>
            <a:r>
              <a:rPr lang="en-GB" sz="2400" cap="none" spc="0" dirty="0" err="1">
                <a:solidFill>
                  <a:schemeClr val="tx1"/>
                </a:solidFill>
              </a:rPr>
              <a:t>iespējas</a:t>
            </a:r>
            <a:r>
              <a:rPr lang="en-GB" sz="2400" cap="none" spc="0" dirty="0">
                <a:solidFill>
                  <a:schemeClr val="tx1"/>
                </a:solidFill>
              </a:rPr>
              <a:t> </a:t>
            </a:r>
            <a:r>
              <a:rPr lang="en-GB" sz="2400" cap="none" spc="0" dirty="0" err="1">
                <a:solidFill>
                  <a:schemeClr val="tx1"/>
                </a:solidFill>
              </a:rPr>
              <a:t>praktiski</a:t>
            </a:r>
            <a:r>
              <a:rPr lang="en-GB" sz="2400" cap="none" spc="0" dirty="0">
                <a:solidFill>
                  <a:schemeClr val="tx1"/>
                </a:solidFill>
              </a:rPr>
              <a:t> </a:t>
            </a:r>
            <a:r>
              <a:rPr lang="en-GB" sz="2400" cap="none" spc="0" dirty="0" err="1">
                <a:solidFill>
                  <a:schemeClr val="tx1"/>
                </a:solidFill>
              </a:rPr>
              <a:t>apgūt</a:t>
            </a:r>
            <a:r>
              <a:rPr lang="en-GB" sz="2400" cap="none" spc="0" dirty="0">
                <a:solidFill>
                  <a:schemeClr val="tx1"/>
                </a:solidFill>
              </a:rPr>
              <a:t> </a:t>
            </a:r>
            <a:r>
              <a:rPr lang="en-GB" sz="2400" cap="none" spc="0" dirty="0" err="1">
                <a:solidFill>
                  <a:schemeClr val="tx1"/>
                </a:solidFill>
              </a:rPr>
              <a:t>noturības</a:t>
            </a:r>
            <a:r>
              <a:rPr lang="en-GB" sz="2400" cap="none" spc="0" dirty="0">
                <a:solidFill>
                  <a:schemeClr val="tx1"/>
                </a:solidFill>
              </a:rPr>
              <a:t> un </a:t>
            </a:r>
            <a:r>
              <a:rPr lang="en-GB" sz="2400" cap="none" spc="0" dirty="0" err="1">
                <a:solidFill>
                  <a:schemeClr val="tx1"/>
                </a:solidFill>
              </a:rPr>
              <a:t>dzīves</a:t>
            </a:r>
            <a:r>
              <a:rPr lang="en-GB" sz="2400" cap="none" spc="0" dirty="0">
                <a:solidFill>
                  <a:schemeClr val="tx1"/>
                </a:solidFill>
              </a:rPr>
              <a:t> </a:t>
            </a:r>
            <a:r>
              <a:rPr lang="en-GB" sz="2400" cap="none" spc="0" dirty="0" err="1">
                <a:solidFill>
                  <a:schemeClr val="tx1"/>
                </a:solidFill>
              </a:rPr>
              <a:t>prasmes</a:t>
            </a:r>
            <a:endParaRPr lang="lv-LV" sz="2400" cap="none" spc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lv-LV" sz="2000" dirty="0"/>
          </a:p>
          <a:p>
            <a:pPr marL="0" indent="0">
              <a:buNone/>
            </a:pPr>
            <a:r>
              <a:rPr lang="lv-LV" sz="2400" cap="none" spc="0" dirty="0">
                <a:solidFill>
                  <a:schemeClr val="tx1"/>
                </a:solidFill>
              </a:rPr>
              <a:t>Rezultāts: </a:t>
            </a:r>
            <a:endParaRPr lang="en-GB" sz="2000" b="0" i="0" u="none" strike="noStrike" dirty="0">
              <a:effectLst/>
              <a:latin typeface="Arial" panose="020B0604020202020204" pitchFamily="34" charset="0"/>
            </a:endParaRPr>
          </a:p>
          <a:p>
            <a:r>
              <a:rPr lang="lv-LV" sz="2400" dirty="0"/>
              <a:t>Uzlabojas jauniešu pašvērtējums par psiholoģisko noturību, solidaritāti, sociālajām un digitālajām prasmēm (pirms un pēc dalības programmā).</a:t>
            </a:r>
          </a:p>
          <a:p>
            <a:r>
              <a:rPr lang="lv-LV" sz="2400" dirty="0"/>
              <a:t>Novērots motivācijas pieaugums turpināt izglītību, iesaistīties darba tirgū un sabiedriskajā dzīvē</a:t>
            </a:r>
          </a:p>
        </p:txBody>
      </p:sp>
    </p:spTree>
    <p:extLst>
      <p:ext uri="{BB962C8B-B14F-4D97-AF65-F5344CB8AC3E}">
        <p14:creationId xmlns:p14="http://schemas.microsoft.com/office/powerpoint/2010/main" val="11346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 descr="Attēls, kurā ir apģērbs, cilvēka seja, persona, zīmējums&#10;&#10;Apraksts ģenerēts automātiski">
            <a:extLst>
              <a:ext uri="{FF2B5EF4-FFF2-40B4-BE49-F238E27FC236}">
                <a16:creationId xmlns:a16="http://schemas.microsoft.com/office/drawing/2014/main" id="{E4F68E12-45EA-E120-7A1C-9534E0309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6858000" cy="685800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40D288C9-1E74-8075-9873-0E8F6B78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300" y="657225"/>
            <a:ext cx="4889500" cy="1325563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Profesionāla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 un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mūsdienīga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darba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ar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</a:rPr>
              <a:t>jaunatni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attīstība</a:t>
            </a:r>
            <a:br>
              <a:rPr lang="en-GB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67D9149-BE5C-DB30-B1A8-B371F5473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0700" y="2244725"/>
            <a:ext cx="4483100" cy="4351338"/>
          </a:xfrm>
        </p:spPr>
        <p:txBody>
          <a:bodyPr>
            <a:normAutofit/>
          </a:bodyPr>
          <a:lstStyle/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Izveidot</a:t>
            </a:r>
            <a:r>
              <a:rPr lang="en-GB" sz="2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un </a:t>
            </a:r>
            <a:r>
              <a:rPr lang="en-GB" sz="28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īstenot</a:t>
            </a:r>
            <a:r>
              <a:rPr lang="en-GB" sz="2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8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ilgtspējīgu</a:t>
            </a:r>
            <a:r>
              <a:rPr lang="en-GB" sz="2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8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sistēmu</a:t>
            </a:r>
            <a:r>
              <a:rPr lang="en-GB" sz="2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8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darba</a:t>
            </a:r>
            <a:r>
              <a:rPr lang="en-GB" sz="2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8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</a:t>
            </a:r>
            <a:r>
              <a:rPr lang="en-GB" sz="2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8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jaunatni</a:t>
            </a:r>
            <a:r>
              <a:rPr lang="en-GB" sz="2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8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veicēju</a:t>
            </a:r>
            <a:r>
              <a:rPr lang="en-GB" sz="2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8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apmācībai</a:t>
            </a:r>
            <a:r>
              <a:rPr lang="en-GB" sz="2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un </a:t>
            </a:r>
            <a:r>
              <a:rPr lang="en-GB" sz="28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atbalstam</a:t>
            </a:r>
            <a:endParaRPr lang="en-GB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lv-LV" sz="28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 dirty="0">
                <a:solidFill>
                  <a:srgbClr val="000000"/>
                </a:solidFill>
                <a:latin typeface="Calibri" panose="020F0502020204030204" pitchFamily="34" charset="0"/>
              </a:rPr>
              <a:t>Rezultāts:</a:t>
            </a:r>
          </a:p>
          <a:p>
            <a:pPr fontAlgn="ctr">
              <a:spcBef>
                <a:spcPts val="0"/>
              </a:spcBef>
            </a:pPr>
            <a:r>
              <a:rPr lang="lv-LV" sz="2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Palielināta sabiedrības izpratne</a:t>
            </a:r>
          </a:p>
          <a:p>
            <a:pPr fontAlgn="ctr">
              <a:spcBef>
                <a:spcPts val="0"/>
              </a:spcBef>
            </a:pPr>
            <a:r>
              <a:rPr lang="lv-LV" dirty="0">
                <a:solidFill>
                  <a:srgbClr val="000000"/>
                </a:solidFill>
                <a:latin typeface="Calibri" panose="020F0502020204030204" pitchFamily="34" charset="0"/>
              </a:rPr>
              <a:t>Pieaug </a:t>
            </a:r>
            <a:r>
              <a:rPr lang="lv-LV" sz="2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darba ar jaunatni profesionāļu īpatsvars ar sertifikāciju</a:t>
            </a:r>
            <a:endParaRPr lang="en-GB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99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 descr="Attēls, kurā ir multfilma, zīmējums, Animācijas multfilma, ilustrācija&#10;&#10;Apraksts ģenerēts automātiski">
            <a:extLst>
              <a:ext uri="{FF2B5EF4-FFF2-40B4-BE49-F238E27FC236}">
                <a16:creationId xmlns:a16="http://schemas.microsoft.com/office/drawing/2014/main" id="{D393705F-825B-8B50-8020-B82E2546B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6858000" cy="685800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40D288C9-1E74-8075-9873-0E8F6B78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300" y="657225"/>
            <a:ext cx="4889500" cy="1325563"/>
          </a:xfrm>
        </p:spPr>
        <p:txBody>
          <a:bodyPr>
            <a:normAutofit fontScale="90000"/>
          </a:bodyPr>
          <a:lstStyle/>
          <a:p>
            <a:r>
              <a:rPr lang="lv-LV" b="1" dirty="0">
                <a:solidFill>
                  <a:srgbClr val="000000"/>
                </a:solidFill>
                <a:latin typeface="Calibri" panose="020F0502020204030204" pitchFamily="34" charset="0"/>
              </a:rPr>
              <a:t>Mācību sociālie uzņēmumi (</a:t>
            </a:r>
            <a:r>
              <a:rPr lang="lv-LV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MūSU</a:t>
            </a:r>
            <a:r>
              <a:rPr lang="lv-LV" b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br>
              <a:rPr lang="en-GB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67D9149-BE5C-DB30-B1A8-B371F5473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0700" y="2244725"/>
            <a:ext cx="4483100" cy="4351338"/>
          </a:xfrm>
        </p:spPr>
        <p:txBody>
          <a:bodyPr>
            <a:normAutofit lnSpcReduction="10000"/>
          </a:bodyPr>
          <a:lstStyle/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Ieviest ilgtspējīgu izglītībā balstītu risinājumu sociālās uzņēmējdarbības prasmju attīstīšanai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lv-LV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0" i="0" u="sng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Rezultāts</a:t>
            </a:r>
            <a:r>
              <a:rPr lang="lv-LV" sz="2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</a:p>
          <a:p>
            <a:r>
              <a:rPr lang="en-GB" dirty="0" err="1"/>
              <a:t>uzlabojas</a:t>
            </a:r>
            <a:r>
              <a:rPr lang="en-GB" dirty="0"/>
              <a:t> </a:t>
            </a:r>
            <a:r>
              <a:rPr lang="en-GB" dirty="0" err="1"/>
              <a:t>izglītojamo</a:t>
            </a:r>
            <a:r>
              <a:rPr lang="en-GB" dirty="0"/>
              <a:t> </a:t>
            </a:r>
            <a:r>
              <a:rPr lang="en-GB" dirty="0" err="1"/>
              <a:t>pašvērtējums</a:t>
            </a:r>
            <a:r>
              <a:rPr lang="en-GB" dirty="0"/>
              <a:t> par </a:t>
            </a:r>
            <a:r>
              <a:rPr lang="en-GB" dirty="0" err="1"/>
              <a:t>savām</a:t>
            </a:r>
            <a:r>
              <a:rPr lang="en-GB" dirty="0"/>
              <a:t> </a:t>
            </a:r>
            <a:r>
              <a:rPr lang="en-GB" dirty="0" err="1"/>
              <a:t>spējām</a:t>
            </a:r>
            <a:r>
              <a:rPr lang="en-GB" dirty="0"/>
              <a:t>, </a:t>
            </a:r>
            <a:r>
              <a:rPr lang="en-GB" dirty="0" err="1"/>
              <a:t>motivāciju</a:t>
            </a:r>
            <a:r>
              <a:rPr lang="en-GB" dirty="0"/>
              <a:t> </a:t>
            </a:r>
            <a:r>
              <a:rPr lang="en-GB" dirty="0" err="1"/>
              <a:t>mācīties</a:t>
            </a:r>
            <a:r>
              <a:rPr lang="en-GB" dirty="0"/>
              <a:t> un </a:t>
            </a:r>
            <a:r>
              <a:rPr lang="en-GB" dirty="0" err="1"/>
              <a:t>turpināt</a:t>
            </a:r>
            <a:r>
              <a:rPr lang="en-GB" dirty="0"/>
              <a:t> </a:t>
            </a:r>
            <a:r>
              <a:rPr lang="en-GB" dirty="0" err="1"/>
              <a:t>izglītību</a:t>
            </a:r>
            <a:r>
              <a:rPr lang="en-GB" dirty="0"/>
              <a:t>, </a:t>
            </a:r>
            <a:r>
              <a:rPr lang="en-GB" dirty="0" err="1"/>
              <a:t>savu</a:t>
            </a:r>
            <a:r>
              <a:rPr lang="en-GB" dirty="0"/>
              <a:t> </a:t>
            </a:r>
            <a:r>
              <a:rPr lang="en-GB" dirty="0" err="1"/>
              <a:t>prasmju</a:t>
            </a:r>
            <a:r>
              <a:rPr lang="en-GB" dirty="0"/>
              <a:t> </a:t>
            </a:r>
            <a:r>
              <a:rPr lang="en-GB" dirty="0" err="1"/>
              <a:t>vērt</a:t>
            </a:r>
            <a:r>
              <a:rPr lang="lv-LV" dirty="0"/>
              <a:t>ē</a:t>
            </a:r>
            <a:r>
              <a:rPr lang="en-GB" dirty="0" err="1"/>
              <a:t>jums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27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F547A554-AC1C-D86D-6455-259F1E35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00" y="500061"/>
            <a:ext cx="5120561" cy="1325563"/>
          </a:xfrm>
        </p:spPr>
        <p:txBody>
          <a:bodyPr>
            <a:normAutofit/>
          </a:bodyPr>
          <a:lstStyle/>
          <a:p>
            <a:r>
              <a:rPr lang="lv-LV" dirty="0"/>
              <a:t>Turpināt un attīstīt</a:t>
            </a:r>
            <a:endParaRPr lang="en-GB" dirty="0"/>
          </a:p>
        </p:txBody>
      </p:sp>
      <p:sp>
        <p:nvSpPr>
          <p:cNvPr id="11" name="Satura vietturis 10">
            <a:extLst>
              <a:ext uri="{FF2B5EF4-FFF2-40B4-BE49-F238E27FC236}">
                <a16:creationId xmlns:a16="http://schemas.microsoft.com/office/drawing/2014/main" id="{0641B5AB-F986-5C94-C818-B788E8AB4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7" y="2006601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dirty="0"/>
              <a:t>Atbalsts NEET situācijā esošiem un PMP riskam pakļautiem jauniešiem</a:t>
            </a:r>
          </a:p>
          <a:p>
            <a:r>
              <a:rPr lang="lv-LV" dirty="0"/>
              <a:t>Papildus – mobilā darba ar jaunatni attīstība</a:t>
            </a:r>
          </a:p>
          <a:p>
            <a:pPr marL="0" indent="0">
              <a:buNone/>
            </a:pPr>
            <a:r>
              <a:rPr lang="lv-LV" b="1" dirty="0"/>
              <a:t>Skolas soma</a:t>
            </a:r>
          </a:p>
          <a:p>
            <a:r>
              <a:rPr lang="lv-LV" dirty="0"/>
              <a:t>Pilsoniskās līdzdalības skolas soma skolēniem un skolotājiem</a:t>
            </a:r>
          </a:p>
          <a:p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Attēls 9" descr="Attēls, kurā ir cilvēka seja, apģērbs, zēns, klipkopa&#10;&#10;Apraksts ģenerēts automātiski">
            <a:extLst>
              <a:ext uri="{FF2B5EF4-FFF2-40B4-BE49-F238E27FC236}">
                <a16:creationId xmlns:a16="http://schemas.microsoft.com/office/drawing/2014/main" id="{9C1866B6-1C8B-6265-01DE-34BD04F25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 r="1" b="1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Attēls 12" descr="Attēls, kurā ir multfilma, zīmējums, klipkopa, ilustrācija&#10;&#10;Apraksts ģenerēts automātiski">
            <a:extLst>
              <a:ext uri="{FF2B5EF4-FFF2-40B4-BE49-F238E27FC236}">
                <a16:creationId xmlns:a16="http://schemas.microsoft.com/office/drawing/2014/main" id="{07FE63EA-4883-B09C-2A67-599C07AA7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2" r="-3" b="-3"/>
          <a:stretch>
            <a:fillRect/>
          </a:stretch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131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5227"/>
            <a:ext cx="12192000" cy="322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93" y="0"/>
            <a:ext cx="2228581" cy="2645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6169" y="3146069"/>
            <a:ext cx="8219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STRATĒĢISKO PRIORITĀŠU IDEJAS</a:t>
            </a:r>
          </a:p>
          <a:p>
            <a:pPr algn="ctr"/>
            <a:r>
              <a:rPr lang="lv-LV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JAUNATNES JOMĀ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00343-6562-0D36-4EB4-A6C3786C1D21}"/>
              </a:ext>
            </a:extLst>
          </p:cNvPr>
          <p:cNvSpPr txBox="1"/>
          <p:nvPr/>
        </p:nvSpPr>
        <p:spPr>
          <a:xfrm>
            <a:off x="1861452" y="4346398"/>
            <a:ext cx="8219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2025. gada 4. novembris</a:t>
            </a:r>
          </a:p>
        </p:txBody>
      </p:sp>
    </p:spTree>
    <p:extLst>
      <p:ext uri="{BB962C8B-B14F-4D97-AF65-F5344CB8AC3E}">
        <p14:creationId xmlns:p14="http://schemas.microsoft.com/office/powerpoint/2010/main" val="265290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ttēls 6" descr="Attēls, kurā ir apģērbs, cilvēka seja, persona, zīmējums&#10;&#10;Apraksts ģenerēts automātiski">
            <a:extLst>
              <a:ext uri="{FF2B5EF4-FFF2-40B4-BE49-F238E27FC236}">
                <a16:creationId xmlns:a16="http://schemas.microsoft.com/office/drawing/2014/main" id="{6C847663-65CD-3BF1-B9CB-C0014F4A4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02101"/>
            <a:ext cx="2755900" cy="2755900"/>
          </a:xfrm>
          <a:prstGeom prst="rect">
            <a:avLst/>
          </a:prstGeom>
        </p:spPr>
      </p:pic>
      <p:pic>
        <p:nvPicPr>
          <p:cNvPr id="4" name="Attēls 3" descr="Attēls, kurā ir multfilma, apģērbs, klipkopa, zīmējums&#10;&#10;Apraksts ģenerēts automātiski">
            <a:extLst>
              <a:ext uri="{FF2B5EF4-FFF2-40B4-BE49-F238E27FC236}">
                <a16:creationId xmlns:a16="http://schemas.microsoft.com/office/drawing/2014/main" id="{51CDCD7B-D5A0-DB77-DD87-EF642E4EE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27" y="1701801"/>
            <a:ext cx="2628900" cy="2628900"/>
          </a:xfrm>
          <a:prstGeom prst="rect">
            <a:avLst/>
          </a:prstGeom>
        </p:spPr>
      </p:pic>
      <p:pic>
        <p:nvPicPr>
          <p:cNvPr id="5" name="Attēls 4" descr="Attēls, kurā ir apģērbs, zīmējums, ilustrācija, persona&#10;&#10;Apraksts ģenerēts automātiski">
            <a:extLst>
              <a:ext uri="{FF2B5EF4-FFF2-40B4-BE49-F238E27FC236}">
                <a16:creationId xmlns:a16="http://schemas.microsoft.com/office/drawing/2014/main" id="{71DA3F7E-7743-EC62-8D63-93A4F8F9B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27" y="0"/>
            <a:ext cx="2755900" cy="2755900"/>
          </a:xfrm>
          <a:prstGeom prst="rect">
            <a:avLst/>
          </a:prstGeom>
        </p:spPr>
      </p:pic>
      <p:pic>
        <p:nvPicPr>
          <p:cNvPr id="6" name="Attēls 5" descr="Attēls, kurā ir multfilma, apģērbs, zīmējums, apavi&#10;&#10;Apraksts ģenerēts automātiski">
            <a:extLst>
              <a:ext uri="{FF2B5EF4-FFF2-40B4-BE49-F238E27FC236}">
                <a16:creationId xmlns:a16="http://schemas.microsoft.com/office/drawing/2014/main" id="{A700C9DE-486A-AFCD-B23A-BF96FD383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1200149"/>
            <a:ext cx="2628900" cy="2628900"/>
          </a:xfrm>
          <a:prstGeom prst="rect">
            <a:avLst/>
          </a:prstGeom>
        </p:spPr>
      </p:pic>
      <p:pic>
        <p:nvPicPr>
          <p:cNvPr id="8" name="Attēls 7" descr="Attēls, kurā ir multfilma, zīmējums, Animācijas multfilma, ilustrācija&#10;&#10;Apraksts ģenerēts automātiski">
            <a:extLst>
              <a:ext uri="{FF2B5EF4-FFF2-40B4-BE49-F238E27FC236}">
                <a16:creationId xmlns:a16="http://schemas.microsoft.com/office/drawing/2014/main" id="{60E7B58A-96D4-F3C3-EBDE-0E8DA0CA50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25" y="3829049"/>
            <a:ext cx="27559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17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3446</TotalTime>
  <Words>273</Words>
  <Application>Microsoft Office PowerPoint</Application>
  <PresentationFormat>Platekrāna</PresentationFormat>
  <Paragraphs>41</Paragraphs>
  <Slides>9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dizains</vt:lpstr>
      <vt:lpstr>PowerPoint prezentācija</vt:lpstr>
      <vt:lpstr>Darba ar jaunatni pakalpojuma ekosistēmas attīstība </vt:lpstr>
      <vt:lpstr>Jaunatnes organizāciju inkubatori </vt:lpstr>
      <vt:lpstr>Nometnes, simulācijas un praktiskas izspēles par tēmām: noturība, labsajūta, līdzdalība  </vt:lpstr>
      <vt:lpstr>Profesionāla un mūsdienīga darba ar jaunatni attīstība </vt:lpstr>
      <vt:lpstr>Mācību sociālie uzņēmumi (MūSU) </vt:lpstr>
      <vt:lpstr>Turpināt un attīstīt</vt:lpstr>
      <vt:lpstr>PowerPoint prezentācija</vt:lpstr>
      <vt:lpstr>PowerPoint prezentācija</vt:lpstr>
    </vt:vector>
  </TitlesOfParts>
  <Company>IZM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Youth Dialogue –  a consultative process aimed at involving young people in the decision-making process affecting youth policy at the national level, in order to ensure the full and comprehensive development of young people, improve their quality of life and strengthen their participation.</dc:title>
  <dc:creator>Randa Ķeņģe</dc:creator>
  <cp:lastModifiedBy>Renāte Mencendorfa</cp:lastModifiedBy>
  <cp:revision>20</cp:revision>
  <cp:lastPrinted>2025-10-17T11:07:10Z</cp:lastPrinted>
  <dcterms:created xsi:type="dcterms:W3CDTF">2025-06-10T11:47:11Z</dcterms:created>
  <dcterms:modified xsi:type="dcterms:W3CDTF">2025-11-05T06:58:58Z</dcterms:modified>
</cp:coreProperties>
</file>