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4" r:id="rId4"/>
    <p:sldId id="267" r:id="rId5"/>
    <p:sldId id="283" r:id="rId6"/>
    <p:sldId id="485" r:id="rId7"/>
    <p:sldId id="270" r:id="rId8"/>
    <p:sldId id="489" r:id="rId9"/>
    <p:sldId id="462" r:id="rId10"/>
    <p:sldId id="488" r:id="rId11"/>
    <p:sldId id="282" r:id="rId12"/>
  </p:sldIdLst>
  <p:sldSz cx="18288000" cy="10287000"/>
  <p:notesSz cx="6858000" cy="9144000"/>
  <p:embeddedFontLst>
    <p:embeddedFont>
      <p:font typeface="Poppins Bold" panose="00000800000000000000" charset="0"/>
      <p:regular r:id="rId14"/>
      <p:bold r:id="rId15"/>
      <p:italic r:id="rId16"/>
      <p:boldItalic r:id="rId17"/>
    </p:embeddedFont>
    <p:embeddedFont>
      <p:font typeface="Poppins Light" panose="000004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 autoAdjust="0"/>
    <p:restoredTop sz="94694" autoAdjust="0"/>
  </p:normalViewPr>
  <p:slideViewPr>
    <p:cSldViewPr>
      <p:cViewPr varScale="1">
        <p:scale>
          <a:sx n="44" d="100"/>
          <a:sy n="44" d="100"/>
        </p:scale>
        <p:origin x="15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596CD-7EB1-DD47-87FF-EF7632FFE2E4}" type="datetimeFigureOut">
              <a:rPr lang="en-LV" smtClean="0"/>
              <a:t>04/11/2026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DBAF1-6725-034D-B142-46F6735F57AE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6881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DBAF1-6725-034D-B142-46F6735F57AE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1042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Skolas</a:t>
            </a:r>
            <a:r>
              <a:rPr lang="en-US" dirty="0"/>
              <a:t> </a:t>
            </a:r>
            <a:r>
              <a:rPr lang="en-US" dirty="0" err="1"/>
              <a:t>resurss</a:t>
            </a:r>
            <a:endParaRPr lang="en-US" dirty="0"/>
          </a:p>
          <a:p>
            <a:r>
              <a:rPr lang="en-US" dirty="0" err="1"/>
              <a:t>Piederība</a:t>
            </a:r>
            <a:endParaRPr lang="en-US" dirty="0"/>
          </a:p>
          <a:p>
            <a:r>
              <a:rPr lang="en-US" dirty="0" err="1"/>
              <a:t>Skolā</a:t>
            </a:r>
            <a:r>
              <a:rPr lang="en-US" baseline="0" dirty="0"/>
              <a:t> </a:t>
            </a:r>
            <a:r>
              <a:rPr lang="en-US" baseline="0" dirty="0" err="1"/>
              <a:t>sistēma</a:t>
            </a:r>
            <a:r>
              <a:rPr lang="en-US" baseline="0" dirty="0"/>
              <a:t>, </a:t>
            </a:r>
            <a:r>
              <a:rPr lang="en-US" baseline="0" dirty="0" err="1"/>
              <a:t>ko</a:t>
            </a:r>
            <a:r>
              <a:rPr lang="en-US" baseline="0" dirty="0"/>
              <a:t> </a:t>
            </a:r>
            <a:r>
              <a:rPr lang="en-US" baseline="0" dirty="0" err="1"/>
              <a:t>darīt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9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file:////Users/indulismartinsons/Documents/BBA_Lietas/IMG_0643_crop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iba/Downloads/thumbnail_ESEP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baiba/Downloads/thumbnail_Wellbeeing_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/Users/baiba/Downloads/thumbnail_Wellbeeing_3.jpg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/Users/indulismartinsons/Documents/BBA_Lietas/SEL%20tornis_v2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81587" y="7857738"/>
            <a:ext cx="4858524" cy="4858524"/>
          </a:xfrm>
          <a:custGeom>
            <a:avLst/>
            <a:gdLst/>
            <a:ahLst/>
            <a:cxnLst/>
            <a:rect l="l" t="t" r="r" b="b"/>
            <a:pathLst>
              <a:path w="4858524" h="4858524">
                <a:moveTo>
                  <a:pt x="0" y="0"/>
                </a:moveTo>
                <a:lnTo>
                  <a:pt x="4858524" y="0"/>
                </a:lnTo>
                <a:lnTo>
                  <a:pt x="4858524" y="4858524"/>
                </a:lnTo>
                <a:lnTo>
                  <a:pt x="0" y="4858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3" name="AutoShape 3"/>
          <p:cNvSpPr/>
          <p:nvPr/>
        </p:nvSpPr>
        <p:spPr>
          <a:xfrm>
            <a:off x="1028700" y="7616019"/>
            <a:ext cx="8213387" cy="0"/>
          </a:xfrm>
          <a:prstGeom prst="line">
            <a:avLst/>
          </a:prstGeom>
          <a:ln w="19050" cap="rnd">
            <a:solidFill>
              <a:srgbClr val="6633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LV"/>
          </a:p>
        </p:txBody>
      </p:sp>
      <p:sp>
        <p:nvSpPr>
          <p:cNvPr id="4" name="TextBox 4"/>
          <p:cNvSpPr txBox="1"/>
          <p:nvPr/>
        </p:nvSpPr>
        <p:spPr>
          <a:xfrm>
            <a:off x="1028700" y="2053063"/>
            <a:ext cx="9217818" cy="366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5400" b="1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A Whole-School Approach to Promoting Well-being for Success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736132"/>
            <a:ext cx="7012784" cy="88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spc="49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Prof. Baiba Martinsone, </a:t>
            </a:r>
            <a:r>
              <a:rPr lang="en-US" sz="2499" b="1" spc="49" dirty="0" err="1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Dr.psych</a:t>
            </a:r>
            <a:r>
              <a:rPr lang="en-US" sz="2499" b="1" spc="49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b="1" spc="49" dirty="0">
                <a:solidFill>
                  <a:srgbClr val="663399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University of Latvia</a:t>
            </a:r>
          </a:p>
        </p:txBody>
      </p:sp>
      <p:sp>
        <p:nvSpPr>
          <p:cNvPr id="15" name="Freeform 15"/>
          <p:cNvSpPr/>
          <p:nvPr/>
        </p:nvSpPr>
        <p:spPr>
          <a:xfrm>
            <a:off x="7616717" y="-1527283"/>
            <a:ext cx="3054565" cy="3054565"/>
          </a:xfrm>
          <a:custGeom>
            <a:avLst/>
            <a:gdLst/>
            <a:ahLst/>
            <a:cxnLst/>
            <a:rect l="l" t="t" r="r" b="b"/>
            <a:pathLst>
              <a:path w="3054565" h="3054565">
                <a:moveTo>
                  <a:pt x="0" y="0"/>
                </a:moveTo>
                <a:lnTo>
                  <a:pt x="3054566" y="0"/>
                </a:lnTo>
                <a:lnTo>
                  <a:pt x="3054566" y="3054566"/>
                </a:lnTo>
                <a:lnTo>
                  <a:pt x="0" y="3054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16" name="Freeform 16"/>
          <p:cNvSpPr/>
          <p:nvPr/>
        </p:nvSpPr>
        <p:spPr>
          <a:xfrm>
            <a:off x="-833863" y="4275392"/>
            <a:ext cx="1667725" cy="1667725"/>
          </a:xfrm>
          <a:custGeom>
            <a:avLst/>
            <a:gdLst/>
            <a:ahLst/>
            <a:cxnLst/>
            <a:rect l="l" t="t" r="r" b="b"/>
            <a:pathLst>
              <a:path w="1667725" h="1667725">
                <a:moveTo>
                  <a:pt x="0" y="0"/>
                </a:moveTo>
                <a:lnTo>
                  <a:pt x="1667726" y="0"/>
                </a:lnTo>
                <a:lnTo>
                  <a:pt x="1667726" y="1667725"/>
                </a:lnTo>
                <a:lnTo>
                  <a:pt x="0" y="16677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0C4E8B7-556C-E23A-B40D-D45AA6E87B35}"/>
              </a:ext>
            </a:extLst>
          </p:cNvPr>
          <p:cNvSpPr>
            <a:spLocks noChangeAspect="1"/>
          </p:cNvSpPr>
          <p:nvPr/>
        </p:nvSpPr>
        <p:spPr>
          <a:xfrm>
            <a:off x="11796579" y="2476511"/>
            <a:ext cx="3885008" cy="5610849"/>
          </a:xfrm>
          <a:prstGeom prst="roundRect">
            <a:avLst/>
          </a:prstGeom>
          <a:blipFill>
            <a:blip r:embed="rId4" r:link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D5050-F651-6225-B1FE-D0E6B2386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36" y="7966555"/>
            <a:ext cx="7767509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1" y="1"/>
            <a:ext cx="17089395" cy="103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94562" y="1415762"/>
            <a:ext cx="7455476" cy="7455476"/>
          </a:xfrm>
          <a:custGeom>
            <a:avLst/>
            <a:gdLst/>
            <a:ahLst/>
            <a:cxnLst/>
            <a:rect l="l" t="t" r="r" b="b"/>
            <a:pathLst>
              <a:path w="7455476" h="7455476">
                <a:moveTo>
                  <a:pt x="0" y="0"/>
                </a:moveTo>
                <a:lnTo>
                  <a:pt x="7455476" y="0"/>
                </a:lnTo>
                <a:lnTo>
                  <a:pt x="7455476" y="7455476"/>
                </a:lnTo>
                <a:lnTo>
                  <a:pt x="0" y="7455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3" name="TextBox 3"/>
          <p:cNvSpPr txBox="1"/>
          <p:nvPr/>
        </p:nvSpPr>
        <p:spPr>
          <a:xfrm>
            <a:off x="981075" y="1555026"/>
            <a:ext cx="14166687" cy="180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116612"/>
            <a:ext cx="18288000" cy="5158740"/>
            <a:chOff x="0" y="0"/>
            <a:chExt cx="4816593" cy="13586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358681"/>
            </a:xfrm>
            <a:custGeom>
              <a:avLst/>
              <a:gdLst/>
              <a:ahLst/>
              <a:cxnLst/>
              <a:rect l="l" t="t" r="r" b="b"/>
              <a:pathLst>
                <a:path w="4816592" h="1358681">
                  <a:moveTo>
                    <a:pt x="42333" y="0"/>
                  </a:moveTo>
                  <a:lnTo>
                    <a:pt x="4774259" y="0"/>
                  </a:lnTo>
                  <a:cubicBezTo>
                    <a:pt x="4785487" y="0"/>
                    <a:pt x="4796254" y="4460"/>
                    <a:pt x="4804193" y="12399"/>
                  </a:cubicBezTo>
                  <a:cubicBezTo>
                    <a:pt x="4812132" y="20338"/>
                    <a:pt x="4816592" y="31106"/>
                    <a:pt x="4816592" y="42333"/>
                  </a:cubicBezTo>
                  <a:lnTo>
                    <a:pt x="4816592" y="1316347"/>
                  </a:lnTo>
                  <a:cubicBezTo>
                    <a:pt x="4816592" y="1327575"/>
                    <a:pt x="4812132" y="1338342"/>
                    <a:pt x="4804193" y="1346281"/>
                  </a:cubicBezTo>
                  <a:cubicBezTo>
                    <a:pt x="4796254" y="1354220"/>
                    <a:pt x="4785487" y="1358681"/>
                    <a:pt x="4774259" y="1358681"/>
                  </a:cubicBezTo>
                  <a:lnTo>
                    <a:pt x="42333" y="1358681"/>
                  </a:lnTo>
                  <a:cubicBezTo>
                    <a:pt x="31106" y="1358681"/>
                    <a:pt x="20338" y="1354220"/>
                    <a:pt x="12399" y="1346281"/>
                  </a:cubicBezTo>
                  <a:cubicBezTo>
                    <a:pt x="4460" y="1338342"/>
                    <a:pt x="0" y="1327575"/>
                    <a:pt x="0" y="1316347"/>
                  </a:cubicBezTo>
                  <a:lnTo>
                    <a:pt x="0" y="42333"/>
                  </a:lnTo>
                  <a:cubicBezTo>
                    <a:pt x="0" y="31106"/>
                    <a:pt x="4460" y="20338"/>
                    <a:pt x="12399" y="12399"/>
                  </a:cubicBezTo>
                  <a:cubicBezTo>
                    <a:pt x="20338" y="4460"/>
                    <a:pt x="31106" y="0"/>
                    <a:pt x="423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415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64467" y="3664763"/>
            <a:ext cx="9448030" cy="59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2"/>
              </a:lnSpc>
              <a:spcBef>
                <a:spcPct val="0"/>
              </a:spcBef>
            </a:pPr>
            <a:r>
              <a:rPr lang="en-US" sz="3401" b="1" spc="68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baiba.martinsone@lu.lv</a:t>
            </a:r>
            <a:endParaRPr lang="en-US" sz="3401" b="1" spc="68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273259" y="4631752"/>
            <a:ext cx="157627" cy="333441"/>
          </a:xfrm>
          <a:custGeom>
            <a:avLst/>
            <a:gdLst/>
            <a:ahLst/>
            <a:cxnLst/>
            <a:rect l="l" t="t" r="r" b="b"/>
            <a:pathLst>
              <a:path w="157627" h="333441">
                <a:moveTo>
                  <a:pt x="0" y="0"/>
                </a:moveTo>
                <a:lnTo>
                  <a:pt x="157627" y="0"/>
                </a:lnTo>
                <a:lnTo>
                  <a:pt x="157627" y="333441"/>
                </a:lnTo>
                <a:lnTo>
                  <a:pt x="0" y="333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20" name="Freeform 20"/>
          <p:cNvSpPr/>
          <p:nvPr/>
        </p:nvSpPr>
        <p:spPr>
          <a:xfrm>
            <a:off x="-1594732" y="8692268"/>
            <a:ext cx="3189464" cy="3189464"/>
          </a:xfrm>
          <a:custGeom>
            <a:avLst/>
            <a:gdLst/>
            <a:ahLst/>
            <a:cxnLst/>
            <a:rect l="l" t="t" r="r" b="b"/>
            <a:pathLst>
              <a:path w="3189464" h="3189464">
                <a:moveTo>
                  <a:pt x="0" y="0"/>
                </a:moveTo>
                <a:lnTo>
                  <a:pt x="3189464" y="0"/>
                </a:lnTo>
                <a:lnTo>
                  <a:pt x="3189464" y="3189464"/>
                </a:lnTo>
                <a:lnTo>
                  <a:pt x="0" y="3189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06162-F38A-5DC2-5960-AAA823113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678" y="8693874"/>
            <a:ext cx="9493622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22969" y="-3765031"/>
            <a:ext cx="7530062" cy="7530062"/>
          </a:xfrm>
          <a:custGeom>
            <a:avLst/>
            <a:gdLst/>
            <a:ahLst/>
            <a:cxnLst/>
            <a:rect l="l" t="t" r="r" b="b"/>
            <a:pathLst>
              <a:path w="7530062" h="7530062">
                <a:moveTo>
                  <a:pt x="0" y="0"/>
                </a:moveTo>
                <a:lnTo>
                  <a:pt x="7530062" y="0"/>
                </a:lnTo>
                <a:lnTo>
                  <a:pt x="7530062" y="7530062"/>
                </a:lnTo>
                <a:lnTo>
                  <a:pt x="0" y="753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grpSp>
        <p:nvGrpSpPr>
          <p:cNvPr id="3" name="Group 3"/>
          <p:cNvGrpSpPr/>
          <p:nvPr/>
        </p:nvGrpSpPr>
        <p:grpSpPr>
          <a:xfrm>
            <a:off x="-1358847" y="1609603"/>
            <a:ext cx="5904472" cy="2044957"/>
            <a:chOff x="0" y="0"/>
            <a:chExt cx="1798071" cy="622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98071" cy="622744"/>
            </a:xfrm>
            <a:custGeom>
              <a:avLst/>
              <a:gdLst/>
              <a:ahLst/>
              <a:cxnLst/>
              <a:rect l="l" t="t" r="r" b="b"/>
              <a:pathLst>
                <a:path w="1798071" h="622744">
                  <a:moveTo>
                    <a:pt x="48514" y="0"/>
                  </a:moveTo>
                  <a:lnTo>
                    <a:pt x="1749556" y="0"/>
                  </a:lnTo>
                  <a:cubicBezTo>
                    <a:pt x="1762423" y="0"/>
                    <a:pt x="1774763" y="5111"/>
                    <a:pt x="1783861" y="14209"/>
                  </a:cubicBezTo>
                  <a:cubicBezTo>
                    <a:pt x="1792959" y="23308"/>
                    <a:pt x="1798071" y="35647"/>
                    <a:pt x="1798071" y="48514"/>
                  </a:cubicBezTo>
                  <a:lnTo>
                    <a:pt x="1798071" y="574230"/>
                  </a:lnTo>
                  <a:cubicBezTo>
                    <a:pt x="1798071" y="587097"/>
                    <a:pt x="1792959" y="599437"/>
                    <a:pt x="1783861" y="608535"/>
                  </a:cubicBezTo>
                  <a:cubicBezTo>
                    <a:pt x="1774763" y="617633"/>
                    <a:pt x="1762423" y="622744"/>
                    <a:pt x="1749556" y="622744"/>
                  </a:cubicBezTo>
                  <a:lnTo>
                    <a:pt x="48514" y="622744"/>
                  </a:lnTo>
                  <a:cubicBezTo>
                    <a:pt x="35647" y="622744"/>
                    <a:pt x="23308" y="617633"/>
                    <a:pt x="14209" y="608535"/>
                  </a:cubicBezTo>
                  <a:cubicBezTo>
                    <a:pt x="5111" y="599437"/>
                    <a:pt x="0" y="587097"/>
                    <a:pt x="0" y="574230"/>
                  </a:cubicBezTo>
                  <a:lnTo>
                    <a:pt x="0" y="48514"/>
                  </a:lnTo>
                  <a:cubicBezTo>
                    <a:pt x="0" y="35647"/>
                    <a:pt x="5111" y="23308"/>
                    <a:pt x="14209" y="14209"/>
                  </a:cubicBezTo>
                  <a:cubicBezTo>
                    <a:pt x="23308" y="5111"/>
                    <a:pt x="35647" y="0"/>
                    <a:pt x="485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98071" cy="66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2902" y="1873284"/>
            <a:ext cx="13310067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99" normalizeH="0" baseline="0" noProof="0" dirty="0">
                <a:ln>
                  <a:noFill/>
                </a:ln>
                <a:solidFill>
                  <a:srgbClr val="4B2175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Education and mental health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992295" y="5352920"/>
            <a:ext cx="3516925" cy="698862"/>
            <a:chOff x="0" y="0"/>
            <a:chExt cx="1070998" cy="2128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0998" cy="212822"/>
            </a:xfrm>
            <a:custGeom>
              <a:avLst/>
              <a:gdLst/>
              <a:ahLst/>
              <a:cxnLst/>
              <a:rect l="l" t="t" r="r" b="b"/>
              <a:pathLst>
                <a:path w="1070998" h="212822">
                  <a:moveTo>
                    <a:pt x="81449" y="0"/>
                  </a:moveTo>
                  <a:lnTo>
                    <a:pt x="989549" y="0"/>
                  </a:lnTo>
                  <a:cubicBezTo>
                    <a:pt x="1011151" y="0"/>
                    <a:pt x="1031868" y="8581"/>
                    <a:pt x="1047142" y="23856"/>
                  </a:cubicBezTo>
                  <a:cubicBezTo>
                    <a:pt x="1062417" y="39131"/>
                    <a:pt x="1070998" y="59848"/>
                    <a:pt x="1070998" y="81449"/>
                  </a:cubicBezTo>
                  <a:lnTo>
                    <a:pt x="1070998" y="131373"/>
                  </a:lnTo>
                  <a:cubicBezTo>
                    <a:pt x="1070998" y="176356"/>
                    <a:pt x="1034532" y="212822"/>
                    <a:pt x="989549" y="212822"/>
                  </a:cubicBezTo>
                  <a:lnTo>
                    <a:pt x="81449" y="212822"/>
                  </a:lnTo>
                  <a:cubicBezTo>
                    <a:pt x="59848" y="212822"/>
                    <a:pt x="39131" y="204241"/>
                    <a:pt x="23856" y="188966"/>
                  </a:cubicBezTo>
                  <a:cubicBezTo>
                    <a:pt x="8581" y="173692"/>
                    <a:pt x="0" y="152975"/>
                    <a:pt x="0" y="131373"/>
                  </a:cubicBezTo>
                  <a:lnTo>
                    <a:pt x="0" y="81449"/>
                  </a:lnTo>
                  <a:cubicBezTo>
                    <a:pt x="0" y="59848"/>
                    <a:pt x="8581" y="39131"/>
                    <a:pt x="23856" y="23856"/>
                  </a:cubicBezTo>
                  <a:cubicBezTo>
                    <a:pt x="39131" y="8581"/>
                    <a:pt x="59848" y="0"/>
                    <a:pt x="8144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070998" cy="250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24630" y="4043353"/>
            <a:ext cx="15544170" cy="5249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spc="64" dirty="0">
                <a:solidFill>
                  <a:srgbClr val="4B2175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Problems manifesting in the educational system (e.g., learning disabilities, developmental disorders, mental health problems)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spc="64" dirty="0">
              <a:solidFill>
                <a:srgbClr val="4B2175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spc="64" dirty="0">
                <a:solidFill>
                  <a:srgbClr val="4B2175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Problems caused and sustained by the educational system/context (e.g., focus on academic achievement, school climate, chronic stress)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spc="64" dirty="0">
              <a:solidFill>
                <a:srgbClr val="4B2175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64" normalizeH="0" baseline="0" noProof="0" dirty="0">
                <a:ln>
                  <a:noFill/>
                </a:ln>
                <a:solidFill>
                  <a:srgbClr val="4B2175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Looking for solutions. Intervention vs. prevention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spc="64" dirty="0">
              <a:solidFill>
                <a:srgbClr val="4B217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93268" y="8692268"/>
            <a:ext cx="3189464" cy="3189464"/>
          </a:xfrm>
          <a:custGeom>
            <a:avLst/>
            <a:gdLst/>
            <a:ahLst/>
            <a:cxnLst/>
            <a:rect l="l" t="t" r="r" b="b"/>
            <a:pathLst>
              <a:path w="3189464" h="3189464">
                <a:moveTo>
                  <a:pt x="0" y="0"/>
                </a:moveTo>
                <a:lnTo>
                  <a:pt x="3189464" y="0"/>
                </a:lnTo>
                <a:lnTo>
                  <a:pt x="3189464" y="3189464"/>
                </a:lnTo>
                <a:lnTo>
                  <a:pt x="0" y="3189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3" name="Freeform 3"/>
          <p:cNvSpPr/>
          <p:nvPr/>
        </p:nvSpPr>
        <p:spPr>
          <a:xfrm>
            <a:off x="15154869" y="-3133131"/>
            <a:ext cx="6266263" cy="6266263"/>
          </a:xfrm>
          <a:custGeom>
            <a:avLst/>
            <a:gdLst/>
            <a:ahLst/>
            <a:cxnLst/>
            <a:rect l="l" t="t" r="r" b="b"/>
            <a:pathLst>
              <a:path w="6266263" h="6266263">
                <a:moveTo>
                  <a:pt x="0" y="0"/>
                </a:moveTo>
                <a:lnTo>
                  <a:pt x="6266262" y="0"/>
                </a:lnTo>
                <a:lnTo>
                  <a:pt x="6266262" y="6266262"/>
                </a:lnTo>
                <a:lnTo>
                  <a:pt x="0" y="6266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4" name="Freeform 4"/>
          <p:cNvSpPr/>
          <p:nvPr/>
        </p:nvSpPr>
        <p:spPr>
          <a:xfrm>
            <a:off x="5700170" y="8692268"/>
            <a:ext cx="7455476" cy="7455476"/>
          </a:xfrm>
          <a:custGeom>
            <a:avLst/>
            <a:gdLst/>
            <a:ahLst/>
            <a:cxnLst/>
            <a:rect l="l" t="t" r="r" b="b"/>
            <a:pathLst>
              <a:path w="7455476" h="7455476">
                <a:moveTo>
                  <a:pt x="0" y="0"/>
                </a:moveTo>
                <a:lnTo>
                  <a:pt x="7455477" y="0"/>
                </a:lnTo>
                <a:lnTo>
                  <a:pt x="7455477" y="7455476"/>
                </a:lnTo>
                <a:lnTo>
                  <a:pt x="0" y="7455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grpSp>
        <p:nvGrpSpPr>
          <p:cNvPr id="5" name="Group 5"/>
          <p:cNvGrpSpPr/>
          <p:nvPr/>
        </p:nvGrpSpPr>
        <p:grpSpPr>
          <a:xfrm>
            <a:off x="-2537035" y="-1379379"/>
            <a:ext cx="7131470" cy="13045758"/>
            <a:chOff x="0" y="0"/>
            <a:chExt cx="1878247" cy="34359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8247" cy="3435920"/>
            </a:xfrm>
            <a:custGeom>
              <a:avLst/>
              <a:gdLst/>
              <a:ahLst/>
              <a:cxnLst/>
              <a:rect l="l" t="t" r="r" b="b"/>
              <a:pathLst>
                <a:path w="1878247" h="3435920">
                  <a:moveTo>
                    <a:pt x="0" y="0"/>
                  </a:moveTo>
                  <a:lnTo>
                    <a:pt x="1878247" y="0"/>
                  </a:lnTo>
                  <a:lnTo>
                    <a:pt x="1878247" y="3435920"/>
                  </a:lnTo>
                  <a:lnTo>
                    <a:pt x="0" y="343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878247" cy="3493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9600" y="2705100"/>
            <a:ext cx="4502089" cy="6553200"/>
            <a:chOff x="0" y="0"/>
            <a:chExt cx="563474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3474" cy="812800"/>
            </a:xfrm>
            <a:custGeom>
              <a:avLst/>
              <a:gdLst/>
              <a:ahLst/>
              <a:cxnLst/>
              <a:rect l="l" t="t" r="r" b="b"/>
              <a:pathLst>
                <a:path w="563474" h="812800">
                  <a:moveTo>
                    <a:pt x="88205" y="0"/>
                  </a:moveTo>
                  <a:lnTo>
                    <a:pt x="475269" y="0"/>
                  </a:lnTo>
                  <a:cubicBezTo>
                    <a:pt x="498663" y="0"/>
                    <a:pt x="521098" y="9293"/>
                    <a:pt x="537640" y="25835"/>
                  </a:cubicBezTo>
                  <a:cubicBezTo>
                    <a:pt x="554181" y="42376"/>
                    <a:pt x="563474" y="64812"/>
                    <a:pt x="563474" y="88205"/>
                  </a:cubicBezTo>
                  <a:lnTo>
                    <a:pt x="563474" y="724595"/>
                  </a:lnTo>
                  <a:cubicBezTo>
                    <a:pt x="563474" y="747988"/>
                    <a:pt x="554181" y="770424"/>
                    <a:pt x="537640" y="786965"/>
                  </a:cubicBezTo>
                  <a:cubicBezTo>
                    <a:pt x="521098" y="803507"/>
                    <a:pt x="498663" y="812800"/>
                    <a:pt x="475269" y="812800"/>
                  </a:cubicBezTo>
                  <a:lnTo>
                    <a:pt x="88205" y="812800"/>
                  </a:lnTo>
                  <a:cubicBezTo>
                    <a:pt x="64812" y="812800"/>
                    <a:pt x="42376" y="803507"/>
                    <a:pt x="25835" y="786965"/>
                  </a:cubicBezTo>
                  <a:cubicBezTo>
                    <a:pt x="9293" y="770424"/>
                    <a:pt x="0" y="747988"/>
                    <a:pt x="0" y="724595"/>
                  </a:cubicBezTo>
                  <a:lnTo>
                    <a:pt x="0" y="88205"/>
                  </a:lnTo>
                  <a:cubicBezTo>
                    <a:pt x="0" y="64812"/>
                    <a:pt x="9293" y="42376"/>
                    <a:pt x="25835" y="25835"/>
                  </a:cubicBezTo>
                  <a:cubicBezTo>
                    <a:pt x="42376" y="9293"/>
                    <a:pt x="64812" y="0"/>
                    <a:pt x="88205" y="0"/>
                  </a:cubicBezTo>
                  <a:close/>
                </a:path>
              </a:pathLst>
            </a:custGeom>
            <a:blipFill>
              <a:blip r:embed="rId3"/>
              <a:stretch>
                <a:fillRect l="-112951" r="-157199"/>
              </a:stretch>
            </a:blipFill>
          </p:spPr>
          <p:txBody>
            <a:bodyPr/>
            <a:lstStyle/>
            <a:p>
              <a:endParaRPr lang="en-LV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44791" y="4820079"/>
            <a:ext cx="3641887" cy="55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47"/>
              </a:lnSpc>
            </a:pPr>
            <a:r>
              <a:rPr lang="en-US" sz="3033">
                <a:solidFill>
                  <a:srgbClr val="4B2175"/>
                </a:solidFill>
                <a:latin typeface="Poppins Light"/>
                <a:ea typeface="Poppins Light"/>
                <a:cs typeface="Poppins Light"/>
                <a:sym typeface="Poppins Light"/>
              </a:rPr>
              <a:t>Image Placeholder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46880" y="3238500"/>
            <a:ext cx="11050519" cy="6104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Better educational outcomes for all learners:</a:t>
            </a:r>
          </a:p>
          <a:p>
            <a:pPr marL="0" lvl="0" indent="0"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Reducing low achievement in basic skills​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Increasing attainment in secondary education ​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Promoting well-being in schools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499" b="1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r>
              <a:rPr kumimoji="0" lang="en-US" sz="378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European Commission’s Expert Group on promoting well-being at schools (2023-2024)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develop guidelines for a systemic, whole-school approach for well-being (at both the policy level and school level)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propose a self-assessment and self-improvement toolkit on well-being at school</a:t>
            </a:r>
          </a:p>
          <a:p>
            <a:r>
              <a:rPr lang="en-US" sz="2499" b="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73415" y="1842892"/>
            <a:ext cx="11457385" cy="2014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93"/>
              </a:lnSpc>
              <a:spcBef>
                <a:spcPct val="0"/>
              </a:spcBef>
            </a:pPr>
            <a:r>
              <a:rPr lang="en-US" sz="3781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European Council recommendation on Pathways to School Success (2022)</a:t>
            </a:r>
          </a:p>
          <a:p>
            <a:pPr>
              <a:lnSpc>
                <a:spcPts val="5293"/>
              </a:lnSpc>
              <a:spcBef>
                <a:spcPct val="0"/>
              </a:spcBef>
            </a:pPr>
            <a:endParaRPr lang="en-US" sz="3781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083B41C-B440-B706-37E0-CA9428E38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68" y="1842892"/>
            <a:ext cx="5638841" cy="80250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B30889-22E2-85F7-7918-28333C95BC68}"/>
              </a:ext>
            </a:extLst>
          </p:cNvPr>
          <p:cNvSpPr txBox="1"/>
          <p:nvPr/>
        </p:nvSpPr>
        <p:spPr>
          <a:xfrm>
            <a:off x="4594435" y="-38184"/>
            <a:ext cx="13843627" cy="158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3408"/>
              </a:lnSpc>
            </a:pPr>
            <a:r>
              <a:rPr lang="en-US" sz="5400" b="1" dirty="0">
                <a:solidFill>
                  <a:srgbClr val="92D050"/>
                </a:solidFill>
                <a:latin typeface="Poppins Bold"/>
                <a:ea typeface="Poppins Bold"/>
                <a:cs typeface="Poppins Bold"/>
                <a:sym typeface="Poppins Bold"/>
              </a:rPr>
              <a:t>Whole-school approach to well-being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34031" y="2135571"/>
            <a:ext cx="15987056" cy="4691226"/>
            <a:chOff x="0" y="0"/>
            <a:chExt cx="4210583" cy="12355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0583" cy="1235549"/>
            </a:xfrm>
            <a:custGeom>
              <a:avLst/>
              <a:gdLst/>
              <a:ahLst/>
              <a:cxnLst/>
              <a:rect l="l" t="t" r="r" b="b"/>
              <a:pathLst>
                <a:path w="4210583" h="1235549">
                  <a:moveTo>
                    <a:pt x="48426" y="0"/>
                  </a:moveTo>
                  <a:lnTo>
                    <a:pt x="4162156" y="0"/>
                  </a:lnTo>
                  <a:cubicBezTo>
                    <a:pt x="4188901" y="0"/>
                    <a:pt x="4210583" y="21681"/>
                    <a:pt x="4210583" y="48426"/>
                  </a:cubicBezTo>
                  <a:lnTo>
                    <a:pt x="4210583" y="1187123"/>
                  </a:lnTo>
                  <a:cubicBezTo>
                    <a:pt x="4210583" y="1199967"/>
                    <a:pt x="4205481" y="1212284"/>
                    <a:pt x="4196399" y="1221366"/>
                  </a:cubicBezTo>
                  <a:cubicBezTo>
                    <a:pt x="4187317" y="1230447"/>
                    <a:pt x="4175000" y="1235549"/>
                    <a:pt x="4162156" y="1235549"/>
                  </a:cubicBezTo>
                  <a:lnTo>
                    <a:pt x="48426" y="1235549"/>
                  </a:lnTo>
                  <a:cubicBezTo>
                    <a:pt x="35583" y="1235549"/>
                    <a:pt x="23265" y="1230447"/>
                    <a:pt x="14184" y="1221366"/>
                  </a:cubicBezTo>
                  <a:cubicBezTo>
                    <a:pt x="5102" y="1212284"/>
                    <a:pt x="0" y="1199967"/>
                    <a:pt x="0" y="1187123"/>
                  </a:cubicBezTo>
                  <a:lnTo>
                    <a:pt x="0" y="48426"/>
                  </a:lnTo>
                  <a:cubicBezTo>
                    <a:pt x="0" y="35583"/>
                    <a:pt x="5102" y="23265"/>
                    <a:pt x="14184" y="14184"/>
                  </a:cubicBezTo>
                  <a:cubicBezTo>
                    <a:pt x="23265" y="5102"/>
                    <a:pt x="35583" y="0"/>
                    <a:pt x="48426" y="0"/>
                  </a:cubicBezTo>
                  <a:close/>
                </a:path>
              </a:pathLst>
            </a:custGeom>
            <a:solidFill>
              <a:srgbClr val="8962B1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10583" cy="129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06050" y="5905500"/>
            <a:ext cx="5119550" cy="2868152"/>
            <a:chOff x="0" y="0"/>
            <a:chExt cx="1741161" cy="9803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41161" cy="980341"/>
            </a:xfrm>
            <a:custGeom>
              <a:avLst/>
              <a:gdLst/>
              <a:ahLst/>
              <a:cxnLst/>
              <a:rect l="l" t="t" r="r" b="b"/>
              <a:pathLst>
                <a:path w="1741161" h="980341">
                  <a:moveTo>
                    <a:pt x="72821" y="0"/>
                  </a:moveTo>
                  <a:lnTo>
                    <a:pt x="1668341" y="0"/>
                  </a:lnTo>
                  <a:cubicBezTo>
                    <a:pt x="1687654" y="0"/>
                    <a:pt x="1706176" y="7672"/>
                    <a:pt x="1719833" y="21329"/>
                  </a:cubicBezTo>
                  <a:cubicBezTo>
                    <a:pt x="1733489" y="34985"/>
                    <a:pt x="1741161" y="53508"/>
                    <a:pt x="1741161" y="72821"/>
                  </a:cubicBezTo>
                  <a:lnTo>
                    <a:pt x="1741161" y="907520"/>
                  </a:lnTo>
                  <a:cubicBezTo>
                    <a:pt x="1741161" y="926833"/>
                    <a:pt x="1733489" y="945355"/>
                    <a:pt x="1719833" y="959012"/>
                  </a:cubicBezTo>
                  <a:cubicBezTo>
                    <a:pt x="1706176" y="972669"/>
                    <a:pt x="1687654" y="980341"/>
                    <a:pt x="1668341" y="980341"/>
                  </a:cubicBezTo>
                  <a:lnTo>
                    <a:pt x="72821" y="980341"/>
                  </a:lnTo>
                  <a:cubicBezTo>
                    <a:pt x="53508" y="980341"/>
                    <a:pt x="34985" y="972669"/>
                    <a:pt x="21329" y="959012"/>
                  </a:cubicBezTo>
                  <a:cubicBezTo>
                    <a:pt x="7672" y="945355"/>
                    <a:pt x="0" y="926833"/>
                    <a:pt x="0" y="907520"/>
                  </a:cubicBezTo>
                  <a:lnTo>
                    <a:pt x="0" y="72821"/>
                  </a:lnTo>
                  <a:cubicBezTo>
                    <a:pt x="0" y="53508"/>
                    <a:pt x="7672" y="34985"/>
                    <a:pt x="21329" y="21329"/>
                  </a:cubicBezTo>
                  <a:cubicBezTo>
                    <a:pt x="34985" y="7672"/>
                    <a:pt x="53508" y="0"/>
                    <a:pt x="72821" y="0"/>
                  </a:cubicBezTo>
                  <a:close/>
                </a:path>
              </a:pathLst>
            </a:custGeom>
            <a:blipFill>
              <a:blip r:embed="rId2"/>
              <a:stretch>
                <a:fillRect l="-36553" r="16765" b="17090"/>
              </a:stretch>
            </a:blipFill>
          </p:spPr>
          <p:txBody>
            <a:bodyPr/>
            <a:lstStyle/>
            <a:p>
              <a:endParaRPr lang="en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20804" y="5676900"/>
            <a:ext cx="5375396" cy="3096752"/>
            <a:chOff x="0" y="0"/>
            <a:chExt cx="1741161" cy="9803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1161" cy="980341"/>
            </a:xfrm>
            <a:custGeom>
              <a:avLst/>
              <a:gdLst/>
              <a:ahLst/>
              <a:cxnLst/>
              <a:rect l="l" t="t" r="r" b="b"/>
              <a:pathLst>
                <a:path w="1741161" h="980341">
                  <a:moveTo>
                    <a:pt x="71627" y="0"/>
                  </a:moveTo>
                  <a:lnTo>
                    <a:pt x="1669534" y="0"/>
                  </a:lnTo>
                  <a:cubicBezTo>
                    <a:pt x="1709093" y="0"/>
                    <a:pt x="1741161" y="32069"/>
                    <a:pt x="1741161" y="71627"/>
                  </a:cubicBezTo>
                  <a:lnTo>
                    <a:pt x="1741161" y="908714"/>
                  </a:lnTo>
                  <a:cubicBezTo>
                    <a:pt x="1741161" y="948272"/>
                    <a:pt x="1709093" y="980341"/>
                    <a:pt x="1669534" y="980341"/>
                  </a:cubicBezTo>
                  <a:lnTo>
                    <a:pt x="71627" y="980341"/>
                  </a:lnTo>
                  <a:cubicBezTo>
                    <a:pt x="32069" y="980341"/>
                    <a:pt x="0" y="948272"/>
                    <a:pt x="0" y="908714"/>
                  </a:cubicBezTo>
                  <a:lnTo>
                    <a:pt x="0" y="71627"/>
                  </a:lnTo>
                  <a:cubicBezTo>
                    <a:pt x="0" y="32069"/>
                    <a:pt x="32069" y="0"/>
                    <a:pt x="71627" y="0"/>
                  </a:cubicBezTo>
                  <a:close/>
                </a:path>
              </a:pathLst>
            </a:custGeom>
            <a:blipFill>
              <a:blip r:embed="rId2"/>
              <a:stretch>
                <a:fillRect l="-36553" r="16765" b="17090"/>
              </a:stretch>
            </a:blipFill>
          </p:spPr>
          <p:txBody>
            <a:bodyPr/>
            <a:lstStyle/>
            <a:p>
              <a:endParaRPr lang="en-LV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19200" y="2917761"/>
            <a:ext cx="13411200" cy="1083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301"/>
              </a:lnSpc>
            </a:pPr>
            <a:r>
              <a:rPr lang="en-US" sz="307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https://</a:t>
            </a:r>
            <a:r>
              <a:rPr lang="en-US" sz="3072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education.ec.europa.eu</a:t>
            </a:r>
            <a:r>
              <a:rPr lang="en-US" sz="307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/news/supporting-wellbeing-at-school-new-guidelines-for-policymakers-and-educators</a:t>
            </a:r>
            <a:endParaRPr lang="en-US" sz="3072" u="none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43000" y="1100163"/>
            <a:ext cx="15240000" cy="1473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408"/>
              </a:lnSpc>
            </a:pPr>
            <a:r>
              <a:rPr lang="en-US" sz="48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Supporting well-being at school: new guidelines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276A12-9A4C-5A41-0A57-6767EF140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804" y="4181728"/>
            <a:ext cx="4850138" cy="6105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B5E081-59E2-1B17-F085-2675A766A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888" y="4181728"/>
            <a:ext cx="4850138" cy="61662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7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39AE6-3BFF-9D9D-59E2-A040C3BC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EB0FC65-264D-27D0-5163-1B2A7891C60E}"/>
              </a:ext>
            </a:extLst>
          </p:cNvPr>
          <p:cNvSpPr/>
          <p:nvPr/>
        </p:nvSpPr>
        <p:spPr>
          <a:xfrm>
            <a:off x="14522969" y="-3765031"/>
            <a:ext cx="7530062" cy="7530062"/>
          </a:xfrm>
          <a:custGeom>
            <a:avLst/>
            <a:gdLst/>
            <a:ahLst/>
            <a:cxnLst/>
            <a:rect l="l" t="t" r="r" b="b"/>
            <a:pathLst>
              <a:path w="7530062" h="7530062">
                <a:moveTo>
                  <a:pt x="0" y="0"/>
                </a:moveTo>
                <a:lnTo>
                  <a:pt x="7530062" y="0"/>
                </a:lnTo>
                <a:lnTo>
                  <a:pt x="7530062" y="7530062"/>
                </a:lnTo>
                <a:lnTo>
                  <a:pt x="0" y="753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E30D14B-D5BB-180A-8A71-755E262FF1E7}"/>
              </a:ext>
            </a:extLst>
          </p:cNvPr>
          <p:cNvGrpSpPr/>
          <p:nvPr/>
        </p:nvGrpSpPr>
        <p:grpSpPr>
          <a:xfrm>
            <a:off x="-1358847" y="1609603"/>
            <a:ext cx="5904472" cy="2044957"/>
            <a:chOff x="0" y="0"/>
            <a:chExt cx="1798071" cy="62274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D95C293-91B9-F9CA-7B7C-451FBC3B3F4A}"/>
                </a:ext>
              </a:extLst>
            </p:cNvPr>
            <p:cNvSpPr/>
            <p:nvPr/>
          </p:nvSpPr>
          <p:spPr>
            <a:xfrm>
              <a:off x="0" y="0"/>
              <a:ext cx="1798071" cy="622744"/>
            </a:xfrm>
            <a:custGeom>
              <a:avLst/>
              <a:gdLst/>
              <a:ahLst/>
              <a:cxnLst/>
              <a:rect l="l" t="t" r="r" b="b"/>
              <a:pathLst>
                <a:path w="1798071" h="622744">
                  <a:moveTo>
                    <a:pt x="48514" y="0"/>
                  </a:moveTo>
                  <a:lnTo>
                    <a:pt x="1749556" y="0"/>
                  </a:lnTo>
                  <a:cubicBezTo>
                    <a:pt x="1762423" y="0"/>
                    <a:pt x="1774763" y="5111"/>
                    <a:pt x="1783861" y="14209"/>
                  </a:cubicBezTo>
                  <a:cubicBezTo>
                    <a:pt x="1792959" y="23308"/>
                    <a:pt x="1798071" y="35647"/>
                    <a:pt x="1798071" y="48514"/>
                  </a:cubicBezTo>
                  <a:lnTo>
                    <a:pt x="1798071" y="574230"/>
                  </a:lnTo>
                  <a:cubicBezTo>
                    <a:pt x="1798071" y="587097"/>
                    <a:pt x="1792959" y="599437"/>
                    <a:pt x="1783861" y="608535"/>
                  </a:cubicBezTo>
                  <a:cubicBezTo>
                    <a:pt x="1774763" y="617633"/>
                    <a:pt x="1762423" y="622744"/>
                    <a:pt x="1749556" y="622744"/>
                  </a:cubicBezTo>
                  <a:lnTo>
                    <a:pt x="48514" y="622744"/>
                  </a:lnTo>
                  <a:cubicBezTo>
                    <a:pt x="35647" y="622744"/>
                    <a:pt x="23308" y="617633"/>
                    <a:pt x="14209" y="608535"/>
                  </a:cubicBezTo>
                  <a:cubicBezTo>
                    <a:pt x="5111" y="599437"/>
                    <a:pt x="0" y="587097"/>
                    <a:pt x="0" y="574230"/>
                  </a:cubicBezTo>
                  <a:lnTo>
                    <a:pt x="0" y="48514"/>
                  </a:lnTo>
                  <a:cubicBezTo>
                    <a:pt x="0" y="35647"/>
                    <a:pt x="5111" y="23308"/>
                    <a:pt x="14209" y="14209"/>
                  </a:cubicBezTo>
                  <a:cubicBezTo>
                    <a:pt x="23308" y="5111"/>
                    <a:pt x="35647" y="0"/>
                    <a:pt x="485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C4E338A-AEDC-E7A3-80A9-431EA55D88CE}"/>
                </a:ext>
              </a:extLst>
            </p:cNvPr>
            <p:cNvSpPr txBox="1"/>
            <p:nvPr/>
          </p:nvSpPr>
          <p:spPr>
            <a:xfrm>
              <a:off x="0" y="-38100"/>
              <a:ext cx="1798071" cy="66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B5C1103-2389-6322-B6F1-1971AEDE0BA0}"/>
              </a:ext>
            </a:extLst>
          </p:cNvPr>
          <p:cNvSpPr txBox="1"/>
          <p:nvPr/>
        </p:nvSpPr>
        <p:spPr>
          <a:xfrm>
            <a:off x="1295400" y="407342"/>
            <a:ext cx="140208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-199" normalizeH="0" baseline="0" noProof="0" dirty="0">
                <a:ln>
                  <a:noFill/>
                </a:ln>
                <a:solidFill>
                  <a:srgbClr val="4B2175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Recommendations</a:t>
            </a:r>
            <a:endParaRPr kumimoji="0" lang="en-US" sz="4000" i="0" u="none" strike="noStrike" kern="1200" cap="none" spc="-199" normalizeH="0" baseline="0" noProof="0" dirty="0">
              <a:ln>
                <a:noFill/>
              </a:ln>
              <a:solidFill>
                <a:srgbClr val="4B2175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3E383FB-5A3B-BAB5-B6E7-086483A34338}"/>
              </a:ext>
            </a:extLst>
          </p:cNvPr>
          <p:cNvGrpSpPr/>
          <p:nvPr/>
        </p:nvGrpSpPr>
        <p:grpSpPr>
          <a:xfrm>
            <a:off x="-1992295" y="5352920"/>
            <a:ext cx="3516925" cy="698862"/>
            <a:chOff x="0" y="0"/>
            <a:chExt cx="1070998" cy="21282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2DAA6EF-30AE-18D6-10CC-9F368BFAE7B3}"/>
                </a:ext>
              </a:extLst>
            </p:cNvPr>
            <p:cNvSpPr/>
            <p:nvPr/>
          </p:nvSpPr>
          <p:spPr>
            <a:xfrm>
              <a:off x="0" y="0"/>
              <a:ext cx="1070998" cy="212822"/>
            </a:xfrm>
            <a:custGeom>
              <a:avLst/>
              <a:gdLst/>
              <a:ahLst/>
              <a:cxnLst/>
              <a:rect l="l" t="t" r="r" b="b"/>
              <a:pathLst>
                <a:path w="1070998" h="212822">
                  <a:moveTo>
                    <a:pt x="81449" y="0"/>
                  </a:moveTo>
                  <a:lnTo>
                    <a:pt x="989549" y="0"/>
                  </a:lnTo>
                  <a:cubicBezTo>
                    <a:pt x="1011151" y="0"/>
                    <a:pt x="1031868" y="8581"/>
                    <a:pt x="1047142" y="23856"/>
                  </a:cubicBezTo>
                  <a:cubicBezTo>
                    <a:pt x="1062417" y="39131"/>
                    <a:pt x="1070998" y="59848"/>
                    <a:pt x="1070998" y="81449"/>
                  </a:cubicBezTo>
                  <a:lnTo>
                    <a:pt x="1070998" y="131373"/>
                  </a:lnTo>
                  <a:cubicBezTo>
                    <a:pt x="1070998" y="176356"/>
                    <a:pt x="1034532" y="212822"/>
                    <a:pt x="989549" y="212822"/>
                  </a:cubicBezTo>
                  <a:lnTo>
                    <a:pt x="81449" y="212822"/>
                  </a:lnTo>
                  <a:cubicBezTo>
                    <a:pt x="59848" y="212822"/>
                    <a:pt x="39131" y="204241"/>
                    <a:pt x="23856" y="188966"/>
                  </a:cubicBezTo>
                  <a:cubicBezTo>
                    <a:pt x="8581" y="173692"/>
                    <a:pt x="0" y="152975"/>
                    <a:pt x="0" y="131373"/>
                  </a:cubicBezTo>
                  <a:lnTo>
                    <a:pt x="0" y="81449"/>
                  </a:lnTo>
                  <a:cubicBezTo>
                    <a:pt x="0" y="59848"/>
                    <a:pt x="8581" y="39131"/>
                    <a:pt x="23856" y="23856"/>
                  </a:cubicBezTo>
                  <a:cubicBezTo>
                    <a:pt x="39131" y="8581"/>
                    <a:pt x="59848" y="0"/>
                    <a:pt x="8144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23094AC-B5FF-783D-5587-8FD0E5C25180}"/>
                </a:ext>
              </a:extLst>
            </p:cNvPr>
            <p:cNvSpPr txBox="1"/>
            <p:nvPr/>
          </p:nvSpPr>
          <p:spPr>
            <a:xfrm>
              <a:off x="0" y="-38100"/>
              <a:ext cx="1070998" cy="250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2E6E99BB-7D8C-A109-2F90-1299718210C2}"/>
              </a:ext>
            </a:extLst>
          </p:cNvPr>
          <p:cNvSpPr txBox="1"/>
          <p:nvPr/>
        </p:nvSpPr>
        <p:spPr>
          <a:xfrm>
            <a:off x="381000" y="1104900"/>
            <a:ext cx="17678400" cy="8619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1.Establish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 positive school climate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through the active participation and empowerment of learners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2.Integrate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social and emotional education into the curriculum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from early childhood education to upper-secondary education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3.Foster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collaborative partnerships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: strengthen school capacity for well-being through active engagement with stakeholders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4.Fully integrate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well-being into Initial Teacher Education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(ITE)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5.Strengthen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school leaders’ capacity to address well-being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at school 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6.Create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safe schools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to prevent and combat various forms of violence at school, including gender-based violence, and (cyber)bullying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7.Promote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well-being in the digital age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8.Safeguard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core enablers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of well-being: nutrition, play and rest, physical activity, and arts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9.Provide continuous professional development (CPD) and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support to educators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on well-being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10.Prioritise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equity, inclusion and diversity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as essential conditions for well-being 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11.Guarantee </a:t>
            </a:r>
            <a:r>
              <a:rPr lang="en-US" sz="2800" b="1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access to support services </a:t>
            </a:r>
            <a:r>
              <a:rPr lang="en-US" sz="2800" spc="64" dirty="0">
                <a:solidFill>
                  <a:srgbClr val="4B217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for learners with mental health needs 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2800" spc="64" dirty="0">
              <a:solidFill>
                <a:srgbClr val="4B217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4292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8617353" cy="1028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52" y="0"/>
            <a:ext cx="967064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4732" y="8692268"/>
            <a:ext cx="3189464" cy="3189464"/>
          </a:xfrm>
          <a:custGeom>
            <a:avLst/>
            <a:gdLst/>
            <a:ahLst/>
            <a:cxnLst/>
            <a:rect l="l" t="t" r="r" b="b"/>
            <a:pathLst>
              <a:path w="3189464" h="3189464">
                <a:moveTo>
                  <a:pt x="0" y="0"/>
                </a:moveTo>
                <a:lnTo>
                  <a:pt x="3189464" y="0"/>
                </a:lnTo>
                <a:lnTo>
                  <a:pt x="3189464" y="3189464"/>
                </a:lnTo>
                <a:lnTo>
                  <a:pt x="0" y="3189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sp>
        <p:nvSpPr>
          <p:cNvPr id="3" name="Freeform 3"/>
          <p:cNvSpPr/>
          <p:nvPr/>
        </p:nvSpPr>
        <p:spPr>
          <a:xfrm>
            <a:off x="15819923" y="-1511012"/>
            <a:ext cx="5601209" cy="5601209"/>
          </a:xfrm>
          <a:custGeom>
            <a:avLst/>
            <a:gdLst/>
            <a:ahLst/>
            <a:cxnLst/>
            <a:rect l="l" t="t" r="r" b="b"/>
            <a:pathLst>
              <a:path w="5601209" h="5601209">
                <a:moveTo>
                  <a:pt x="0" y="0"/>
                </a:moveTo>
                <a:lnTo>
                  <a:pt x="5601208" y="0"/>
                </a:lnTo>
                <a:lnTo>
                  <a:pt x="5601208" y="5601209"/>
                </a:lnTo>
                <a:lnTo>
                  <a:pt x="0" y="5601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grpSp>
        <p:nvGrpSpPr>
          <p:cNvPr id="4" name="Group 4"/>
          <p:cNvGrpSpPr/>
          <p:nvPr/>
        </p:nvGrpSpPr>
        <p:grpSpPr>
          <a:xfrm>
            <a:off x="2468077" y="2491418"/>
            <a:ext cx="13351845" cy="4432195"/>
            <a:chOff x="0" y="0"/>
            <a:chExt cx="3516535" cy="11673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16535" cy="1167327"/>
            </a:xfrm>
            <a:custGeom>
              <a:avLst/>
              <a:gdLst/>
              <a:ahLst/>
              <a:cxnLst/>
              <a:rect l="l" t="t" r="r" b="b"/>
              <a:pathLst>
                <a:path w="3516535" h="1167327">
                  <a:moveTo>
                    <a:pt x="37690" y="0"/>
                  </a:moveTo>
                  <a:lnTo>
                    <a:pt x="3478846" y="0"/>
                  </a:lnTo>
                  <a:cubicBezTo>
                    <a:pt x="3488842" y="0"/>
                    <a:pt x="3498428" y="3971"/>
                    <a:pt x="3505496" y="11039"/>
                  </a:cubicBezTo>
                  <a:cubicBezTo>
                    <a:pt x="3512565" y="18107"/>
                    <a:pt x="3516535" y="27694"/>
                    <a:pt x="3516535" y="37690"/>
                  </a:cubicBezTo>
                  <a:lnTo>
                    <a:pt x="3516535" y="1129638"/>
                  </a:lnTo>
                  <a:cubicBezTo>
                    <a:pt x="3516535" y="1150453"/>
                    <a:pt x="3499661" y="1167327"/>
                    <a:pt x="3478846" y="1167327"/>
                  </a:cubicBezTo>
                  <a:lnTo>
                    <a:pt x="37690" y="1167327"/>
                  </a:lnTo>
                  <a:cubicBezTo>
                    <a:pt x="16874" y="1167327"/>
                    <a:pt x="0" y="1150453"/>
                    <a:pt x="0" y="1129638"/>
                  </a:cubicBezTo>
                  <a:lnTo>
                    <a:pt x="0" y="37690"/>
                  </a:lnTo>
                  <a:cubicBezTo>
                    <a:pt x="0" y="16874"/>
                    <a:pt x="16874" y="0"/>
                    <a:pt x="37690" y="0"/>
                  </a:cubicBezTo>
                  <a:close/>
                </a:path>
              </a:pathLst>
            </a:custGeom>
            <a:solidFill>
              <a:srgbClr val="FFFFFF">
                <a:alpha val="9804"/>
              </a:srgbClr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516535" cy="1224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47800" y="800101"/>
            <a:ext cx="14372122" cy="11110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9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92D050"/>
                </a:solidFill>
                <a:latin typeface="Poppins Bold"/>
                <a:ea typeface="Poppins Bold"/>
                <a:cs typeface="Poppins Bold"/>
                <a:sym typeface="Poppins Bold"/>
              </a:rPr>
              <a:t>In preschool, better social-emotional skills are related to higher learning motivation and</a:t>
            </a:r>
          </a:p>
          <a:p>
            <a:pPr>
              <a:lnSpc>
                <a:spcPts val="529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92D050"/>
                </a:solidFill>
                <a:latin typeface="Poppins Bold"/>
                <a:ea typeface="Poppins Bold"/>
                <a:cs typeface="Poppins Bold"/>
                <a:sym typeface="Poppins Bold"/>
              </a:rPr>
              <a:t>lower level of behavioral problems</a:t>
            </a:r>
          </a:p>
          <a:p>
            <a:pPr>
              <a:lnSpc>
                <a:spcPts val="5293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(Martinsone et al., 2023)</a:t>
            </a:r>
          </a:p>
          <a:p>
            <a:pPr>
              <a:lnSpc>
                <a:spcPts val="5293"/>
              </a:lnSpc>
              <a:spcBef>
                <a:spcPct val="0"/>
              </a:spcBef>
            </a:pPr>
            <a:endParaRPr lang="en-US" sz="4000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529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More positive perception of school climate is</a:t>
            </a:r>
          </a:p>
          <a:p>
            <a:pPr>
              <a:lnSpc>
                <a:spcPts val="529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related to better mental health outcomes </a:t>
            </a:r>
          </a:p>
          <a:p>
            <a:pPr>
              <a:lnSpc>
                <a:spcPts val="5293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C000"/>
                </a:solidFill>
                <a:latin typeface="Poppins Bold"/>
                <a:ea typeface="Poppins Bold"/>
                <a:cs typeface="Poppins Bold"/>
                <a:sym typeface="Poppins Bold"/>
              </a:rPr>
              <a:t>in adolescent sample</a:t>
            </a:r>
          </a:p>
          <a:p>
            <a:pPr algn="l">
              <a:lnSpc>
                <a:spcPts val="5599"/>
              </a:lnSpc>
            </a:pPr>
            <a:r>
              <a:rPr lang="en-US" sz="20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(La Salle et al., 2021)</a:t>
            </a:r>
          </a:p>
          <a:p>
            <a:pPr>
              <a:lnSpc>
                <a:spcPts val="5599"/>
              </a:lnSpc>
            </a:pPr>
            <a:endParaRPr lang="en-US" sz="4000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5599"/>
              </a:lnSpc>
            </a:pPr>
            <a:r>
              <a:rPr lang="en-US" sz="40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After implementing a well-being program, significant increase in teachers’ self-efficacy and resilience</a:t>
            </a:r>
          </a:p>
          <a:p>
            <a:pPr>
              <a:lnSpc>
                <a:spcPts val="5599"/>
              </a:lnSpc>
            </a:pPr>
            <a:r>
              <a:rPr lang="en-US" sz="20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(Martinsone et al., 2023)</a:t>
            </a:r>
          </a:p>
          <a:p>
            <a:pPr>
              <a:lnSpc>
                <a:spcPts val="5599"/>
              </a:lnSpc>
            </a:pPr>
            <a:endParaRPr lang="en-US" sz="4000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5599"/>
              </a:lnSpc>
            </a:pPr>
            <a:endParaRPr lang="en-US" sz="28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5599"/>
              </a:lnSpc>
            </a:pPr>
            <a:endParaRPr lang="en-US" sz="28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7D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3D20E-B31A-85D0-ECED-7E4DA55DC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26647B-47BB-AE67-7649-B113767DD312}"/>
              </a:ext>
            </a:extLst>
          </p:cNvPr>
          <p:cNvSpPr/>
          <p:nvPr/>
        </p:nvSpPr>
        <p:spPr>
          <a:xfrm>
            <a:off x="14522969" y="-3765031"/>
            <a:ext cx="7530062" cy="7530062"/>
          </a:xfrm>
          <a:custGeom>
            <a:avLst/>
            <a:gdLst/>
            <a:ahLst/>
            <a:cxnLst/>
            <a:rect l="l" t="t" r="r" b="b"/>
            <a:pathLst>
              <a:path w="7530062" h="7530062">
                <a:moveTo>
                  <a:pt x="0" y="0"/>
                </a:moveTo>
                <a:lnTo>
                  <a:pt x="7530062" y="0"/>
                </a:lnTo>
                <a:lnTo>
                  <a:pt x="7530062" y="7530062"/>
                </a:lnTo>
                <a:lnTo>
                  <a:pt x="0" y="753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LV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AA27842-8EA3-EB65-F9FB-12F840EA0637}"/>
              </a:ext>
            </a:extLst>
          </p:cNvPr>
          <p:cNvGrpSpPr/>
          <p:nvPr/>
        </p:nvGrpSpPr>
        <p:grpSpPr>
          <a:xfrm>
            <a:off x="-1358847" y="1609603"/>
            <a:ext cx="5904472" cy="2044957"/>
            <a:chOff x="0" y="0"/>
            <a:chExt cx="1798071" cy="62274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81F5F7-D057-A94E-8E9A-6DADEE19811C}"/>
                </a:ext>
              </a:extLst>
            </p:cNvPr>
            <p:cNvSpPr/>
            <p:nvPr/>
          </p:nvSpPr>
          <p:spPr>
            <a:xfrm>
              <a:off x="0" y="0"/>
              <a:ext cx="1798071" cy="622744"/>
            </a:xfrm>
            <a:custGeom>
              <a:avLst/>
              <a:gdLst/>
              <a:ahLst/>
              <a:cxnLst/>
              <a:rect l="l" t="t" r="r" b="b"/>
              <a:pathLst>
                <a:path w="1798071" h="622744">
                  <a:moveTo>
                    <a:pt x="48514" y="0"/>
                  </a:moveTo>
                  <a:lnTo>
                    <a:pt x="1749556" y="0"/>
                  </a:lnTo>
                  <a:cubicBezTo>
                    <a:pt x="1762423" y="0"/>
                    <a:pt x="1774763" y="5111"/>
                    <a:pt x="1783861" y="14209"/>
                  </a:cubicBezTo>
                  <a:cubicBezTo>
                    <a:pt x="1792959" y="23308"/>
                    <a:pt x="1798071" y="35647"/>
                    <a:pt x="1798071" y="48514"/>
                  </a:cubicBezTo>
                  <a:lnTo>
                    <a:pt x="1798071" y="574230"/>
                  </a:lnTo>
                  <a:cubicBezTo>
                    <a:pt x="1798071" y="587097"/>
                    <a:pt x="1792959" y="599437"/>
                    <a:pt x="1783861" y="608535"/>
                  </a:cubicBezTo>
                  <a:cubicBezTo>
                    <a:pt x="1774763" y="617633"/>
                    <a:pt x="1762423" y="622744"/>
                    <a:pt x="1749556" y="622744"/>
                  </a:cubicBezTo>
                  <a:lnTo>
                    <a:pt x="48514" y="622744"/>
                  </a:lnTo>
                  <a:cubicBezTo>
                    <a:pt x="35647" y="622744"/>
                    <a:pt x="23308" y="617633"/>
                    <a:pt x="14209" y="608535"/>
                  </a:cubicBezTo>
                  <a:cubicBezTo>
                    <a:pt x="5111" y="599437"/>
                    <a:pt x="0" y="587097"/>
                    <a:pt x="0" y="574230"/>
                  </a:cubicBezTo>
                  <a:lnTo>
                    <a:pt x="0" y="48514"/>
                  </a:lnTo>
                  <a:cubicBezTo>
                    <a:pt x="0" y="35647"/>
                    <a:pt x="5111" y="23308"/>
                    <a:pt x="14209" y="14209"/>
                  </a:cubicBezTo>
                  <a:cubicBezTo>
                    <a:pt x="23308" y="5111"/>
                    <a:pt x="35647" y="0"/>
                    <a:pt x="485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1E069D8-6D2A-98D7-FE6B-363528DA5597}"/>
                </a:ext>
              </a:extLst>
            </p:cNvPr>
            <p:cNvSpPr txBox="1"/>
            <p:nvPr/>
          </p:nvSpPr>
          <p:spPr>
            <a:xfrm>
              <a:off x="0" y="-38100"/>
              <a:ext cx="1798071" cy="66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49B832A-5FE9-B210-58B0-C3D1AE6C58B5}"/>
              </a:ext>
            </a:extLst>
          </p:cNvPr>
          <p:cNvSpPr txBox="1"/>
          <p:nvPr/>
        </p:nvSpPr>
        <p:spPr>
          <a:xfrm>
            <a:off x="1212902" y="994134"/>
            <a:ext cx="1433189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Our priority – creating a positive school climate </a:t>
            </a:r>
            <a:r>
              <a:rPr lang="en-US" sz="4800" b="1" dirty="0">
                <a:solidFill>
                  <a:srgbClr val="7030A0"/>
                </a:solidFill>
                <a:latin typeface="Poppins Bold"/>
                <a:ea typeface="Poppins Bold"/>
                <a:cs typeface="Poppins Bold"/>
                <a:sym typeface="Poppins Bold"/>
              </a:rPr>
              <a:t>through a whole-school approach to social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emotional learning, and changes in teaching and assessing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FB40C76-71A9-6DD9-2A93-8EBD67859577}"/>
              </a:ext>
            </a:extLst>
          </p:cNvPr>
          <p:cNvGrpSpPr/>
          <p:nvPr/>
        </p:nvGrpSpPr>
        <p:grpSpPr>
          <a:xfrm>
            <a:off x="-1992295" y="5352920"/>
            <a:ext cx="3516925" cy="698862"/>
            <a:chOff x="0" y="0"/>
            <a:chExt cx="1070998" cy="212822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09D1695-4C8B-DE85-E232-D823129D4572}"/>
                </a:ext>
              </a:extLst>
            </p:cNvPr>
            <p:cNvSpPr/>
            <p:nvPr/>
          </p:nvSpPr>
          <p:spPr>
            <a:xfrm>
              <a:off x="0" y="0"/>
              <a:ext cx="1070998" cy="212822"/>
            </a:xfrm>
            <a:custGeom>
              <a:avLst/>
              <a:gdLst/>
              <a:ahLst/>
              <a:cxnLst/>
              <a:rect l="l" t="t" r="r" b="b"/>
              <a:pathLst>
                <a:path w="1070998" h="212822">
                  <a:moveTo>
                    <a:pt x="81449" y="0"/>
                  </a:moveTo>
                  <a:lnTo>
                    <a:pt x="989549" y="0"/>
                  </a:lnTo>
                  <a:cubicBezTo>
                    <a:pt x="1011151" y="0"/>
                    <a:pt x="1031868" y="8581"/>
                    <a:pt x="1047142" y="23856"/>
                  </a:cubicBezTo>
                  <a:cubicBezTo>
                    <a:pt x="1062417" y="39131"/>
                    <a:pt x="1070998" y="59848"/>
                    <a:pt x="1070998" y="81449"/>
                  </a:cubicBezTo>
                  <a:lnTo>
                    <a:pt x="1070998" y="131373"/>
                  </a:lnTo>
                  <a:cubicBezTo>
                    <a:pt x="1070998" y="176356"/>
                    <a:pt x="1034532" y="212822"/>
                    <a:pt x="989549" y="212822"/>
                  </a:cubicBezTo>
                  <a:lnTo>
                    <a:pt x="81449" y="212822"/>
                  </a:lnTo>
                  <a:cubicBezTo>
                    <a:pt x="59848" y="212822"/>
                    <a:pt x="39131" y="204241"/>
                    <a:pt x="23856" y="188966"/>
                  </a:cubicBezTo>
                  <a:cubicBezTo>
                    <a:pt x="8581" y="173692"/>
                    <a:pt x="0" y="152975"/>
                    <a:pt x="0" y="131373"/>
                  </a:cubicBezTo>
                  <a:lnTo>
                    <a:pt x="0" y="81449"/>
                  </a:lnTo>
                  <a:cubicBezTo>
                    <a:pt x="0" y="59848"/>
                    <a:pt x="8581" y="39131"/>
                    <a:pt x="23856" y="23856"/>
                  </a:cubicBezTo>
                  <a:cubicBezTo>
                    <a:pt x="39131" y="8581"/>
                    <a:pt x="59848" y="0"/>
                    <a:pt x="8144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LV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D7C77A4-B149-924C-3F77-27FBFD00CEFB}"/>
                </a:ext>
              </a:extLst>
            </p:cNvPr>
            <p:cNvSpPr txBox="1"/>
            <p:nvPr/>
          </p:nvSpPr>
          <p:spPr>
            <a:xfrm>
              <a:off x="0" y="-38100"/>
              <a:ext cx="1070998" cy="250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025FEE70-E17B-033D-400A-E01E79680A2A}"/>
              </a:ext>
            </a:extLst>
          </p:cNvPr>
          <p:cNvSpPr txBox="1"/>
          <p:nvPr/>
        </p:nvSpPr>
        <p:spPr>
          <a:xfrm>
            <a:off x="1524630" y="4043353"/>
            <a:ext cx="15544170" cy="4595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spc="64" dirty="0">
                <a:solidFill>
                  <a:srgbClr val="4B2175"/>
                </a:solidFill>
                <a:latin typeface="Poppins Bold"/>
                <a:ea typeface="Poppins Bold"/>
                <a:cs typeface="Poppins Bold"/>
                <a:sym typeface="Poppins Bold"/>
              </a:rPr>
              <a:t>Awareness of non-academic aspects of learning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spc="64" dirty="0">
              <a:solidFill>
                <a:srgbClr val="4B2175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spc="64" dirty="0">
                <a:solidFill>
                  <a:srgbClr val="4B2175"/>
                </a:solidFill>
                <a:latin typeface="Poppins Bold"/>
                <a:ea typeface="Poppins Bold"/>
                <a:cs typeface="Poppins Bold"/>
                <a:sym typeface="Poppins Bold"/>
              </a:rPr>
              <a:t>Development of programs and materials to promote social emotional learning, mental health and well-being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spc="64" dirty="0">
              <a:solidFill>
                <a:srgbClr val="4B2175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57200" indent="-457200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spc="64" dirty="0">
                <a:solidFill>
                  <a:srgbClr val="4B2175"/>
                </a:solidFill>
                <a:latin typeface="Poppins Bold"/>
                <a:ea typeface="Poppins Bold"/>
                <a:cs typeface="Poppins Bold"/>
                <a:sym typeface="Poppins Bold"/>
              </a:rPr>
              <a:t>Evaluate the effectiveness of interventions to provide policymakers with evidence to shape educational policy</a:t>
            </a:r>
          </a:p>
          <a:p>
            <a:pPr>
              <a:lnSpc>
                <a:spcPts val="4480"/>
              </a:lnSpc>
              <a:spcBef>
                <a:spcPct val="0"/>
              </a:spcBef>
            </a:pPr>
            <a:endParaRPr lang="en-US" sz="3200" spc="64" dirty="0">
              <a:solidFill>
                <a:srgbClr val="4B2175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72421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157542"/>
            <a:ext cx="13944600" cy="99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3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499</Words>
  <Application>Microsoft Office PowerPoint</Application>
  <PresentationFormat>Custom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Poppins Bold</vt:lpstr>
      <vt:lpstr>Aptos</vt:lpstr>
      <vt:lpstr>Poppins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ESTF2026_Presentation_Template_ENG</dc:title>
  <dc:subject>Presentation</dc:subject>
  <cp:keywords>ESTF2026</cp:keywords>
  <cp:lastModifiedBy>Anita Vahere-Abražune</cp:lastModifiedBy>
  <cp:revision>36</cp:revision>
  <dcterms:created xsi:type="dcterms:W3CDTF">2006-08-16T00:00:00Z</dcterms:created>
  <dcterms:modified xsi:type="dcterms:W3CDTF">2026-04-11T19:18:23Z</dcterms:modified>
  <dc:identifier>DAHFDga9AKE</dc:identifier>
</cp:coreProperties>
</file>