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as.lv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>
            <a:off x="15681586" y="7857738"/>
            <a:ext cx="4858525" cy="48585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AutoShape 3"/>
          <p:cNvSpPr/>
          <p:nvPr/>
        </p:nvSpPr>
        <p:spPr>
          <a:xfrm>
            <a:off x="1028700" y="7616018"/>
            <a:ext cx="8633842" cy="54024"/>
          </a:xfrm>
          <a:prstGeom prst="line">
            <a:avLst/>
          </a:prstGeom>
          <a:ln w="19050" cap="rnd">
            <a:solidFill>
              <a:srgbClr val="66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TextBox 4"/>
          <p:cNvSpPr txBox="1"/>
          <p:nvPr/>
        </p:nvSpPr>
        <p:spPr>
          <a:xfrm>
            <a:off x="1028698" y="2382809"/>
            <a:ext cx="8213388" cy="356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700"/>
              </a:lnSpc>
              <a:defRPr sz="38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>
              <a:lnSpc>
                <a:spcPct val="150000"/>
              </a:lnSpc>
            </a:pPr>
            <a:r>
              <a:rPr dirty="0"/>
              <a:t>European Values in School Culture: from Belonging and Inclusion to Community Engagement</a:t>
            </a:r>
          </a:p>
        </p:txBody>
      </p:sp>
      <p:sp>
        <p:nvSpPr>
          <p:cNvPr id="97" name="TextBox 5"/>
          <p:cNvSpPr txBox="1"/>
          <p:nvPr/>
        </p:nvSpPr>
        <p:spPr>
          <a:xfrm>
            <a:off x="1028699" y="6736132"/>
            <a:ext cx="7012786" cy="849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400"/>
              </a:lnSpc>
              <a:defRPr sz="2400" b="1" spc="49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dirty="0"/>
              <a:t>Inese </a:t>
            </a:r>
            <a:r>
              <a:rPr dirty="0" err="1"/>
              <a:t>Vaivare</a:t>
            </a:r>
            <a:r>
              <a:rPr lang="lv-LV" dirty="0"/>
              <a:t>,</a:t>
            </a:r>
            <a:r>
              <a:rPr lang="en-US" b="0" dirty="0"/>
              <a:t> </a:t>
            </a:r>
            <a:r>
              <a:rPr lang="en-US" dirty="0"/>
              <a:t>Director of Latvian Platform for Development Cooperation (LAPAS)</a:t>
            </a:r>
            <a:endParaRPr dirty="0"/>
          </a:p>
        </p:txBody>
      </p:sp>
      <p:sp>
        <p:nvSpPr>
          <p:cNvPr id="105" name="TextBox 14"/>
          <p:cNvSpPr txBox="1"/>
          <p:nvPr/>
        </p:nvSpPr>
        <p:spPr>
          <a:xfrm>
            <a:off x="12116421" y="4711367"/>
            <a:ext cx="2940010" cy="3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900"/>
              </a:lnSpc>
              <a:defRPr sz="2400">
                <a:solidFill>
                  <a:srgbClr val="4B217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t>Photo of the Speaker</a:t>
            </a:r>
          </a:p>
        </p:txBody>
      </p:sp>
      <p:sp>
        <p:nvSpPr>
          <p:cNvPr id="106" name="Freeform 15"/>
          <p:cNvSpPr/>
          <p:nvPr/>
        </p:nvSpPr>
        <p:spPr>
          <a:xfrm>
            <a:off x="7616717" y="-1527284"/>
            <a:ext cx="3054567" cy="30545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Freeform 16"/>
          <p:cNvSpPr/>
          <p:nvPr/>
        </p:nvSpPr>
        <p:spPr>
          <a:xfrm>
            <a:off x="-833863" y="4275392"/>
            <a:ext cx="1667726" cy="1667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7C2BC15D-E309-419F-C57A-ACBAD6416A05}"/>
              </a:ext>
            </a:extLst>
          </p:cNvPr>
          <p:cNvSpPr>
            <a:spLocks noChangeAspect="1"/>
          </p:cNvSpPr>
          <p:nvPr/>
        </p:nvSpPr>
        <p:spPr>
          <a:xfrm>
            <a:off x="1028698" y="8008082"/>
            <a:ext cx="8635034" cy="914400"/>
          </a:xfrm>
          <a:custGeom>
            <a:avLst/>
            <a:gdLst/>
            <a:ahLst/>
            <a:cxnLst/>
            <a:rect l="l" t="t" r="r" b="b"/>
            <a:pathLst>
              <a:path w="10757935" h="1139203">
                <a:moveTo>
                  <a:pt x="0" y="0"/>
                </a:moveTo>
                <a:lnTo>
                  <a:pt x="10757936" y="0"/>
                </a:lnTo>
                <a:lnTo>
                  <a:pt x="10757936" y="1139203"/>
                </a:lnTo>
                <a:lnTo>
                  <a:pt x="0" y="1139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2207"/>
            </a:stretch>
          </a:blipFill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lv-LV"/>
          </a:p>
        </p:txBody>
      </p:sp>
      <p:pic>
        <p:nvPicPr>
          <p:cNvPr id="4" name="Picture 3" descr="A person in a black shirt&#10;&#10;AI-generated content may be incorrect.">
            <a:extLst>
              <a:ext uri="{FF2B5EF4-FFF2-40B4-BE49-F238E27FC236}">
                <a16:creationId xmlns:a16="http://schemas.microsoft.com/office/drawing/2014/main" id="{D7D8D7AB-FED6-8F5C-B4DE-00EE217BB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597" y="1189555"/>
            <a:ext cx="5573871" cy="70436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reeform 2"/>
          <p:cNvSpPr/>
          <p:nvPr/>
        </p:nvSpPr>
        <p:spPr>
          <a:xfrm>
            <a:off x="2200840" y="8026772"/>
            <a:ext cx="7530063" cy="75300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Freeform 4"/>
          <p:cNvSpPr/>
          <p:nvPr/>
        </p:nvSpPr>
        <p:spPr>
          <a:xfrm>
            <a:off x="-57150" y="-303763"/>
            <a:ext cx="896373" cy="11009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3664" y="0"/>
                  <a:pt x="16411" y="93"/>
                  <a:pt x="18437" y="258"/>
                </a:cubicBezTo>
                <a:cubicBezTo>
                  <a:pt x="20462" y="422"/>
                  <a:pt x="21600" y="646"/>
                  <a:pt x="21600" y="879"/>
                </a:cubicBezTo>
                <a:lnTo>
                  <a:pt x="21600" y="20721"/>
                </a:lnTo>
                <a:cubicBezTo>
                  <a:pt x="21600" y="20954"/>
                  <a:pt x="20462" y="21178"/>
                  <a:pt x="18437" y="21342"/>
                </a:cubicBezTo>
                <a:cubicBezTo>
                  <a:pt x="16411" y="21507"/>
                  <a:pt x="13664" y="21600"/>
                  <a:pt x="10800" y="21600"/>
                </a:cubicBezTo>
                <a:cubicBezTo>
                  <a:pt x="7936" y="21600"/>
                  <a:pt x="5189" y="21507"/>
                  <a:pt x="3163" y="21342"/>
                </a:cubicBezTo>
                <a:cubicBezTo>
                  <a:pt x="1138" y="21178"/>
                  <a:pt x="0" y="20954"/>
                  <a:pt x="0" y="20721"/>
                </a:cubicBezTo>
                <a:lnTo>
                  <a:pt x="0" y="879"/>
                </a:lnTo>
                <a:cubicBezTo>
                  <a:pt x="0" y="646"/>
                  <a:pt x="1138" y="422"/>
                  <a:pt x="3163" y="258"/>
                </a:cubicBezTo>
                <a:cubicBezTo>
                  <a:pt x="5189" y="93"/>
                  <a:pt x="7936" y="0"/>
                  <a:pt x="10800" y="0"/>
                </a:cubicBezTo>
                <a:close/>
              </a:path>
            </a:pathLst>
          </a:custGeom>
          <a:solidFill>
            <a:srgbClr val="66339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Freeform 7"/>
          <p:cNvSpPr/>
          <p:nvPr/>
        </p:nvSpPr>
        <p:spPr>
          <a:xfrm>
            <a:off x="1958908" y="3221181"/>
            <a:ext cx="7468625" cy="3864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1" y="0"/>
                </a:moveTo>
                <a:lnTo>
                  <a:pt x="21179" y="0"/>
                </a:lnTo>
                <a:cubicBezTo>
                  <a:pt x="21411" y="0"/>
                  <a:pt x="21600" y="364"/>
                  <a:pt x="21600" y="814"/>
                </a:cubicBezTo>
                <a:lnTo>
                  <a:pt x="21600" y="20786"/>
                </a:lnTo>
                <a:cubicBezTo>
                  <a:pt x="21600" y="21002"/>
                  <a:pt x="21556" y="21209"/>
                  <a:pt x="21477" y="21362"/>
                </a:cubicBezTo>
                <a:cubicBezTo>
                  <a:pt x="21398" y="21514"/>
                  <a:pt x="21291" y="21600"/>
                  <a:pt x="21179" y="21600"/>
                </a:cubicBezTo>
                <a:lnTo>
                  <a:pt x="421" y="21600"/>
                </a:lnTo>
                <a:cubicBezTo>
                  <a:pt x="309" y="21600"/>
                  <a:pt x="202" y="21514"/>
                  <a:pt x="123" y="21362"/>
                </a:cubicBezTo>
                <a:cubicBezTo>
                  <a:pt x="44" y="21209"/>
                  <a:pt x="0" y="21002"/>
                  <a:pt x="0" y="20786"/>
                </a:cubicBezTo>
                <a:lnTo>
                  <a:pt x="0" y="814"/>
                </a:lnTo>
                <a:cubicBezTo>
                  <a:pt x="0" y="598"/>
                  <a:pt x="44" y="391"/>
                  <a:pt x="123" y="238"/>
                </a:cubicBezTo>
                <a:cubicBezTo>
                  <a:pt x="202" y="86"/>
                  <a:pt x="309" y="0"/>
                  <a:pt x="421" y="0"/>
                </a:cubicBezTo>
                <a:close/>
              </a:path>
            </a:pathLst>
          </a:custGeom>
          <a:solidFill>
            <a:srgbClr val="D6D6E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TextBox 9"/>
          <p:cNvSpPr txBox="1"/>
          <p:nvPr/>
        </p:nvSpPr>
        <p:spPr>
          <a:xfrm>
            <a:off x="2398484" y="3657975"/>
            <a:ext cx="6589474" cy="264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200"/>
              </a:lnSpc>
              <a:defRPr sz="3000">
                <a:solidFill>
                  <a:srgbClr val="663399"/>
                </a:solidFill>
                <a:latin typeface="Public Sans"/>
                <a:ea typeface="Public Sans"/>
                <a:cs typeface="Public Sans"/>
                <a:sym typeface="Public Sans"/>
              </a:defRPr>
            </a:pPr>
            <a:r>
              <a:t>Kopienas spēks:</a:t>
            </a:r>
          </a:p>
          <a:p>
            <a:pPr algn="ctr">
              <a:lnSpc>
                <a:spcPts val="4200"/>
              </a:lnSpc>
              <a:defRPr sz="3000">
                <a:solidFill>
                  <a:srgbClr val="663399"/>
                </a:solidFill>
                <a:latin typeface="Public Sans"/>
                <a:ea typeface="Public Sans"/>
                <a:cs typeface="Public Sans"/>
                <a:sym typeface="Public Sans"/>
              </a:defRPr>
            </a:pPr>
            <a:r>
              <a:t>*praktiķu tīkls;</a:t>
            </a:r>
          </a:p>
          <a:p>
            <a:pPr algn="ctr">
              <a:lnSpc>
                <a:spcPts val="4200"/>
              </a:lnSpc>
              <a:defRPr sz="3000">
                <a:solidFill>
                  <a:srgbClr val="663399"/>
                </a:solidFill>
                <a:latin typeface="Public Sans"/>
                <a:ea typeface="Public Sans"/>
                <a:cs typeface="Public Sans"/>
                <a:sym typeface="Public Sans"/>
              </a:defRPr>
            </a:pPr>
            <a:r>
              <a:t>*akcijas un kampaņas;</a:t>
            </a:r>
          </a:p>
          <a:p>
            <a:pPr algn="ctr">
              <a:lnSpc>
                <a:spcPts val="4200"/>
              </a:lnSpc>
              <a:defRPr sz="3000">
                <a:solidFill>
                  <a:srgbClr val="663399"/>
                </a:solidFill>
                <a:latin typeface="Public Sans"/>
                <a:ea typeface="Public Sans"/>
                <a:cs typeface="Public Sans"/>
                <a:sym typeface="Public Sans"/>
              </a:defRPr>
            </a:pPr>
            <a:r>
              <a:t>*domāšanas ietvars;</a:t>
            </a:r>
          </a:p>
          <a:p>
            <a:pPr algn="ctr">
              <a:lnSpc>
                <a:spcPts val="4200"/>
              </a:lnSpc>
              <a:defRPr sz="3000">
                <a:solidFill>
                  <a:srgbClr val="663399"/>
                </a:solidFill>
                <a:latin typeface="Public Sans"/>
                <a:ea typeface="Public Sans"/>
                <a:cs typeface="Public Sans"/>
                <a:sym typeface="Public Sans"/>
              </a:defRPr>
            </a:pPr>
            <a:r>
              <a:t>*kopīgi pasākumi.</a:t>
            </a:r>
          </a:p>
        </p:txBody>
      </p:sp>
      <p:sp>
        <p:nvSpPr>
          <p:cNvPr id="228" name="TextBox 35"/>
          <p:cNvSpPr txBox="1"/>
          <p:nvPr/>
        </p:nvSpPr>
        <p:spPr>
          <a:xfrm>
            <a:off x="1958908" y="978476"/>
            <a:ext cx="8525042" cy="1638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3400"/>
              </a:lnSpc>
              <a:defRPr sz="95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LAPAS resursi</a:t>
            </a:r>
          </a:p>
        </p:txBody>
      </p:sp>
      <p:pic>
        <p:nvPicPr>
          <p:cNvPr id="229" name="cela karte.jpg" descr="cela kar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037" y="931950"/>
            <a:ext cx="3318681" cy="4688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dcyde_posms.png" descr="dcyde_pos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748" y="3533910"/>
            <a:ext cx="4338441" cy="28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GIN.png" descr="G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1575" y="315604"/>
            <a:ext cx="4446985" cy="2964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kampanas.jpg" descr="kampan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3240" y="6679985"/>
            <a:ext cx="5545012" cy="3110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metodikas.jpg" descr="metodik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166" y="6310369"/>
            <a:ext cx="4807146" cy="2892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eeform 2"/>
          <p:cNvSpPr/>
          <p:nvPr/>
        </p:nvSpPr>
        <p:spPr>
          <a:xfrm>
            <a:off x="9994562" y="1415762"/>
            <a:ext cx="7455476" cy="74554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AutoShape 3"/>
          <p:cNvSpPr/>
          <p:nvPr/>
        </p:nvSpPr>
        <p:spPr>
          <a:xfrm>
            <a:off x="1071023" y="7654779"/>
            <a:ext cx="8582495" cy="56206"/>
          </a:xfrm>
          <a:prstGeom prst="line">
            <a:avLst/>
          </a:prstGeom>
          <a:ln w="19050" cap="rnd">
            <a:solidFill>
              <a:srgbClr val="66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TextBox 4"/>
          <p:cNvSpPr txBox="1"/>
          <p:nvPr/>
        </p:nvSpPr>
        <p:spPr>
          <a:xfrm>
            <a:off x="1064467" y="963615"/>
            <a:ext cx="3133296" cy="576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700"/>
              </a:lnSpc>
              <a:defRPr sz="3400" b="1" spc="68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Social Media</a:t>
            </a:r>
          </a:p>
        </p:txBody>
      </p:sp>
      <p:sp>
        <p:nvSpPr>
          <p:cNvPr id="238" name="TextBox 5"/>
          <p:cNvSpPr txBox="1"/>
          <p:nvPr/>
        </p:nvSpPr>
        <p:spPr>
          <a:xfrm>
            <a:off x="1889285" y="1880692"/>
            <a:ext cx="2681575" cy="34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2000" spc="39">
                <a:solidFill>
                  <a:srgbClr val="663399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@biedribaLAPAS</a:t>
            </a:r>
          </a:p>
        </p:txBody>
      </p:sp>
      <p:sp>
        <p:nvSpPr>
          <p:cNvPr id="239" name="TextBox 6"/>
          <p:cNvSpPr txBox="1"/>
          <p:nvPr/>
        </p:nvSpPr>
        <p:spPr>
          <a:xfrm>
            <a:off x="6147125" y="1880692"/>
            <a:ext cx="7012786" cy="34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2000" u="sng" spc="39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oppins"/>
                <a:ea typeface="Poppins"/>
                <a:cs typeface="Poppins"/>
                <a:sym typeface="Poppins"/>
                <a:hlinkClick r:id="rId3"/>
              </a:defRPr>
            </a:lvl1pPr>
          </a:lstStyle>
          <a:p>
            <a:pPr>
              <a:defRPr u="none">
                <a:solidFill>
                  <a:srgbClr val="663399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www.lapas.lv</a:t>
            </a:r>
          </a:p>
        </p:txBody>
      </p:sp>
      <p:sp>
        <p:nvSpPr>
          <p:cNvPr id="240" name="Freeform 8"/>
          <p:cNvSpPr/>
          <p:nvPr/>
        </p:nvSpPr>
        <p:spPr>
          <a:xfrm>
            <a:off x="5324264" y="1810558"/>
            <a:ext cx="575212" cy="5752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Freeform 10"/>
          <p:cNvSpPr/>
          <p:nvPr/>
        </p:nvSpPr>
        <p:spPr>
          <a:xfrm>
            <a:off x="1065306" y="2655885"/>
            <a:ext cx="573534" cy="57353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50" name="Group 17"/>
          <p:cNvGrpSpPr/>
          <p:nvPr/>
        </p:nvGrpSpPr>
        <p:grpSpPr>
          <a:xfrm>
            <a:off x="1064467" y="1810558"/>
            <a:ext cx="575212" cy="575212"/>
            <a:chOff x="0" y="0"/>
            <a:chExt cx="575211" cy="575211"/>
          </a:xfrm>
        </p:grpSpPr>
        <p:sp>
          <p:nvSpPr>
            <p:cNvPr id="248" name="Freeform 19"/>
            <p:cNvSpPr/>
            <p:nvPr/>
          </p:nvSpPr>
          <p:spPr>
            <a:xfrm>
              <a:off x="0" y="0"/>
              <a:ext cx="575212" cy="575212"/>
            </a:xfrm>
            <a:prstGeom prst="ellipse">
              <a:avLst/>
            </a:pr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Freeform 21"/>
            <p:cNvSpPr/>
            <p:nvPr/>
          </p:nvSpPr>
          <p:spPr>
            <a:xfrm>
              <a:off x="208792" y="120046"/>
              <a:ext cx="157628" cy="333442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1" name="TextBox 22"/>
          <p:cNvSpPr txBox="1"/>
          <p:nvPr/>
        </p:nvSpPr>
        <p:spPr>
          <a:xfrm>
            <a:off x="981074" y="5296825"/>
            <a:ext cx="14166689" cy="1701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3900"/>
              </a:lnSpc>
              <a:defRPr sz="99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Thank you!</a:t>
            </a:r>
          </a:p>
        </p:txBody>
      </p:sp>
      <p:sp>
        <p:nvSpPr>
          <p:cNvPr id="252" name="TextBox 23"/>
          <p:cNvSpPr txBox="1"/>
          <p:nvPr/>
        </p:nvSpPr>
        <p:spPr>
          <a:xfrm>
            <a:off x="5324264" y="923925"/>
            <a:ext cx="2916817" cy="57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700"/>
              </a:lnSpc>
              <a:defRPr sz="3400" b="1" spc="68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Website Link</a:t>
            </a:r>
          </a:p>
        </p:txBody>
      </p:sp>
      <p:sp>
        <p:nvSpPr>
          <p:cNvPr id="253" name="TextBox 24"/>
          <p:cNvSpPr txBox="1"/>
          <p:nvPr/>
        </p:nvSpPr>
        <p:spPr>
          <a:xfrm>
            <a:off x="1889285" y="2771204"/>
            <a:ext cx="2681575" cy="34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2000" spc="39">
                <a:solidFill>
                  <a:srgbClr val="663399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@lapas_lv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7C2BC15D-E309-419F-C57A-ACBAD6416A05}"/>
              </a:ext>
            </a:extLst>
          </p:cNvPr>
          <p:cNvSpPr>
            <a:spLocks noChangeAspect="1"/>
          </p:cNvSpPr>
          <p:nvPr/>
        </p:nvSpPr>
        <p:spPr>
          <a:xfrm>
            <a:off x="1018484" y="8019242"/>
            <a:ext cx="8635034" cy="914400"/>
          </a:xfrm>
          <a:custGeom>
            <a:avLst/>
            <a:gdLst/>
            <a:ahLst/>
            <a:cxnLst/>
            <a:rect l="l" t="t" r="r" b="b"/>
            <a:pathLst>
              <a:path w="10757935" h="1139203">
                <a:moveTo>
                  <a:pt x="0" y="0"/>
                </a:moveTo>
                <a:lnTo>
                  <a:pt x="10757936" y="0"/>
                </a:lnTo>
                <a:lnTo>
                  <a:pt x="10757936" y="1139203"/>
                </a:lnTo>
                <a:lnTo>
                  <a:pt x="0" y="11392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2207"/>
            </a:stretch>
          </a:blipFill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lv-LV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2"/>
          <p:cNvSpPr/>
          <p:nvPr/>
        </p:nvSpPr>
        <p:spPr>
          <a:xfrm>
            <a:off x="-1594733" y="8692267"/>
            <a:ext cx="3189466" cy="3189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Freeform 3"/>
          <p:cNvSpPr/>
          <p:nvPr/>
        </p:nvSpPr>
        <p:spPr>
          <a:xfrm>
            <a:off x="15154868" y="-1511013"/>
            <a:ext cx="6266263" cy="62662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TextBox 12"/>
          <p:cNvSpPr txBox="1"/>
          <p:nvPr/>
        </p:nvSpPr>
        <p:spPr>
          <a:xfrm>
            <a:off x="10843997" y="7895924"/>
            <a:ext cx="5421210" cy="1296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What remains when everything changes?</a:t>
            </a:r>
          </a:p>
        </p:txBody>
      </p:sp>
      <p:sp>
        <p:nvSpPr>
          <p:cNvPr id="112" name="AutoShape 21"/>
          <p:cNvSpPr/>
          <p:nvPr/>
        </p:nvSpPr>
        <p:spPr>
          <a:xfrm>
            <a:off x="1028700" y="1028700"/>
            <a:ext cx="6882404" cy="8229600"/>
          </a:xfrm>
          <a:prstGeom prst="rect">
            <a:avLst/>
          </a:prstGeom>
          <a:solidFill>
            <a:srgbClr val="66339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TextBox 23"/>
          <p:cNvSpPr txBox="1"/>
          <p:nvPr/>
        </p:nvSpPr>
        <p:spPr>
          <a:xfrm>
            <a:off x="10843997" y="1172719"/>
            <a:ext cx="4225926" cy="1957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Can we plan the future we cannot predict?</a:t>
            </a:r>
          </a:p>
        </p:txBody>
      </p:sp>
      <p:sp>
        <p:nvSpPr>
          <p:cNvPr id="114" name="TextBox 25"/>
          <p:cNvSpPr txBox="1"/>
          <p:nvPr/>
        </p:nvSpPr>
        <p:spPr>
          <a:xfrm>
            <a:off x="10843997" y="3537942"/>
            <a:ext cx="5421210" cy="195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Are visionary schools possible in era of uncertainty?</a:t>
            </a:r>
          </a:p>
        </p:txBody>
      </p:sp>
      <p:sp>
        <p:nvSpPr>
          <p:cNvPr id="115" name="TextBox 27"/>
          <p:cNvSpPr txBox="1"/>
          <p:nvPr/>
        </p:nvSpPr>
        <p:spPr>
          <a:xfrm>
            <a:off x="10843997" y="6047133"/>
            <a:ext cx="5421210" cy="1296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How to be “change-ready”?</a:t>
            </a:r>
          </a:p>
        </p:txBody>
      </p:sp>
      <p:sp>
        <p:nvSpPr>
          <p:cNvPr id="116" name="TextBox 28"/>
          <p:cNvSpPr txBox="1"/>
          <p:nvPr/>
        </p:nvSpPr>
        <p:spPr>
          <a:xfrm>
            <a:off x="1912620" y="5137117"/>
            <a:ext cx="4999664" cy="91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400"/>
              </a:lnSpc>
              <a:defRPr sz="4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t>from foresight to uncertainty</a:t>
            </a:r>
          </a:p>
        </p:txBody>
      </p:sp>
      <p:sp>
        <p:nvSpPr>
          <p:cNvPr id="117" name="TextBox 29"/>
          <p:cNvSpPr txBox="1"/>
          <p:nvPr/>
        </p:nvSpPr>
        <p:spPr>
          <a:xfrm>
            <a:off x="1912620" y="1525444"/>
            <a:ext cx="6882405" cy="1371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200"/>
              </a:lnSpc>
              <a:defRPr sz="8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Education:</a:t>
            </a:r>
          </a:p>
        </p:txBody>
      </p:sp>
      <p:sp>
        <p:nvSpPr>
          <p:cNvPr id="118" name="Freeform 31"/>
          <p:cNvSpPr/>
          <p:nvPr/>
        </p:nvSpPr>
        <p:spPr>
          <a:xfrm>
            <a:off x="9203683" y="1595261"/>
            <a:ext cx="870064" cy="12319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Freeform 18"/>
          <p:cNvSpPr/>
          <p:nvPr/>
        </p:nvSpPr>
        <p:spPr>
          <a:xfrm>
            <a:off x="9114057" y="3989021"/>
            <a:ext cx="1049315" cy="10550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Freeform 10"/>
          <p:cNvSpPr/>
          <p:nvPr/>
        </p:nvSpPr>
        <p:spPr>
          <a:xfrm>
            <a:off x="9203683" y="6247537"/>
            <a:ext cx="870064" cy="8959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Freeform 19"/>
          <p:cNvSpPr/>
          <p:nvPr/>
        </p:nvSpPr>
        <p:spPr>
          <a:xfrm>
            <a:off x="9059480" y="8029041"/>
            <a:ext cx="1158469" cy="103055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utoShape 2"/>
          <p:cNvSpPr/>
          <p:nvPr/>
        </p:nvSpPr>
        <p:spPr>
          <a:xfrm>
            <a:off x="6096000" y="0"/>
            <a:ext cx="6096000" cy="10287000"/>
          </a:xfrm>
          <a:prstGeom prst="rect">
            <a:avLst/>
          </a:prstGeom>
          <a:solidFill>
            <a:srgbClr val="FFFFFF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Freeform 3"/>
          <p:cNvSpPr/>
          <p:nvPr/>
        </p:nvSpPr>
        <p:spPr>
          <a:xfrm>
            <a:off x="7035447" y="-2108554"/>
            <a:ext cx="4217107" cy="42171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Freeform 4"/>
          <p:cNvSpPr/>
          <p:nvPr/>
        </p:nvSpPr>
        <p:spPr>
          <a:xfrm>
            <a:off x="6096000" y="7239000"/>
            <a:ext cx="6096000" cy="609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TextBox 10"/>
          <p:cNvSpPr txBox="1"/>
          <p:nvPr/>
        </p:nvSpPr>
        <p:spPr>
          <a:xfrm>
            <a:off x="6096000" y="4552708"/>
            <a:ext cx="6096000" cy="195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EU values and social characteristics: </a:t>
            </a:r>
          </a:p>
          <a:p>
            <a: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questioned?</a:t>
            </a:r>
          </a:p>
        </p:txBody>
      </p:sp>
      <p:sp>
        <p:nvSpPr>
          <p:cNvPr id="127" name="TextBox 11"/>
          <p:cNvSpPr txBox="1"/>
          <p:nvPr/>
        </p:nvSpPr>
        <p:spPr>
          <a:xfrm>
            <a:off x="163447" y="4648011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Equality</a:t>
            </a:r>
          </a:p>
        </p:txBody>
      </p:sp>
      <p:sp>
        <p:nvSpPr>
          <p:cNvPr id="128" name="TextBox 12"/>
          <p:cNvSpPr txBox="1"/>
          <p:nvPr/>
        </p:nvSpPr>
        <p:spPr>
          <a:xfrm>
            <a:off x="326895" y="3561357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Human dignity</a:t>
            </a:r>
          </a:p>
        </p:txBody>
      </p:sp>
      <p:sp>
        <p:nvSpPr>
          <p:cNvPr id="129" name="TextBox 13"/>
          <p:cNvSpPr txBox="1"/>
          <p:nvPr/>
        </p:nvSpPr>
        <p:spPr>
          <a:xfrm>
            <a:off x="163447" y="6821318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Freedom</a:t>
            </a:r>
          </a:p>
        </p:txBody>
      </p:sp>
      <p:sp>
        <p:nvSpPr>
          <p:cNvPr id="130" name="TextBox 14"/>
          <p:cNvSpPr txBox="1"/>
          <p:nvPr/>
        </p:nvSpPr>
        <p:spPr>
          <a:xfrm>
            <a:off x="326895" y="2474704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Human Rights</a:t>
            </a:r>
          </a:p>
        </p:txBody>
      </p:sp>
      <p:sp>
        <p:nvSpPr>
          <p:cNvPr id="131" name="TextBox 11"/>
          <p:cNvSpPr txBox="1"/>
          <p:nvPr/>
        </p:nvSpPr>
        <p:spPr>
          <a:xfrm>
            <a:off x="163447" y="7907971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Democracy</a:t>
            </a:r>
          </a:p>
        </p:txBody>
      </p:sp>
      <p:sp>
        <p:nvSpPr>
          <p:cNvPr id="132" name="TextBox 14"/>
          <p:cNvSpPr txBox="1"/>
          <p:nvPr/>
        </p:nvSpPr>
        <p:spPr>
          <a:xfrm>
            <a:off x="326895" y="5734664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Rule of Law</a:t>
            </a:r>
          </a:p>
        </p:txBody>
      </p:sp>
      <p:sp>
        <p:nvSpPr>
          <p:cNvPr id="133" name="TextBox 12"/>
          <p:cNvSpPr txBox="1"/>
          <p:nvPr/>
        </p:nvSpPr>
        <p:spPr>
          <a:xfrm>
            <a:off x="12228321" y="3561357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Pluralism</a:t>
            </a:r>
          </a:p>
        </p:txBody>
      </p:sp>
      <p:sp>
        <p:nvSpPr>
          <p:cNvPr id="134" name="TextBox 12"/>
          <p:cNvSpPr txBox="1"/>
          <p:nvPr/>
        </p:nvSpPr>
        <p:spPr>
          <a:xfrm>
            <a:off x="12228321" y="2474704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Tolerance</a:t>
            </a:r>
          </a:p>
        </p:txBody>
      </p:sp>
      <p:sp>
        <p:nvSpPr>
          <p:cNvPr id="135" name="TextBox 12"/>
          <p:cNvSpPr txBox="1"/>
          <p:nvPr/>
        </p:nvSpPr>
        <p:spPr>
          <a:xfrm>
            <a:off x="12228321" y="4648011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Non-discrimination</a:t>
            </a:r>
          </a:p>
        </p:txBody>
      </p:sp>
      <p:sp>
        <p:nvSpPr>
          <p:cNvPr id="136" name="TextBox 12"/>
          <p:cNvSpPr txBox="1"/>
          <p:nvPr/>
        </p:nvSpPr>
        <p:spPr>
          <a:xfrm>
            <a:off x="12355321" y="7907971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Equality</a:t>
            </a:r>
          </a:p>
        </p:txBody>
      </p:sp>
      <p:sp>
        <p:nvSpPr>
          <p:cNvPr id="137" name="TextBox 12"/>
          <p:cNvSpPr txBox="1"/>
          <p:nvPr/>
        </p:nvSpPr>
        <p:spPr>
          <a:xfrm>
            <a:off x="12355321" y="5898112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Justice</a:t>
            </a:r>
          </a:p>
        </p:txBody>
      </p:sp>
      <p:sp>
        <p:nvSpPr>
          <p:cNvPr id="138" name="TextBox 12"/>
          <p:cNvSpPr txBox="1"/>
          <p:nvPr/>
        </p:nvSpPr>
        <p:spPr>
          <a:xfrm>
            <a:off x="12355321" y="6903042"/>
            <a:ext cx="6096001" cy="63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200"/>
              </a:lnSpc>
              <a:defRPr sz="3700" b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Solidarity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Freeform 4"/>
          <p:cNvSpPr/>
          <p:nvPr/>
        </p:nvSpPr>
        <p:spPr>
          <a:xfrm>
            <a:off x="4546000" y="5067386"/>
            <a:ext cx="2908315" cy="355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" y="0"/>
                </a:moveTo>
                <a:lnTo>
                  <a:pt x="20256" y="0"/>
                </a:lnTo>
                <a:cubicBezTo>
                  <a:pt x="20998" y="0"/>
                  <a:pt x="21600" y="492"/>
                  <a:pt x="21600" y="1098"/>
                </a:cubicBezTo>
                <a:lnTo>
                  <a:pt x="21600" y="20502"/>
                </a:lnTo>
                <a:cubicBezTo>
                  <a:pt x="21600" y="21108"/>
                  <a:pt x="20998" y="21600"/>
                  <a:pt x="20256" y="21600"/>
                </a:cubicBezTo>
                <a:lnTo>
                  <a:pt x="1344" y="21600"/>
                </a:lnTo>
                <a:cubicBezTo>
                  <a:pt x="602" y="21600"/>
                  <a:pt x="0" y="21108"/>
                  <a:pt x="0" y="20502"/>
                </a:cubicBezTo>
                <a:lnTo>
                  <a:pt x="0" y="1098"/>
                </a:lnTo>
                <a:cubicBezTo>
                  <a:pt x="0" y="492"/>
                  <a:pt x="602" y="0"/>
                  <a:pt x="1344" y="0"/>
                </a:cubicBezTo>
                <a:close/>
              </a:path>
            </a:pathLst>
          </a:custGeom>
          <a:solidFill>
            <a:srgbClr val="66339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Freeform 7"/>
          <p:cNvSpPr/>
          <p:nvPr/>
        </p:nvSpPr>
        <p:spPr>
          <a:xfrm>
            <a:off x="1357129" y="5067386"/>
            <a:ext cx="2908316" cy="355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" y="0"/>
                </a:moveTo>
                <a:lnTo>
                  <a:pt x="20256" y="0"/>
                </a:lnTo>
                <a:cubicBezTo>
                  <a:pt x="20998" y="0"/>
                  <a:pt x="21600" y="492"/>
                  <a:pt x="21600" y="1098"/>
                </a:cubicBezTo>
                <a:lnTo>
                  <a:pt x="21600" y="20502"/>
                </a:lnTo>
                <a:cubicBezTo>
                  <a:pt x="21600" y="21108"/>
                  <a:pt x="20998" y="21600"/>
                  <a:pt x="20256" y="21600"/>
                </a:cubicBezTo>
                <a:lnTo>
                  <a:pt x="1344" y="21600"/>
                </a:lnTo>
                <a:cubicBezTo>
                  <a:pt x="602" y="21600"/>
                  <a:pt x="0" y="21108"/>
                  <a:pt x="0" y="20502"/>
                </a:cubicBezTo>
                <a:lnTo>
                  <a:pt x="0" y="1098"/>
                </a:lnTo>
                <a:cubicBezTo>
                  <a:pt x="0" y="492"/>
                  <a:pt x="602" y="0"/>
                  <a:pt x="1344" y="0"/>
                </a:cubicBezTo>
                <a:close/>
              </a:path>
            </a:pathLst>
          </a:custGeom>
          <a:solidFill>
            <a:srgbClr val="66339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Freeform 10"/>
          <p:cNvSpPr/>
          <p:nvPr/>
        </p:nvSpPr>
        <p:spPr>
          <a:xfrm>
            <a:off x="7734869" y="5067386"/>
            <a:ext cx="2908316" cy="355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" y="0"/>
                </a:moveTo>
                <a:lnTo>
                  <a:pt x="20256" y="0"/>
                </a:lnTo>
                <a:cubicBezTo>
                  <a:pt x="20998" y="0"/>
                  <a:pt x="21600" y="492"/>
                  <a:pt x="21600" y="1098"/>
                </a:cubicBezTo>
                <a:lnTo>
                  <a:pt x="21600" y="20502"/>
                </a:lnTo>
                <a:cubicBezTo>
                  <a:pt x="21600" y="21108"/>
                  <a:pt x="20998" y="21600"/>
                  <a:pt x="20256" y="21600"/>
                </a:cubicBezTo>
                <a:lnTo>
                  <a:pt x="1344" y="21600"/>
                </a:lnTo>
                <a:cubicBezTo>
                  <a:pt x="602" y="21600"/>
                  <a:pt x="0" y="21108"/>
                  <a:pt x="0" y="20502"/>
                </a:cubicBezTo>
                <a:lnTo>
                  <a:pt x="0" y="1098"/>
                </a:lnTo>
                <a:cubicBezTo>
                  <a:pt x="0" y="492"/>
                  <a:pt x="602" y="0"/>
                  <a:pt x="1344" y="0"/>
                </a:cubicBezTo>
                <a:close/>
              </a:path>
            </a:pathLst>
          </a:custGeom>
          <a:solidFill>
            <a:srgbClr val="66339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Freeform 13"/>
          <p:cNvSpPr/>
          <p:nvPr/>
        </p:nvSpPr>
        <p:spPr>
          <a:xfrm>
            <a:off x="10923740" y="5067386"/>
            <a:ext cx="2908316" cy="355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" y="0"/>
                </a:moveTo>
                <a:lnTo>
                  <a:pt x="20256" y="0"/>
                </a:lnTo>
                <a:cubicBezTo>
                  <a:pt x="20998" y="0"/>
                  <a:pt x="21600" y="492"/>
                  <a:pt x="21600" y="1098"/>
                </a:cubicBezTo>
                <a:lnTo>
                  <a:pt x="21600" y="20502"/>
                </a:lnTo>
                <a:cubicBezTo>
                  <a:pt x="21600" y="21108"/>
                  <a:pt x="20998" y="21600"/>
                  <a:pt x="20256" y="21600"/>
                </a:cubicBezTo>
                <a:lnTo>
                  <a:pt x="1344" y="21600"/>
                </a:lnTo>
                <a:cubicBezTo>
                  <a:pt x="602" y="21600"/>
                  <a:pt x="0" y="21108"/>
                  <a:pt x="0" y="20502"/>
                </a:cubicBezTo>
                <a:lnTo>
                  <a:pt x="0" y="1098"/>
                </a:lnTo>
                <a:cubicBezTo>
                  <a:pt x="0" y="492"/>
                  <a:pt x="602" y="0"/>
                  <a:pt x="1344" y="0"/>
                </a:cubicBezTo>
                <a:close/>
              </a:path>
            </a:pathLst>
          </a:custGeom>
          <a:solidFill>
            <a:srgbClr val="66339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5" name="Group 18"/>
          <p:cNvGrpSpPr/>
          <p:nvPr/>
        </p:nvGrpSpPr>
        <p:grpSpPr>
          <a:xfrm>
            <a:off x="2173957" y="3344006"/>
            <a:ext cx="13792756" cy="1194760"/>
            <a:chOff x="0" y="0"/>
            <a:chExt cx="13792755" cy="1194758"/>
          </a:xfrm>
        </p:grpSpPr>
        <p:sp>
          <p:nvSpPr>
            <p:cNvPr id="145" name="Freeform 19"/>
            <p:cNvSpPr/>
            <p:nvPr/>
          </p:nvSpPr>
          <p:spPr>
            <a:xfrm>
              <a:off x="765591" y="477364"/>
              <a:ext cx="2704590" cy="27089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Freeform 22"/>
            <p:cNvSpPr/>
            <p:nvPr/>
          </p:nvSpPr>
          <p:spPr>
            <a:xfrm rot="18900000">
              <a:off x="174968" y="174968"/>
              <a:ext cx="844822" cy="84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1" y="0"/>
                  </a:moveTo>
                  <a:lnTo>
                    <a:pt x="16729" y="0"/>
                  </a:lnTo>
                  <a:cubicBezTo>
                    <a:pt x="19419" y="0"/>
                    <a:pt x="21600" y="2181"/>
                    <a:pt x="21600" y="4871"/>
                  </a:cubicBezTo>
                  <a:lnTo>
                    <a:pt x="21600" y="16729"/>
                  </a:lnTo>
                  <a:cubicBezTo>
                    <a:pt x="21600" y="19419"/>
                    <a:pt x="19419" y="21600"/>
                    <a:pt x="16729" y="21600"/>
                  </a:cubicBezTo>
                  <a:lnTo>
                    <a:pt x="4871" y="21600"/>
                  </a:lnTo>
                  <a:cubicBezTo>
                    <a:pt x="2181" y="21600"/>
                    <a:pt x="0" y="19419"/>
                    <a:pt x="0" y="16729"/>
                  </a:cubicBezTo>
                  <a:lnTo>
                    <a:pt x="0" y="4871"/>
                  </a:lnTo>
                  <a:cubicBezTo>
                    <a:pt x="0" y="2181"/>
                    <a:pt x="2181" y="0"/>
                    <a:pt x="4871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Freeform 25"/>
            <p:cNvSpPr/>
            <p:nvPr/>
          </p:nvSpPr>
          <p:spPr>
            <a:xfrm rot="18900000">
              <a:off x="3403403" y="174968"/>
              <a:ext cx="844822" cy="84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1" y="0"/>
                  </a:moveTo>
                  <a:lnTo>
                    <a:pt x="16729" y="0"/>
                  </a:lnTo>
                  <a:cubicBezTo>
                    <a:pt x="19419" y="0"/>
                    <a:pt x="21600" y="2181"/>
                    <a:pt x="21600" y="4871"/>
                  </a:cubicBezTo>
                  <a:lnTo>
                    <a:pt x="21600" y="16729"/>
                  </a:lnTo>
                  <a:cubicBezTo>
                    <a:pt x="21600" y="19419"/>
                    <a:pt x="19419" y="21600"/>
                    <a:pt x="16729" y="21600"/>
                  </a:cubicBezTo>
                  <a:lnTo>
                    <a:pt x="4871" y="21600"/>
                  </a:lnTo>
                  <a:cubicBezTo>
                    <a:pt x="2181" y="21600"/>
                    <a:pt x="0" y="19419"/>
                    <a:pt x="0" y="16729"/>
                  </a:cubicBezTo>
                  <a:lnTo>
                    <a:pt x="0" y="4871"/>
                  </a:lnTo>
                  <a:cubicBezTo>
                    <a:pt x="0" y="2181"/>
                    <a:pt x="2181" y="0"/>
                    <a:pt x="4871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Freeform 28"/>
            <p:cNvSpPr/>
            <p:nvPr/>
          </p:nvSpPr>
          <p:spPr>
            <a:xfrm rot="18900000">
              <a:off x="6631837" y="174968"/>
              <a:ext cx="844823" cy="84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1" y="0"/>
                  </a:moveTo>
                  <a:lnTo>
                    <a:pt x="16729" y="0"/>
                  </a:lnTo>
                  <a:cubicBezTo>
                    <a:pt x="19419" y="0"/>
                    <a:pt x="21600" y="2181"/>
                    <a:pt x="21600" y="4871"/>
                  </a:cubicBezTo>
                  <a:lnTo>
                    <a:pt x="21600" y="16729"/>
                  </a:lnTo>
                  <a:cubicBezTo>
                    <a:pt x="21600" y="19419"/>
                    <a:pt x="19419" y="21600"/>
                    <a:pt x="16729" y="21600"/>
                  </a:cubicBezTo>
                  <a:lnTo>
                    <a:pt x="4871" y="21600"/>
                  </a:lnTo>
                  <a:cubicBezTo>
                    <a:pt x="2181" y="21600"/>
                    <a:pt x="0" y="19419"/>
                    <a:pt x="0" y="16729"/>
                  </a:cubicBezTo>
                  <a:lnTo>
                    <a:pt x="0" y="4871"/>
                  </a:lnTo>
                  <a:cubicBezTo>
                    <a:pt x="0" y="2181"/>
                    <a:pt x="2181" y="0"/>
                    <a:pt x="4871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Freeform 31"/>
            <p:cNvSpPr/>
            <p:nvPr/>
          </p:nvSpPr>
          <p:spPr>
            <a:xfrm rot="18900000">
              <a:off x="9860272" y="174968"/>
              <a:ext cx="844823" cy="84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1" y="0"/>
                  </a:moveTo>
                  <a:lnTo>
                    <a:pt x="16729" y="0"/>
                  </a:lnTo>
                  <a:cubicBezTo>
                    <a:pt x="19419" y="0"/>
                    <a:pt x="21600" y="2181"/>
                    <a:pt x="21600" y="4871"/>
                  </a:cubicBezTo>
                  <a:lnTo>
                    <a:pt x="21600" y="16729"/>
                  </a:lnTo>
                  <a:cubicBezTo>
                    <a:pt x="21600" y="19419"/>
                    <a:pt x="19419" y="21600"/>
                    <a:pt x="16729" y="21600"/>
                  </a:cubicBezTo>
                  <a:lnTo>
                    <a:pt x="4871" y="21600"/>
                  </a:lnTo>
                  <a:cubicBezTo>
                    <a:pt x="2181" y="21600"/>
                    <a:pt x="0" y="19419"/>
                    <a:pt x="0" y="16729"/>
                  </a:cubicBezTo>
                  <a:lnTo>
                    <a:pt x="0" y="4871"/>
                  </a:lnTo>
                  <a:cubicBezTo>
                    <a:pt x="0" y="2181"/>
                    <a:pt x="2181" y="0"/>
                    <a:pt x="4871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TextBox 36"/>
            <p:cNvSpPr/>
            <p:nvPr/>
          </p:nvSpPr>
          <p:spPr>
            <a:xfrm>
              <a:off x="315740" y="342446"/>
              <a:ext cx="5632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2800" b="1" spc="116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151" name="TextBox 37"/>
            <p:cNvSpPr/>
            <p:nvPr/>
          </p:nvSpPr>
          <p:spPr>
            <a:xfrm>
              <a:off x="3544175" y="342446"/>
              <a:ext cx="5632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2800" b="1" spc="116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152" name="TextBox 38"/>
            <p:cNvSpPr/>
            <p:nvPr/>
          </p:nvSpPr>
          <p:spPr>
            <a:xfrm>
              <a:off x="6772610" y="342446"/>
              <a:ext cx="5632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2800" b="1" spc="116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153" name="TextBox 39"/>
            <p:cNvSpPr/>
            <p:nvPr/>
          </p:nvSpPr>
          <p:spPr>
            <a:xfrm>
              <a:off x="10001045" y="342446"/>
              <a:ext cx="5632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2800" b="1" spc="116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t>04</a:t>
              </a:r>
            </a:p>
          </p:txBody>
        </p:sp>
        <p:sp>
          <p:nvSpPr>
            <p:cNvPr id="154" name="TextBox 40"/>
            <p:cNvSpPr/>
            <p:nvPr/>
          </p:nvSpPr>
          <p:spPr>
            <a:xfrm>
              <a:off x="13229479" y="342446"/>
              <a:ext cx="5632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2800" b="1" spc="116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t>05</a:t>
              </a:r>
            </a:p>
          </p:txBody>
        </p:sp>
      </p:grpSp>
      <p:sp>
        <p:nvSpPr>
          <p:cNvPr id="156" name="TextBox 45"/>
          <p:cNvSpPr txBox="1"/>
          <p:nvPr/>
        </p:nvSpPr>
        <p:spPr>
          <a:xfrm>
            <a:off x="14402948" y="6227686"/>
            <a:ext cx="2982670" cy="2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300"/>
              </a:lnSpc>
              <a:defRPr sz="16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t>Supporting Text</a:t>
            </a:r>
          </a:p>
        </p:txBody>
      </p:sp>
      <p:sp>
        <p:nvSpPr>
          <p:cNvPr id="157" name="TextBox 46"/>
          <p:cNvSpPr txBox="1"/>
          <p:nvPr/>
        </p:nvSpPr>
        <p:spPr>
          <a:xfrm>
            <a:off x="1634070" y="5749345"/>
            <a:ext cx="2982670" cy="35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Resilience</a:t>
            </a:r>
          </a:p>
        </p:txBody>
      </p:sp>
      <p:sp>
        <p:nvSpPr>
          <p:cNvPr id="158" name="TextBox 47"/>
          <p:cNvSpPr txBox="1"/>
          <p:nvPr/>
        </p:nvSpPr>
        <p:spPr>
          <a:xfrm>
            <a:off x="4826289" y="5749345"/>
            <a:ext cx="2982671" cy="35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Conncetion</a:t>
            </a:r>
          </a:p>
        </p:txBody>
      </p:sp>
      <p:sp>
        <p:nvSpPr>
          <p:cNvPr id="159" name="TextBox 48"/>
          <p:cNvSpPr txBox="1"/>
          <p:nvPr/>
        </p:nvSpPr>
        <p:spPr>
          <a:xfrm>
            <a:off x="8018509" y="5749345"/>
            <a:ext cx="2982670" cy="35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Belonging</a:t>
            </a:r>
          </a:p>
        </p:txBody>
      </p:sp>
      <p:sp>
        <p:nvSpPr>
          <p:cNvPr id="160" name="TextBox 49"/>
          <p:cNvSpPr txBox="1"/>
          <p:nvPr/>
        </p:nvSpPr>
        <p:spPr>
          <a:xfrm>
            <a:off x="11210728" y="5749345"/>
            <a:ext cx="2982670" cy="35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Engagement</a:t>
            </a:r>
          </a:p>
        </p:txBody>
      </p:sp>
      <p:sp>
        <p:nvSpPr>
          <p:cNvPr id="161" name="TextBox 50"/>
          <p:cNvSpPr txBox="1"/>
          <p:nvPr/>
        </p:nvSpPr>
        <p:spPr>
          <a:xfrm>
            <a:off x="14402948" y="5749345"/>
            <a:ext cx="2982670" cy="35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Subtitle</a:t>
            </a:r>
          </a:p>
        </p:txBody>
      </p:sp>
      <p:grpSp>
        <p:nvGrpSpPr>
          <p:cNvPr id="165" name="Group 59"/>
          <p:cNvGrpSpPr/>
          <p:nvPr/>
        </p:nvGrpSpPr>
        <p:grpSpPr>
          <a:xfrm>
            <a:off x="10643185" y="4220006"/>
            <a:ext cx="1694763" cy="1694762"/>
            <a:chOff x="0" y="0"/>
            <a:chExt cx="1694761" cy="1694761"/>
          </a:xfrm>
        </p:grpSpPr>
        <p:sp>
          <p:nvSpPr>
            <p:cNvPr id="162" name="Freeform 61"/>
            <p:cNvSpPr/>
            <p:nvPr/>
          </p:nvSpPr>
          <p:spPr>
            <a:xfrm rot="18900000">
              <a:off x="248192" y="248192"/>
              <a:ext cx="1198378" cy="119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4" y="0"/>
                  </a:moveTo>
                  <a:lnTo>
                    <a:pt x="18166" y="0"/>
                  </a:lnTo>
                  <a:cubicBezTo>
                    <a:pt x="19077" y="0"/>
                    <a:pt x="19950" y="362"/>
                    <a:pt x="20594" y="1006"/>
                  </a:cubicBezTo>
                  <a:cubicBezTo>
                    <a:pt x="21238" y="1650"/>
                    <a:pt x="21600" y="2523"/>
                    <a:pt x="21600" y="3434"/>
                  </a:cubicBezTo>
                  <a:lnTo>
                    <a:pt x="21600" y="18166"/>
                  </a:lnTo>
                  <a:cubicBezTo>
                    <a:pt x="21600" y="19077"/>
                    <a:pt x="21238" y="19950"/>
                    <a:pt x="20594" y="20594"/>
                  </a:cubicBezTo>
                  <a:cubicBezTo>
                    <a:pt x="19950" y="21238"/>
                    <a:pt x="19077" y="21600"/>
                    <a:pt x="18166" y="21600"/>
                  </a:cubicBezTo>
                  <a:lnTo>
                    <a:pt x="3434" y="21600"/>
                  </a:lnTo>
                  <a:cubicBezTo>
                    <a:pt x="2523" y="21600"/>
                    <a:pt x="1650" y="21238"/>
                    <a:pt x="1006" y="20594"/>
                  </a:cubicBezTo>
                  <a:cubicBezTo>
                    <a:pt x="362" y="19950"/>
                    <a:pt x="0" y="19077"/>
                    <a:pt x="0" y="18166"/>
                  </a:cubicBezTo>
                  <a:lnTo>
                    <a:pt x="0" y="3434"/>
                  </a:lnTo>
                  <a:cubicBezTo>
                    <a:pt x="0" y="2523"/>
                    <a:pt x="362" y="1650"/>
                    <a:pt x="1006" y="1006"/>
                  </a:cubicBezTo>
                  <a:cubicBezTo>
                    <a:pt x="1650" y="362"/>
                    <a:pt x="2523" y="0"/>
                    <a:pt x="3434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Freeform 64"/>
            <p:cNvSpPr/>
            <p:nvPr/>
          </p:nvSpPr>
          <p:spPr>
            <a:xfrm rot="18900000">
              <a:off x="365015" y="365015"/>
              <a:ext cx="964732" cy="96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65" y="0"/>
                  </a:moveTo>
                  <a:lnTo>
                    <a:pt x="17335" y="0"/>
                  </a:lnTo>
                  <a:cubicBezTo>
                    <a:pt x="19690" y="0"/>
                    <a:pt x="21600" y="1910"/>
                    <a:pt x="21600" y="4265"/>
                  </a:cubicBezTo>
                  <a:lnTo>
                    <a:pt x="21600" y="17335"/>
                  </a:lnTo>
                  <a:cubicBezTo>
                    <a:pt x="21600" y="19690"/>
                    <a:pt x="19690" y="21600"/>
                    <a:pt x="17335" y="21600"/>
                  </a:cubicBezTo>
                  <a:lnTo>
                    <a:pt x="4265" y="21600"/>
                  </a:lnTo>
                  <a:cubicBezTo>
                    <a:pt x="1910" y="21600"/>
                    <a:pt x="0" y="19690"/>
                    <a:pt x="0" y="17335"/>
                  </a:cubicBezTo>
                  <a:lnTo>
                    <a:pt x="0" y="4265"/>
                  </a:lnTo>
                  <a:cubicBezTo>
                    <a:pt x="0" y="1910"/>
                    <a:pt x="1910" y="0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Freeform 66"/>
            <p:cNvSpPr/>
            <p:nvPr/>
          </p:nvSpPr>
          <p:spPr>
            <a:xfrm>
              <a:off x="420806" y="508286"/>
              <a:ext cx="853150" cy="605737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9" name="Group 67"/>
          <p:cNvGrpSpPr/>
          <p:nvPr/>
        </p:nvGrpSpPr>
        <p:grpSpPr>
          <a:xfrm>
            <a:off x="7454314" y="4220006"/>
            <a:ext cx="1694763" cy="1694762"/>
            <a:chOff x="0" y="0"/>
            <a:chExt cx="1694761" cy="1694761"/>
          </a:xfrm>
        </p:grpSpPr>
        <p:sp>
          <p:nvSpPr>
            <p:cNvPr id="166" name="Freeform 69"/>
            <p:cNvSpPr/>
            <p:nvPr/>
          </p:nvSpPr>
          <p:spPr>
            <a:xfrm rot="18900000">
              <a:off x="248192" y="248192"/>
              <a:ext cx="1198378" cy="119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4" y="0"/>
                  </a:moveTo>
                  <a:lnTo>
                    <a:pt x="18166" y="0"/>
                  </a:lnTo>
                  <a:cubicBezTo>
                    <a:pt x="19077" y="0"/>
                    <a:pt x="19950" y="362"/>
                    <a:pt x="20594" y="1006"/>
                  </a:cubicBezTo>
                  <a:cubicBezTo>
                    <a:pt x="21238" y="1650"/>
                    <a:pt x="21600" y="2523"/>
                    <a:pt x="21600" y="3434"/>
                  </a:cubicBezTo>
                  <a:lnTo>
                    <a:pt x="21600" y="18166"/>
                  </a:lnTo>
                  <a:cubicBezTo>
                    <a:pt x="21600" y="19077"/>
                    <a:pt x="21238" y="19950"/>
                    <a:pt x="20594" y="20594"/>
                  </a:cubicBezTo>
                  <a:cubicBezTo>
                    <a:pt x="19950" y="21238"/>
                    <a:pt x="19077" y="21600"/>
                    <a:pt x="18166" y="21600"/>
                  </a:cubicBezTo>
                  <a:lnTo>
                    <a:pt x="3434" y="21600"/>
                  </a:lnTo>
                  <a:cubicBezTo>
                    <a:pt x="2523" y="21600"/>
                    <a:pt x="1650" y="21238"/>
                    <a:pt x="1006" y="20594"/>
                  </a:cubicBezTo>
                  <a:cubicBezTo>
                    <a:pt x="362" y="19950"/>
                    <a:pt x="0" y="19077"/>
                    <a:pt x="0" y="18166"/>
                  </a:cubicBezTo>
                  <a:lnTo>
                    <a:pt x="0" y="3434"/>
                  </a:lnTo>
                  <a:cubicBezTo>
                    <a:pt x="0" y="2523"/>
                    <a:pt x="362" y="1650"/>
                    <a:pt x="1006" y="1006"/>
                  </a:cubicBezTo>
                  <a:cubicBezTo>
                    <a:pt x="1650" y="362"/>
                    <a:pt x="2523" y="0"/>
                    <a:pt x="3434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Freeform 72"/>
            <p:cNvSpPr/>
            <p:nvPr/>
          </p:nvSpPr>
          <p:spPr>
            <a:xfrm rot="18900000">
              <a:off x="365015" y="365015"/>
              <a:ext cx="964732" cy="96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65" y="0"/>
                  </a:moveTo>
                  <a:lnTo>
                    <a:pt x="17335" y="0"/>
                  </a:lnTo>
                  <a:cubicBezTo>
                    <a:pt x="19690" y="0"/>
                    <a:pt x="21600" y="1910"/>
                    <a:pt x="21600" y="4265"/>
                  </a:cubicBezTo>
                  <a:lnTo>
                    <a:pt x="21600" y="17335"/>
                  </a:lnTo>
                  <a:cubicBezTo>
                    <a:pt x="21600" y="19690"/>
                    <a:pt x="19690" y="21600"/>
                    <a:pt x="17335" y="21600"/>
                  </a:cubicBezTo>
                  <a:lnTo>
                    <a:pt x="4265" y="21600"/>
                  </a:lnTo>
                  <a:cubicBezTo>
                    <a:pt x="1910" y="21600"/>
                    <a:pt x="0" y="19690"/>
                    <a:pt x="0" y="17335"/>
                  </a:cubicBezTo>
                  <a:lnTo>
                    <a:pt x="0" y="4265"/>
                  </a:lnTo>
                  <a:cubicBezTo>
                    <a:pt x="0" y="1910"/>
                    <a:pt x="1910" y="0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Freeform 74"/>
            <p:cNvSpPr/>
            <p:nvPr/>
          </p:nvSpPr>
          <p:spPr>
            <a:xfrm>
              <a:off x="502353" y="500474"/>
              <a:ext cx="690056" cy="69381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73" name="Group 75"/>
          <p:cNvGrpSpPr/>
          <p:nvPr/>
        </p:nvGrpSpPr>
        <p:grpSpPr>
          <a:xfrm>
            <a:off x="4265445" y="4220006"/>
            <a:ext cx="1694763" cy="1694762"/>
            <a:chOff x="0" y="0"/>
            <a:chExt cx="1694761" cy="1694761"/>
          </a:xfrm>
        </p:grpSpPr>
        <p:sp>
          <p:nvSpPr>
            <p:cNvPr id="170" name="Freeform 77"/>
            <p:cNvSpPr/>
            <p:nvPr/>
          </p:nvSpPr>
          <p:spPr>
            <a:xfrm rot="18900000">
              <a:off x="248192" y="248192"/>
              <a:ext cx="1198378" cy="119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4" y="0"/>
                  </a:moveTo>
                  <a:lnTo>
                    <a:pt x="18166" y="0"/>
                  </a:lnTo>
                  <a:cubicBezTo>
                    <a:pt x="19077" y="0"/>
                    <a:pt x="19950" y="362"/>
                    <a:pt x="20594" y="1006"/>
                  </a:cubicBezTo>
                  <a:cubicBezTo>
                    <a:pt x="21238" y="1650"/>
                    <a:pt x="21600" y="2523"/>
                    <a:pt x="21600" y="3434"/>
                  </a:cubicBezTo>
                  <a:lnTo>
                    <a:pt x="21600" y="18166"/>
                  </a:lnTo>
                  <a:cubicBezTo>
                    <a:pt x="21600" y="19077"/>
                    <a:pt x="21238" y="19950"/>
                    <a:pt x="20594" y="20594"/>
                  </a:cubicBezTo>
                  <a:cubicBezTo>
                    <a:pt x="19950" y="21238"/>
                    <a:pt x="19077" y="21600"/>
                    <a:pt x="18166" y="21600"/>
                  </a:cubicBezTo>
                  <a:lnTo>
                    <a:pt x="3434" y="21600"/>
                  </a:lnTo>
                  <a:cubicBezTo>
                    <a:pt x="2523" y="21600"/>
                    <a:pt x="1650" y="21238"/>
                    <a:pt x="1006" y="20594"/>
                  </a:cubicBezTo>
                  <a:cubicBezTo>
                    <a:pt x="362" y="19950"/>
                    <a:pt x="0" y="19077"/>
                    <a:pt x="0" y="18166"/>
                  </a:cubicBezTo>
                  <a:lnTo>
                    <a:pt x="0" y="3434"/>
                  </a:lnTo>
                  <a:cubicBezTo>
                    <a:pt x="0" y="2523"/>
                    <a:pt x="362" y="1650"/>
                    <a:pt x="1006" y="1006"/>
                  </a:cubicBezTo>
                  <a:cubicBezTo>
                    <a:pt x="1650" y="362"/>
                    <a:pt x="2523" y="0"/>
                    <a:pt x="3434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Freeform 80"/>
            <p:cNvSpPr/>
            <p:nvPr/>
          </p:nvSpPr>
          <p:spPr>
            <a:xfrm rot="18900000">
              <a:off x="365015" y="365015"/>
              <a:ext cx="964732" cy="96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65" y="0"/>
                  </a:moveTo>
                  <a:lnTo>
                    <a:pt x="17335" y="0"/>
                  </a:lnTo>
                  <a:cubicBezTo>
                    <a:pt x="19690" y="0"/>
                    <a:pt x="21600" y="1910"/>
                    <a:pt x="21600" y="4265"/>
                  </a:cubicBezTo>
                  <a:lnTo>
                    <a:pt x="21600" y="17335"/>
                  </a:lnTo>
                  <a:cubicBezTo>
                    <a:pt x="21600" y="19690"/>
                    <a:pt x="19690" y="21600"/>
                    <a:pt x="17335" y="21600"/>
                  </a:cubicBezTo>
                  <a:lnTo>
                    <a:pt x="4265" y="21600"/>
                  </a:lnTo>
                  <a:cubicBezTo>
                    <a:pt x="1910" y="21600"/>
                    <a:pt x="0" y="19690"/>
                    <a:pt x="0" y="17335"/>
                  </a:cubicBezTo>
                  <a:lnTo>
                    <a:pt x="0" y="4265"/>
                  </a:lnTo>
                  <a:cubicBezTo>
                    <a:pt x="0" y="1910"/>
                    <a:pt x="1910" y="0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Freeform 82"/>
            <p:cNvSpPr/>
            <p:nvPr/>
          </p:nvSpPr>
          <p:spPr>
            <a:xfrm>
              <a:off x="498224" y="536777"/>
              <a:ext cx="698314" cy="621208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77" name="Group 83"/>
          <p:cNvGrpSpPr/>
          <p:nvPr/>
        </p:nvGrpSpPr>
        <p:grpSpPr>
          <a:xfrm>
            <a:off x="1076574" y="4220006"/>
            <a:ext cx="1694762" cy="1694762"/>
            <a:chOff x="0" y="0"/>
            <a:chExt cx="1694761" cy="1694761"/>
          </a:xfrm>
        </p:grpSpPr>
        <p:sp>
          <p:nvSpPr>
            <p:cNvPr id="174" name="Freeform 85"/>
            <p:cNvSpPr/>
            <p:nvPr/>
          </p:nvSpPr>
          <p:spPr>
            <a:xfrm rot="18900000">
              <a:off x="248192" y="248192"/>
              <a:ext cx="1198378" cy="119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4" y="0"/>
                  </a:moveTo>
                  <a:lnTo>
                    <a:pt x="18166" y="0"/>
                  </a:lnTo>
                  <a:cubicBezTo>
                    <a:pt x="19077" y="0"/>
                    <a:pt x="19950" y="362"/>
                    <a:pt x="20594" y="1006"/>
                  </a:cubicBezTo>
                  <a:cubicBezTo>
                    <a:pt x="21238" y="1650"/>
                    <a:pt x="21600" y="2523"/>
                    <a:pt x="21600" y="3434"/>
                  </a:cubicBezTo>
                  <a:lnTo>
                    <a:pt x="21600" y="18166"/>
                  </a:lnTo>
                  <a:cubicBezTo>
                    <a:pt x="21600" y="19077"/>
                    <a:pt x="21238" y="19950"/>
                    <a:pt x="20594" y="20594"/>
                  </a:cubicBezTo>
                  <a:cubicBezTo>
                    <a:pt x="19950" y="21238"/>
                    <a:pt x="19077" y="21600"/>
                    <a:pt x="18166" y="21600"/>
                  </a:cubicBezTo>
                  <a:lnTo>
                    <a:pt x="3434" y="21600"/>
                  </a:lnTo>
                  <a:cubicBezTo>
                    <a:pt x="2523" y="21600"/>
                    <a:pt x="1650" y="21238"/>
                    <a:pt x="1006" y="20594"/>
                  </a:cubicBezTo>
                  <a:cubicBezTo>
                    <a:pt x="362" y="19950"/>
                    <a:pt x="0" y="19077"/>
                    <a:pt x="0" y="18166"/>
                  </a:cubicBezTo>
                  <a:lnTo>
                    <a:pt x="0" y="3434"/>
                  </a:lnTo>
                  <a:cubicBezTo>
                    <a:pt x="0" y="2523"/>
                    <a:pt x="362" y="1650"/>
                    <a:pt x="1006" y="1006"/>
                  </a:cubicBezTo>
                  <a:cubicBezTo>
                    <a:pt x="1650" y="362"/>
                    <a:pt x="2523" y="0"/>
                    <a:pt x="3434" y="0"/>
                  </a:cubicBezTo>
                  <a:close/>
                </a:path>
              </a:pathLst>
            </a:custGeom>
            <a:solidFill>
              <a:srgbClr val="66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Freeform 88"/>
            <p:cNvSpPr/>
            <p:nvPr/>
          </p:nvSpPr>
          <p:spPr>
            <a:xfrm rot="18900000">
              <a:off x="365015" y="365015"/>
              <a:ext cx="964732" cy="96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65" y="0"/>
                  </a:moveTo>
                  <a:lnTo>
                    <a:pt x="17335" y="0"/>
                  </a:lnTo>
                  <a:cubicBezTo>
                    <a:pt x="19690" y="0"/>
                    <a:pt x="21600" y="1910"/>
                    <a:pt x="21600" y="4265"/>
                  </a:cubicBezTo>
                  <a:lnTo>
                    <a:pt x="21600" y="17335"/>
                  </a:lnTo>
                  <a:cubicBezTo>
                    <a:pt x="21600" y="19690"/>
                    <a:pt x="19690" y="21600"/>
                    <a:pt x="17335" y="21600"/>
                  </a:cubicBezTo>
                  <a:lnTo>
                    <a:pt x="4265" y="21600"/>
                  </a:lnTo>
                  <a:cubicBezTo>
                    <a:pt x="1910" y="21600"/>
                    <a:pt x="0" y="19690"/>
                    <a:pt x="0" y="17335"/>
                  </a:cubicBezTo>
                  <a:lnTo>
                    <a:pt x="0" y="4265"/>
                  </a:lnTo>
                  <a:cubicBezTo>
                    <a:pt x="0" y="1910"/>
                    <a:pt x="1910" y="0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Freeform 90"/>
            <p:cNvSpPr/>
            <p:nvPr/>
          </p:nvSpPr>
          <p:spPr>
            <a:xfrm>
              <a:off x="465782" y="580739"/>
              <a:ext cx="763198" cy="533284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8" name="TextBox 91"/>
          <p:cNvSpPr txBox="1"/>
          <p:nvPr/>
        </p:nvSpPr>
        <p:spPr>
          <a:xfrm>
            <a:off x="1357130" y="1159660"/>
            <a:ext cx="15663796" cy="139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900"/>
              </a:lnSpc>
              <a:defRPr sz="9900" b="1" spc="-199">
                <a:solidFill>
                  <a:srgbClr val="4B217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Wellbeing</a:t>
            </a:r>
          </a:p>
        </p:txBody>
      </p:sp>
      <p:sp>
        <p:nvSpPr>
          <p:cNvPr id="179" name="Freeform 19"/>
          <p:cNvSpPr/>
          <p:nvPr/>
        </p:nvSpPr>
        <p:spPr>
          <a:xfrm>
            <a:off x="9767912" y="3805940"/>
            <a:ext cx="2458354" cy="2708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Freeform 19"/>
          <p:cNvSpPr/>
          <p:nvPr/>
        </p:nvSpPr>
        <p:spPr>
          <a:xfrm>
            <a:off x="6172059" y="3805940"/>
            <a:ext cx="2704590" cy="2708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2"/>
          <p:cNvSpPr/>
          <p:nvPr/>
        </p:nvSpPr>
        <p:spPr>
          <a:xfrm>
            <a:off x="4566603" y="-1831815"/>
            <a:ext cx="8622834" cy="86228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Freeform 3"/>
          <p:cNvSpPr/>
          <p:nvPr/>
        </p:nvSpPr>
        <p:spPr>
          <a:xfrm>
            <a:off x="16693267" y="8692267"/>
            <a:ext cx="3189465" cy="3189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Freeform 4"/>
          <p:cNvSpPr/>
          <p:nvPr/>
        </p:nvSpPr>
        <p:spPr>
          <a:xfrm>
            <a:off x="14289214" y="1416201"/>
            <a:ext cx="6266264" cy="62662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TextBox 6"/>
          <p:cNvSpPr txBox="1"/>
          <p:nvPr/>
        </p:nvSpPr>
        <p:spPr>
          <a:xfrm>
            <a:off x="1028701" y="7001671"/>
            <a:ext cx="4358280" cy="129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Democratic resilience</a:t>
            </a:r>
          </a:p>
        </p:txBody>
      </p:sp>
      <p:sp>
        <p:nvSpPr>
          <p:cNvPr id="186" name="TextBox 7"/>
          <p:cNvSpPr txBox="1"/>
          <p:nvPr/>
        </p:nvSpPr>
        <p:spPr>
          <a:xfrm>
            <a:off x="1028700" y="752475"/>
            <a:ext cx="10893033" cy="163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3400"/>
              </a:lnSpc>
              <a:defRPr sz="9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Resilience</a:t>
            </a:r>
          </a:p>
        </p:txBody>
      </p:sp>
      <p:sp>
        <p:nvSpPr>
          <p:cNvPr id="187" name="TextBox 9"/>
          <p:cNvSpPr txBox="1"/>
          <p:nvPr/>
        </p:nvSpPr>
        <p:spPr>
          <a:xfrm>
            <a:off x="11869152" y="7001671"/>
            <a:ext cx="4354410" cy="129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Collective resilience</a:t>
            </a:r>
          </a:p>
        </p:txBody>
      </p:sp>
      <p:sp>
        <p:nvSpPr>
          <p:cNvPr id="188" name="Freeform 3"/>
          <p:cNvSpPr/>
          <p:nvPr/>
        </p:nvSpPr>
        <p:spPr>
          <a:xfrm>
            <a:off x="1015220" y="5939805"/>
            <a:ext cx="772035" cy="7720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Freeform 23"/>
          <p:cNvSpPr/>
          <p:nvPr/>
        </p:nvSpPr>
        <p:spPr>
          <a:xfrm>
            <a:off x="11878654" y="5863816"/>
            <a:ext cx="1322378" cy="9240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2"/>
          <p:cNvSpPr/>
          <p:nvPr/>
        </p:nvSpPr>
        <p:spPr>
          <a:xfrm>
            <a:off x="4566603" y="-1831815"/>
            <a:ext cx="8622834" cy="86228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Freeform 3"/>
          <p:cNvSpPr/>
          <p:nvPr/>
        </p:nvSpPr>
        <p:spPr>
          <a:xfrm>
            <a:off x="16693267" y="8692267"/>
            <a:ext cx="3189465" cy="3189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Freeform 4"/>
          <p:cNvSpPr/>
          <p:nvPr/>
        </p:nvSpPr>
        <p:spPr>
          <a:xfrm>
            <a:off x="14289214" y="1416201"/>
            <a:ext cx="6266264" cy="62662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TextBox 6"/>
          <p:cNvSpPr txBox="1"/>
          <p:nvPr/>
        </p:nvSpPr>
        <p:spPr>
          <a:xfrm>
            <a:off x="1028701" y="7001671"/>
            <a:ext cx="4358280" cy="129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Global</a:t>
            </a:r>
          </a:p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competence</a:t>
            </a:r>
          </a:p>
        </p:txBody>
      </p:sp>
      <p:sp>
        <p:nvSpPr>
          <p:cNvPr id="195" name="TextBox 7"/>
          <p:cNvSpPr txBox="1"/>
          <p:nvPr/>
        </p:nvSpPr>
        <p:spPr>
          <a:xfrm>
            <a:off x="1028700" y="752475"/>
            <a:ext cx="10893033" cy="163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3400"/>
              </a:lnSpc>
              <a:defRPr sz="9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Connection</a:t>
            </a:r>
          </a:p>
        </p:txBody>
      </p:sp>
      <p:sp>
        <p:nvSpPr>
          <p:cNvPr id="196" name="TextBox 9"/>
          <p:cNvSpPr txBox="1"/>
          <p:nvPr/>
        </p:nvSpPr>
        <p:spPr>
          <a:xfrm>
            <a:off x="11869152" y="7001671"/>
            <a:ext cx="4354410" cy="129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Global</a:t>
            </a:r>
          </a:p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solidarity</a:t>
            </a:r>
          </a:p>
        </p:txBody>
      </p:sp>
      <p:sp>
        <p:nvSpPr>
          <p:cNvPr id="197" name="Freeform 33"/>
          <p:cNvSpPr/>
          <p:nvPr/>
        </p:nvSpPr>
        <p:spPr>
          <a:xfrm>
            <a:off x="11876502" y="5770260"/>
            <a:ext cx="1017523" cy="10175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Freeform 24"/>
          <p:cNvSpPr/>
          <p:nvPr/>
        </p:nvSpPr>
        <p:spPr>
          <a:xfrm>
            <a:off x="1073986" y="5521983"/>
            <a:ext cx="890098" cy="12235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2"/>
          <p:cNvSpPr/>
          <p:nvPr/>
        </p:nvSpPr>
        <p:spPr>
          <a:xfrm>
            <a:off x="4566603" y="-1831815"/>
            <a:ext cx="8622834" cy="86228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Freeform 3"/>
          <p:cNvSpPr/>
          <p:nvPr/>
        </p:nvSpPr>
        <p:spPr>
          <a:xfrm>
            <a:off x="16693267" y="8692267"/>
            <a:ext cx="3189465" cy="3189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Freeform 4"/>
          <p:cNvSpPr/>
          <p:nvPr/>
        </p:nvSpPr>
        <p:spPr>
          <a:xfrm>
            <a:off x="14289214" y="1416201"/>
            <a:ext cx="6266264" cy="62662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TextBox 6"/>
          <p:cNvSpPr txBox="1"/>
          <p:nvPr/>
        </p:nvSpPr>
        <p:spPr>
          <a:xfrm>
            <a:off x="974219" y="7001671"/>
            <a:ext cx="4358279" cy="129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Safe</a:t>
            </a:r>
          </a:p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space</a:t>
            </a:r>
          </a:p>
        </p:txBody>
      </p:sp>
      <p:sp>
        <p:nvSpPr>
          <p:cNvPr id="204" name="TextBox 7"/>
          <p:cNvSpPr txBox="1"/>
          <p:nvPr/>
        </p:nvSpPr>
        <p:spPr>
          <a:xfrm>
            <a:off x="1028700" y="752475"/>
            <a:ext cx="10893033" cy="163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3400"/>
              </a:lnSpc>
              <a:defRPr sz="9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Belonging</a:t>
            </a:r>
          </a:p>
        </p:txBody>
      </p:sp>
      <p:sp>
        <p:nvSpPr>
          <p:cNvPr id="205" name="TextBox 9"/>
          <p:cNvSpPr txBox="1"/>
          <p:nvPr/>
        </p:nvSpPr>
        <p:spPr>
          <a:xfrm>
            <a:off x="11869152" y="7001671"/>
            <a:ext cx="4354410" cy="129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Brave </a:t>
            </a:r>
          </a:p>
          <a:p>
            <a: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space</a:t>
            </a:r>
          </a:p>
        </p:txBody>
      </p:sp>
      <p:sp>
        <p:nvSpPr>
          <p:cNvPr id="206" name="Freeform 23"/>
          <p:cNvSpPr/>
          <p:nvPr/>
        </p:nvSpPr>
        <p:spPr>
          <a:xfrm>
            <a:off x="11878654" y="5863816"/>
            <a:ext cx="1322378" cy="9240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Freeform 10"/>
          <p:cNvSpPr/>
          <p:nvPr/>
        </p:nvSpPr>
        <p:spPr>
          <a:xfrm>
            <a:off x="913336" y="5924122"/>
            <a:ext cx="782949" cy="8033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2"/>
          <p:cNvSpPr/>
          <p:nvPr/>
        </p:nvSpPr>
        <p:spPr>
          <a:xfrm>
            <a:off x="4566603" y="-1831815"/>
            <a:ext cx="8622834" cy="86228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Freeform 3"/>
          <p:cNvSpPr/>
          <p:nvPr/>
        </p:nvSpPr>
        <p:spPr>
          <a:xfrm>
            <a:off x="16693267" y="8692267"/>
            <a:ext cx="3189465" cy="3189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Freeform 4"/>
          <p:cNvSpPr/>
          <p:nvPr/>
        </p:nvSpPr>
        <p:spPr>
          <a:xfrm>
            <a:off x="14289214" y="1416201"/>
            <a:ext cx="6266264" cy="62662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TextBox 6"/>
          <p:cNvSpPr txBox="1"/>
          <p:nvPr/>
        </p:nvSpPr>
        <p:spPr>
          <a:xfrm>
            <a:off x="1028701" y="7001671"/>
            <a:ext cx="4358280" cy="63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Co-creation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1028700" y="752475"/>
            <a:ext cx="10893033" cy="163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3400"/>
              </a:lnSpc>
              <a:defRPr sz="9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Engagement</a:t>
            </a:r>
          </a:p>
        </p:txBody>
      </p:sp>
      <p:sp>
        <p:nvSpPr>
          <p:cNvPr id="214" name="TextBox 9"/>
          <p:cNvSpPr txBox="1"/>
          <p:nvPr/>
        </p:nvSpPr>
        <p:spPr>
          <a:xfrm>
            <a:off x="11869152" y="7001671"/>
            <a:ext cx="4354410" cy="63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3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Mobility</a:t>
            </a:r>
          </a:p>
        </p:txBody>
      </p:sp>
      <p:sp>
        <p:nvSpPr>
          <p:cNvPr id="215" name="Freeform 31"/>
          <p:cNvSpPr/>
          <p:nvPr/>
        </p:nvSpPr>
        <p:spPr>
          <a:xfrm>
            <a:off x="1121109" y="5434986"/>
            <a:ext cx="870064" cy="12319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Freeform 13"/>
          <p:cNvSpPr/>
          <p:nvPr/>
        </p:nvSpPr>
        <p:spPr>
          <a:xfrm>
            <a:off x="11905367" y="6003064"/>
            <a:ext cx="610609" cy="7720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reeform 2"/>
          <p:cNvSpPr/>
          <p:nvPr/>
        </p:nvSpPr>
        <p:spPr>
          <a:xfrm>
            <a:off x="-1594733" y="8692267"/>
            <a:ext cx="3189466" cy="3189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Freeform 3"/>
          <p:cNvSpPr/>
          <p:nvPr/>
        </p:nvSpPr>
        <p:spPr>
          <a:xfrm>
            <a:off x="15819922" y="-1511013"/>
            <a:ext cx="5601209" cy="56012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Freeform 5"/>
          <p:cNvSpPr/>
          <p:nvPr/>
        </p:nvSpPr>
        <p:spPr>
          <a:xfrm>
            <a:off x="2468077" y="2491418"/>
            <a:ext cx="13351844" cy="443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" y="0"/>
                </a:moveTo>
                <a:lnTo>
                  <a:pt x="21368" y="0"/>
                </a:lnTo>
                <a:cubicBezTo>
                  <a:pt x="21430" y="0"/>
                  <a:pt x="21489" y="73"/>
                  <a:pt x="21532" y="204"/>
                </a:cubicBezTo>
                <a:cubicBezTo>
                  <a:pt x="21576" y="335"/>
                  <a:pt x="21600" y="512"/>
                  <a:pt x="21600" y="697"/>
                </a:cubicBezTo>
                <a:lnTo>
                  <a:pt x="21600" y="20903"/>
                </a:lnTo>
                <a:cubicBezTo>
                  <a:pt x="21600" y="21288"/>
                  <a:pt x="21496" y="21600"/>
                  <a:pt x="21368" y="21600"/>
                </a:cubicBezTo>
                <a:lnTo>
                  <a:pt x="232" y="21600"/>
                </a:lnTo>
                <a:cubicBezTo>
                  <a:pt x="104" y="21600"/>
                  <a:pt x="0" y="21288"/>
                  <a:pt x="0" y="20903"/>
                </a:cubicBezTo>
                <a:lnTo>
                  <a:pt x="0" y="697"/>
                </a:lnTo>
                <a:cubicBezTo>
                  <a:pt x="0" y="312"/>
                  <a:pt x="104" y="0"/>
                  <a:pt x="232" y="0"/>
                </a:cubicBezTo>
                <a:close/>
              </a:path>
            </a:pathLst>
          </a:custGeom>
          <a:solidFill>
            <a:srgbClr val="FFFFFF">
              <a:alpha val="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TextBox 7"/>
          <p:cNvSpPr txBox="1"/>
          <p:nvPr/>
        </p:nvSpPr>
        <p:spPr>
          <a:xfrm>
            <a:off x="3222339" y="3171455"/>
            <a:ext cx="11545765" cy="672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3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t>Intelligence is the ability to adapt to change.</a:t>
            </a:r>
          </a:p>
        </p:txBody>
      </p:sp>
      <p:sp>
        <p:nvSpPr>
          <p:cNvPr id="222" name="TextBox 8"/>
          <p:cNvSpPr txBox="1"/>
          <p:nvPr/>
        </p:nvSpPr>
        <p:spPr>
          <a:xfrm>
            <a:off x="2468076" y="7095438"/>
            <a:ext cx="13351847" cy="514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200"/>
              </a:lnSpc>
              <a:defRPr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Stephen Hawking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Anita Vahere-Abražune</dc:creator>
  <cp:lastModifiedBy>Anita Vahere-Abražune</cp:lastModifiedBy>
  <cp:revision>4</cp:revision>
  <dcterms:modified xsi:type="dcterms:W3CDTF">2026-04-11T23:07:08Z</dcterms:modified>
</cp:coreProperties>
</file>