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14748232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A8C66B-6884-4B4B-92A8-80B2BD319EBD}" v="3" dt="2026-06-01T19:41:21.8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4" d="100"/>
          <a:sy n="64" d="100"/>
        </p:scale>
        <p:origin x="5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ra Jansone" userId="4e01dd59-48f0-4106-b907-e31ae51638ba" providerId="ADAL" clId="{CA440836-3E35-4394-99C3-DBE2A22E076F}"/>
    <pc:docChg chg="custSel addSld delSld modSld">
      <pc:chgData name="Antra Jansone" userId="4e01dd59-48f0-4106-b907-e31ae51638ba" providerId="ADAL" clId="{CA440836-3E35-4394-99C3-DBE2A22E076F}" dt="2026-06-01T19:44:37.889" v="13" actId="207"/>
      <pc:docMkLst>
        <pc:docMk/>
      </pc:docMkLst>
      <pc:sldChg chg="modSp add del mod">
        <pc:chgData name="Antra Jansone" userId="4e01dd59-48f0-4106-b907-e31ae51638ba" providerId="ADAL" clId="{CA440836-3E35-4394-99C3-DBE2A22E076F}" dt="2026-06-01T19:41:50.805" v="7" actId="2696"/>
        <pc:sldMkLst>
          <pc:docMk/>
          <pc:sldMk cId="1011557441" sldId="3934"/>
        </pc:sldMkLst>
        <pc:spChg chg="mod">
          <ac:chgData name="Antra Jansone" userId="4e01dd59-48f0-4106-b907-e31ae51638ba" providerId="ADAL" clId="{CA440836-3E35-4394-99C3-DBE2A22E076F}" dt="2026-06-01T19:35:19.858" v="1" actId="27636"/>
          <ac:spMkLst>
            <pc:docMk/>
            <pc:sldMk cId="1011557441" sldId="3934"/>
            <ac:spMk id="5" creationId="{E9964882-602E-BD41-BC29-5FF69560DE74}"/>
          </ac:spMkLst>
        </pc:spChg>
      </pc:sldChg>
      <pc:sldChg chg="addSp delSp modSp mod">
        <pc:chgData name="Antra Jansone" userId="4e01dd59-48f0-4106-b907-e31ae51638ba" providerId="ADAL" clId="{CA440836-3E35-4394-99C3-DBE2A22E076F}" dt="2026-06-01T19:44:37.889" v="13" actId="207"/>
        <pc:sldMkLst>
          <pc:docMk/>
          <pc:sldMk cId="1541397959" sldId="2147482322"/>
        </pc:sldMkLst>
        <pc:spChg chg="mod">
          <ac:chgData name="Antra Jansone" userId="4e01dd59-48f0-4106-b907-e31ae51638ba" providerId="ADAL" clId="{CA440836-3E35-4394-99C3-DBE2A22E076F}" dt="2026-06-01T19:44:37.889" v="13" actId="207"/>
          <ac:spMkLst>
            <pc:docMk/>
            <pc:sldMk cId="1541397959" sldId="2147482322"/>
            <ac:spMk id="26" creationId="{ED8AE42A-4886-FDE4-0EF2-46C198B41BDA}"/>
          </ac:spMkLst>
        </pc:spChg>
        <pc:picChg chg="add mod">
          <ac:chgData name="Antra Jansone" userId="4e01dd59-48f0-4106-b907-e31ae51638ba" providerId="ADAL" clId="{CA440836-3E35-4394-99C3-DBE2A22E076F}" dt="2026-06-01T19:42:42.460" v="11" actId="1076"/>
          <ac:picMkLst>
            <pc:docMk/>
            <pc:sldMk cId="1541397959" sldId="2147482322"/>
            <ac:picMk id="3" creationId="{DF479431-39FB-BE2E-1EFA-247B9A80C460}"/>
          </ac:picMkLst>
        </pc:picChg>
        <pc:picChg chg="del">
          <ac:chgData name="Antra Jansone" userId="4e01dd59-48f0-4106-b907-e31ae51638ba" providerId="ADAL" clId="{CA440836-3E35-4394-99C3-DBE2A22E076F}" dt="2026-06-01T19:35:31.875" v="2" actId="478"/>
          <ac:picMkLst>
            <pc:docMk/>
            <pc:sldMk cId="1541397959" sldId="2147482322"/>
            <ac:picMk id="27" creationId="{332FDD10-F0BE-768E-9C74-8950B8F8A830}"/>
          </ac:picMkLst>
        </pc:picChg>
      </pc:sldChg>
      <pc:sldMasterChg chg="delSldLayout">
        <pc:chgData name="Antra Jansone" userId="4e01dd59-48f0-4106-b907-e31ae51638ba" providerId="ADAL" clId="{CA440836-3E35-4394-99C3-DBE2A22E076F}" dt="2026-06-01T19:41:50.805" v="7" actId="2696"/>
        <pc:sldMasterMkLst>
          <pc:docMk/>
          <pc:sldMasterMk cId="2460954070" sldId="2147483660"/>
        </pc:sldMasterMkLst>
        <pc:sldLayoutChg chg="del">
          <pc:chgData name="Antra Jansone" userId="4e01dd59-48f0-4106-b907-e31ae51638ba" providerId="ADAL" clId="{CA440836-3E35-4394-99C3-DBE2A22E076F}" dt="2026-06-01T19:41:50.805" v="7" actId="2696"/>
          <pc:sldLayoutMkLst>
            <pc:docMk/>
            <pc:sldMasterMk cId="2460954070" sldId="2147483660"/>
            <pc:sldLayoutMk cId="1060366313" sldId="214748367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B4573-21C3-45CB-8CA3-9A4FB93E3D71}" type="datetimeFigureOut">
              <a:t>01.06.2026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DFCEA-DF09-4989-86EB-0A80B9C5DE2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55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EA2D99-A718-9736-64D3-AA2125A4A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E5B6E8-4042-34E1-C4C5-3E51F024AC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0BE1A7-E33D-AE6B-927F-FA1CC12DCF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err="1"/>
              <a:t>Technopolis</a:t>
            </a:r>
            <a:r>
              <a:rPr lang="lv-LV"/>
              <a:t> ārējo ekspertu grupu </a:t>
            </a:r>
            <a:r>
              <a:rPr lang="lv-LV" sz="1200" b="1" spc="125">
                <a:solidFill>
                  <a:srgbClr val="908DA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alibri"/>
              </a:rPr>
              <a:t>IETEIKUMI LATVIJAS PĒTNIECĪBAS SISTĒMAS PILNVEIDEI</a:t>
            </a:r>
            <a:endParaRPr lang="en-GB" sz="1200">
              <a:solidFill>
                <a:srgbClr val="908DA2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Calibri"/>
            </a:endParaRPr>
          </a:p>
          <a:p>
            <a:r>
              <a:rPr lang="en-US"/>
              <a:t>
</a:t>
            </a:r>
            <a:r>
              <a:rPr lang="en-US" err="1"/>
              <a:t>Šī</a:t>
            </a:r>
            <a:r>
              <a:rPr lang="en-US"/>
              <a:t> </a:t>
            </a:r>
            <a:r>
              <a:rPr lang="en-US" err="1"/>
              <a:t>slaida</a:t>
            </a:r>
            <a:r>
              <a:rPr lang="en-US"/>
              <a:t> </a:t>
            </a:r>
            <a:r>
              <a:rPr lang="en-US" err="1"/>
              <a:t>saturs</a:t>
            </a:r>
            <a:r>
              <a:rPr lang="en-US"/>
              <a:t> </a:t>
            </a:r>
            <a:r>
              <a:rPr lang="en-US" err="1"/>
              <a:t>koncentrējas</a:t>
            </a:r>
            <a:r>
              <a:rPr lang="en-US"/>
              <a:t> </a:t>
            </a:r>
            <a:r>
              <a:rPr lang="en-US" err="1"/>
              <a:t>uz</a:t>
            </a:r>
            <a:r>
              <a:rPr lang="en-US"/>
              <a:t> </a:t>
            </a:r>
            <a:r>
              <a:rPr lang="en-US" err="1"/>
              <a:t>četrām</a:t>
            </a:r>
            <a:r>
              <a:rPr lang="en-US"/>
              <a:t> </a:t>
            </a:r>
            <a:r>
              <a:rPr lang="en-US" err="1"/>
              <a:t>būtiskām</a:t>
            </a:r>
            <a:r>
              <a:rPr lang="en-US"/>
              <a:t> </a:t>
            </a:r>
            <a:r>
              <a:rPr lang="en-US" err="1"/>
              <a:t>jomām</a:t>
            </a:r>
            <a:r>
              <a:rPr lang="en-US"/>
              <a:t>, kas </a:t>
            </a:r>
            <a:r>
              <a:rPr lang="en-US" err="1"/>
              <a:t>identificētas</a:t>
            </a:r>
            <a:r>
              <a:rPr lang="en-US"/>
              <a:t> </a:t>
            </a:r>
            <a:r>
              <a:rPr lang="en-US" err="1"/>
              <a:t>kā</a:t>
            </a:r>
            <a:r>
              <a:rPr lang="en-US"/>
              <a:t> </a:t>
            </a:r>
            <a:r>
              <a:rPr lang="en-US" err="1"/>
              <a:t>kritiskas</a:t>
            </a:r>
            <a:r>
              <a:rPr lang="en-US"/>
              <a:t> </a:t>
            </a:r>
            <a:r>
              <a:rPr lang="en-US" err="1"/>
              <a:t>Latvijas</a:t>
            </a:r>
            <a:r>
              <a:rPr lang="en-US"/>
              <a:t> </a:t>
            </a:r>
            <a:r>
              <a:rPr lang="en-US" err="1"/>
              <a:t>pētniecības</a:t>
            </a:r>
            <a:r>
              <a:rPr lang="en-US"/>
              <a:t> </a:t>
            </a:r>
            <a:r>
              <a:rPr lang="en-US" err="1"/>
              <a:t>sistēmas</a:t>
            </a:r>
            <a:r>
              <a:rPr lang="en-US"/>
              <a:t> </a:t>
            </a:r>
            <a:r>
              <a:rPr lang="en-US" err="1"/>
              <a:t>efektīvai</a:t>
            </a:r>
            <a:r>
              <a:rPr lang="en-US"/>
              <a:t> </a:t>
            </a:r>
            <a:r>
              <a:rPr lang="en-US" err="1"/>
              <a:t>attīstībai</a:t>
            </a:r>
            <a:r>
              <a:rPr lang="en-US"/>
              <a:t> un </a:t>
            </a:r>
            <a:r>
              <a:rPr lang="en-US" err="1"/>
              <a:t>konkurētspējas</a:t>
            </a:r>
            <a:r>
              <a:rPr lang="en-US"/>
              <a:t> </a:t>
            </a:r>
            <a:r>
              <a:rPr lang="en-US" err="1"/>
              <a:t>paaugstināšanai</a:t>
            </a:r>
            <a:r>
              <a:rPr lang="en-US"/>
              <a:t> </a:t>
            </a:r>
            <a:r>
              <a:rPr lang="en-US" err="1"/>
              <a:t>starptautiskajā</a:t>
            </a:r>
            <a:r>
              <a:rPr lang="en-US"/>
              <a:t> </a:t>
            </a:r>
            <a:r>
              <a:rPr lang="en-US" err="1"/>
              <a:t>vidē</a:t>
            </a:r>
            <a:r>
              <a:rPr lang="en-US"/>
              <a:t>. </a:t>
            </a:r>
            <a:endParaRPr lang="lv-LV"/>
          </a:p>
          <a:p>
            <a:endParaRPr lang="lv-LV"/>
          </a:p>
          <a:p>
            <a:r>
              <a:rPr lang="en-US" err="1"/>
              <a:t>Pirmais</a:t>
            </a:r>
            <a:r>
              <a:rPr lang="en-US"/>
              <a:t> elements </a:t>
            </a:r>
            <a:r>
              <a:rPr lang="en-US" err="1"/>
              <a:t>izceļ</a:t>
            </a:r>
            <a:r>
              <a:rPr lang="en-US"/>
              <a:t> </a:t>
            </a:r>
            <a:r>
              <a:rPr lang="en-US" err="1"/>
              <a:t>nepieciešamību</a:t>
            </a:r>
            <a:r>
              <a:rPr lang="en-US"/>
              <a:t> </a:t>
            </a:r>
            <a:r>
              <a:rPr lang="en-US" err="1"/>
              <a:t>stiprināt</a:t>
            </a:r>
            <a:r>
              <a:rPr lang="en-US"/>
              <a:t> </a:t>
            </a:r>
            <a:r>
              <a:rPr lang="en-US" err="1"/>
              <a:t>kritisko</a:t>
            </a:r>
            <a:r>
              <a:rPr lang="en-US"/>
              <a:t> </a:t>
            </a:r>
            <a:r>
              <a:rPr lang="en-US" err="1"/>
              <a:t>masu</a:t>
            </a:r>
            <a:r>
              <a:rPr lang="en-US"/>
              <a:t>, kas </a:t>
            </a:r>
            <a:r>
              <a:rPr lang="en-US" err="1"/>
              <a:t>saistīta</a:t>
            </a:r>
            <a:r>
              <a:rPr lang="en-US"/>
              <a:t> </a:t>
            </a:r>
            <a:r>
              <a:rPr lang="en-US" err="1"/>
              <a:t>ar</a:t>
            </a:r>
            <a:r>
              <a:rPr lang="en-US"/>
              <a:t> </a:t>
            </a:r>
            <a:r>
              <a:rPr lang="en-US" err="1"/>
              <a:t>pētniecības</a:t>
            </a:r>
            <a:r>
              <a:rPr lang="en-US"/>
              <a:t> </a:t>
            </a:r>
            <a:r>
              <a:rPr lang="en-US" err="1"/>
              <a:t>resursu</a:t>
            </a:r>
            <a:r>
              <a:rPr lang="en-US"/>
              <a:t> </a:t>
            </a:r>
            <a:r>
              <a:rPr lang="en-US" err="1"/>
              <a:t>fragmentācijas</a:t>
            </a:r>
            <a:r>
              <a:rPr lang="en-US"/>
              <a:t> </a:t>
            </a:r>
            <a:r>
              <a:rPr lang="en-US" err="1"/>
              <a:t>mazināšanu</a:t>
            </a:r>
            <a:r>
              <a:rPr lang="en-US"/>
              <a:t> un </a:t>
            </a:r>
            <a:r>
              <a:rPr lang="en-US" err="1"/>
              <a:t>kapacitātes</a:t>
            </a:r>
            <a:r>
              <a:rPr lang="en-US"/>
              <a:t> </a:t>
            </a:r>
            <a:r>
              <a:rPr lang="en-US" err="1"/>
              <a:t>koncentrēšanu</a:t>
            </a:r>
            <a:r>
              <a:rPr lang="en-US"/>
              <a:t> </a:t>
            </a:r>
            <a:r>
              <a:rPr lang="en-US" err="1"/>
              <a:t>stratēģiskajās</a:t>
            </a:r>
            <a:r>
              <a:rPr lang="en-US"/>
              <a:t> </a:t>
            </a:r>
            <a:r>
              <a:rPr lang="en-US" err="1"/>
              <a:t>zinātnes</a:t>
            </a:r>
            <a:r>
              <a:rPr lang="en-US"/>
              <a:t> </a:t>
            </a:r>
            <a:r>
              <a:rPr lang="en-US" err="1"/>
              <a:t>jomās</a:t>
            </a:r>
            <a:r>
              <a:rPr lang="en-US"/>
              <a:t>. Tas </a:t>
            </a:r>
            <a:r>
              <a:rPr lang="en-US" err="1"/>
              <a:t>ir</a:t>
            </a:r>
            <a:r>
              <a:rPr lang="en-US"/>
              <a:t> </a:t>
            </a:r>
            <a:r>
              <a:rPr lang="en-US" err="1"/>
              <a:t>īpaši</a:t>
            </a:r>
            <a:r>
              <a:rPr lang="en-US"/>
              <a:t> </a:t>
            </a:r>
            <a:r>
              <a:rPr lang="en-US" err="1"/>
              <a:t>būtiski</a:t>
            </a:r>
            <a:r>
              <a:rPr lang="en-US"/>
              <a:t> </a:t>
            </a:r>
            <a:r>
              <a:rPr lang="en-US" err="1"/>
              <a:t>valstīm</a:t>
            </a:r>
            <a:r>
              <a:rPr lang="en-US"/>
              <a:t> </a:t>
            </a:r>
            <a:r>
              <a:rPr lang="en-US" err="1"/>
              <a:t>ar</a:t>
            </a:r>
            <a:r>
              <a:rPr lang="en-US"/>
              <a:t> </a:t>
            </a:r>
            <a:r>
              <a:rPr lang="en-US" err="1"/>
              <a:t>ierobežotu</a:t>
            </a:r>
            <a:r>
              <a:rPr lang="en-US"/>
              <a:t> </a:t>
            </a:r>
            <a:r>
              <a:rPr lang="en-US" err="1"/>
              <a:t>cilvēkkapitālu</a:t>
            </a:r>
            <a:r>
              <a:rPr lang="en-US"/>
              <a:t> un </a:t>
            </a:r>
            <a:r>
              <a:rPr lang="en-US" err="1"/>
              <a:t>finanšu</a:t>
            </a:r>
            <a:r>
              <a:rPr lang="en-US"/>
              <a:t> </a:t>
            </a:r>
            <a:r>
              <a:rPr lang="en-US" err="1"/>
              <a:t>resursiem</a:t>
            </a:r>
            <a:r>
              <a:rPr lang="en-US"/>
              <a:t>, jo </a:t>
            </a:r>
            <a:r>
              <a:rPr lang="en-US" err="1"/>
              <a:t>mazās</a:t>
            </a:r>
            <a:r>
              <a:rPr lang="en-US"/>
              <a:t> </a:t>
            </a:r>
            <a:r>
              <a:rPr lang="en-US" err="1"/>
              <a:t>pētnieku</a:t>
            </a:r>
            <a:r>
              <a:rPr lang="en-US"/>
              <a:t> </a:t>
            </a:r>
            <a:r>
              <a:rPr lang="en-US" err="1"/>
              <a:t>grupās</a:t>
            </a:r>
            <a:r>
              <a:rPr lang="en-US"/>
              <a:t> </a:t>
            </a:r>
            <a:r>
              <a:rPr lang="en-US" err="1"/>
              <a:t>bieži</a:t>
            </a:r>
            <a:r>
              <a:rPr lang="en-US"/>
              <a:t> </a:t>
            </a:r>
            <a:r>
              <a:rPr lang="en-US" err="1"/>
              <a:t>trūkst</a:t>
            </a:r>
            <a:r>
              <a:rPr lang="en-US"/>
              <a:t> </a:t>
            </a:r>
            <a:r>
              <a:rPr lang="en-US" err="1"/>
              <a:t>jauno</a:t>
            </a:r>
            <a:r>
              <a:rPr lang="en-US"/>
              <a:t> </a:t>
            </a:r>
            <a:r>
              <a:rPr lang="en-US" err="1"/>
              <a:t>zinātnieku</a:t>
            </a:r>
            <a:r>
              <a:rPr lang="en-US"/>
              <a:t> </a:t>
            </a:r>
            <a:r>
              <a:rPr lang="en-US" err="1"/>
              <a:t>piesaistes</a:t>
            </a:r>
            <a:r>
              <a:rPr lang="en-US"/>
              <a:t> un </a:t>
            </a:r>
            <a:r>
              <a:rPr lang="en-US" err="1"/>
              <a:t>spējas</a:t>
            </a:r>
            <a:r>
              <a:rPr lang="en-US"/>
              <a:t> </a:t>
            </a:r>
            <a:r>
              <a:rPr lang="en-US" err="1"/>
              <a:t>īstenot</a:t>
            </a:r>
            <a:r>
              <a:rPr lang="en-US"/>
              <a:t> </a:t>
            </a:r>
            <a:r>
              <a:rPr lang="en-US" err="1"/>
              <a:t>lielus</a:t>
            </a:r>
            <a:r>
              <a:rPr lang="en-US"/>
              <a:t> </a:t>
            </a:r>
            <a:r>
              <a:rPr lang="en-US" err="1"/>
              <a:t>starptautiska</a:t>
            </a:r>
            <a:r>
              <a:rPr lang="en-US"/>
              <a:t> </a:t>
            </a:r>
            <a:r>
              <a:rPr lang="en-US" err="1"/>
              <a:t>mēroga</a:t>
            </a:r>
            <a:r>
              <a:rPr lang="en-US"/>
              <a:t> </a:t>
            </a:r>
            <a:r>
              <a:rPr lang="en-US" err="1"/>
              <a:t>projektus</a:t>
            </a:r>
            <a:r>
              <a:rPr lang="en-US"/>
              <a:t>. </a:t>
            </a:r>
            <a:endParaRPr lang="lv-LV"/>
          </a:p>
          <a:p>
            <a:endParaRPr lang="lv-LV"/>
          </a:p>
          <a:p>
            <a:r>
              <a:rPr lang="en-US" err="1"/>
              <a:t>Otrs</a:t>
            </a:r>
            <a:r>
              <a:rPr lang="en-US"/>
              <a:t> </a:t>
            </a:r>
            <a:r>
              <a:rPr lang="en-US" err="1"/>
              <a:t>ieteikumu</a:t>
            </a:r>
            <a:r>
              <a:rPr lang="en-US"/>
              <a:t> </a:t>
            </a:r>
            <a:r>
              <a:rPr lang="en-US" err="1"/>
              <a:t>bloks</a:t>
            </a:r>
            <a:r>
              <a:rPr lang="en-US"/>
              <a:t> </a:t>
            </a:r>
            <a:r>
              <a:rPr lang="en-US" err="1"/>
              <a:t>attiecas</a:t>
            </a:r>
            <a:r>
              <a:rPr lang="en-US"/>
              <a:t> </a:t>
            </a:r>
            <a:r>
              <a:rPr lang="en-US" err="1"/>
              <a:t>uz</a:t>
            </a:r>
            <a:r>
              <a:rPr lang="en-US"/>
              <a:t> </a:t>
            </a:r>
            <a:r>
              <a:rPr lang="en-US" err="1"/>
              <a:t>līdzsvara</a:t>
            </a:r>
            <a:r>
              <a:rPr lang="en-US"/>
              <a:t> </a:t>
            </a:r>
            <a:r>
              <a:rPr lang="en-US" err="1"/>
              <a:t>atjaunošanu</a:t>
            </a:r>
            <a:r>
              <a:rPr lang="en-US"/>
              <a:t> </a:t>
            </a:r>
            <a:r>
              <a:rPr lang="en-US" err="1"/>
              <a:t>starp</a:t>
            </a:r>
            <a:r>
              <a:rPr lang="en-US"/>
              <a:t> </a:t>
            </a:r>
            <a:r>
              <a:rPr lang="en-US" err="1"/>
              <a:t>fundamentālo</a:t>
            </a:r>
            <a:r>
              <a:rPr lang="en-US"/>
              <a:t> un </a:t>
            </a:r>
            <a:r>
              <a:rPr lang="en-US" err="1"/>
              <a:t>lietišķo</a:t>
            </a:r>
            <a:r>
              <a:rPr lang="en-US"/>
              <a:t> </a:t>
            </a:r>
            <a:r>
              <a:rPr lang="en-US" err="1"/>
              <a:t>pētniecību</a:t>
            </a:r>
            <a:r>
              <a:rPr lang="en-US"/>
              <a:t>, kas </a:t>
            </a:r>
            <a:r>
              <a:rPr lang="en-US" err="1"/>
              <a:t>Latvijā</a:t>
            </a:r>
            <a:r>
              <a:rPr lang="en-US"/>
              <a:t> </a:t>
            </a:r>
            <a:r>
              <a:rPr lang="en-US" err="1"/>
              <a:t>ir</a:t>
            </a:r>
            <a:r>
              <a:rPr lang="en-US"/>
              <a:t> </a:t>
            </a:r>
            <a:r>
              <a:rPr lang="en-US" err="1"/>
              <a:t>izteikti</a:t>
            </a:r>
            <a:r>
              <a:rPr lang="en-US"/>
              <a:t> </a:t>
            </a:r>
            <a:r>
              <a:rPr lang="en-US" err="1"/>
              <a:t>nosvēries</a:t>
            </a:r>
            <a:r>
              <a:rPr lang="en-US"/>
              <a:t> par </a:t>
            </a:r>
            <a:r>
              <a:rPr lang="en-US" err="1"/>
              <a:t>labu</a:t>
            </a:r>
            <a:r>
              <a:rPr lang="en-US"/>
              <a:t> </a:t>
            </a:r>
            <a:r>
              <a:rPr lang="en-US" err="1"/>
              <a:t>lietišķajiem</a:t>
            </a:r>
            <a:r>
              <a:rPr lang="en-US"/>
              <a:t> </a:t>
            </a:r>
            <a:r>
              <a:rPr lang="en-US" err="1"/>
              <a:t>pētījumiem</a:t>
            </a:r>
            <a:r>
              <a:rPr lang="en-US"/>
              <a:t>. </a:t>
            </a:r>
            <a:r>
              <a:rPr lang="en-US" err="1"/>
              <a:t>Fundamentālā</a:t>
            </a:r>
            <a:r>
              <a:rPr lang="en-US"/>
              <a:t> </a:t>
            </a:r>
            <a:r>
              <a:rPr lang="en-US" err="1"/>
              <a:t>zinātne</a:t>
            </a:r>
            <a:r>
              <a:rPr lang="en-US"/>
              <a:t> </a:t>
            </a:r>
            <a:r>
              <a:rPr lang="en-US" err="1"/>
              <a:t>ir</a:t>
            </a:r>
            <a:r>
              <a:rPr lang="en-US"/>
              <a:t> </a:t>
            </a:r>
            <a:r>
              <a:rPr lang="en-US" err="1"/>
              <a:t>pamats</a:t>
            </a:r>
            <a:r>
              <a:rPr lang="en-US"/>
              <a:t> </a:t>
            </a:r>
            <a:r>
              <a:rPr lang="en-US" err="1"/>
              <a:t>inovācijām</a:t>
            </a:r>
            <a:r>
              <a:rPr lang="en-US"/>
              <a:t>, </a:t>
            </a:r>
            <a:r>
              <a:rPr lang="en-US" err="1"/>
              <a:t>zināšanu</a:t>
            </a:r>
            <a:r>
              <a:rPr lang="en-US"/>
              <a:t> </a:t>
            </a:r>
            <a:r>
              <a:rPr lang="en-US" err="1"/>
              <a:t>radīšanai</a:t>
            </a:r>
            <a:r>
              <a:rPr lang="en-US"/>
              <a:t> un </a:t>
            </a:r>
            <a:r>
              <a:rPr lang="en-US" err="1"/>
              <a:t>ilgtermiņa</a:t>
            </a:r>
            <a:r>
              <a:rPr lang="en-US"/>
              <a:t> </a:t>
            </a:r>
            <a:r>
              <a:rPr lang="en-US" err="1"/>
              <a:t>zinātniskajam</a:t>
            </a:r>
            <a:r>
              <a:rPr lang="en-US"/>
              <a:t> </a:t>
            </a:r>
            <a:r>
              <a:rPr lang="en-US" err="1"/>
              <a:t>progresam</a:t>
            </a:r>
            <a:r>
              <a:rPr lang="en-US"/>
              <a:t>, </a:t>
            </a:r>
            <a:r>
              <a:rPr lang="en-US" err="1"/>
              <a:t>tādēļ</a:t>
            </a:r>
            <a:r>
              <a:rPr lang="en-US"/>
              <a:t> </a:t>
            </a:r>
            <a:r>
              <a:rPr lang="en-US" err="1"/>
              <a:t>šīs</a:t>
            </a:r>
            <a:r>
              <a:rPr lang="en-US"/>
              <a:t> </a:t>
            </a:r>
            <a:r>
              <a:rPr lang="en-US" err="1"/>
              <a:t>jomas</a:t>
            </a:r>
            <a:r>
              <a:rPr lang="en-US"/>
              <a:t> </a:t>
            </a:r>
            <a:r>
              <a:rPr lang="en-US" err="1"/>
              <a:t>stiprināšana</a:t>
            </a:r>
            <a:r>
              <a:rPr lang="en-US"/>
              <a:t> </a:t>
            </a:r>
            <a:r>
              <a:rPr lang="en-US" err="1"/>
              <a:t>ir</a:t>
            </a:r>
            <a:r>
              <a:rPr lang="en-US"/>
              <a:t> </a:t>
            </a:r>
            <a:r>
              <a:rPr lang="en-US" err="1"/>
              <a:t>būtiska</a:t>
            </a:r>
            <a:r>
              <a:rPr lang="en-US"/>
              <a:t>, lai </a:t>
            </a:r>
            <a:r>
              <a:rPr lang="en-US" err="1"/>
              <a:t>uzlabotu</a:t>
            </a:r>
            <a:r>
              <a:rPr lang="en-US"/>
              <a:t> </a:t>
            </a:r>
            <a:r>
              <a:rPr lang="en-US" err="1"/>
              <a:t>starptautisko</a:t>
            </a:r>
            <a:r>
              <a:rPr lang="en-US"/>
              <a:t> </a:t>
            </a:r>
            <a:r>
              <a:rPr lang="en-US" err="1"/>
              <a:t>atpazīstamību</a:t>
            </a:r>
            <a:r>
              <a:rPr lang="en-US"/>
              <a:t> un </a:t>
            </a:r>
            <a:r>
              <a:rPr lang="en-US" err="1"/>
              <a:t>palielinātu</a:t>
            </a:r>
            <a:r>
              <a:rPr lang="en-US"/>
              <a:t> </a:t>
            </a:r>
            <a:r>
              <a:rPr lang="en-US" err="1"/>
              <a:t>iespējas</a:t>
            </a:r>
            <a:r>
              <a:rPr lang="en-US"/>
              <a:t> </a:t>
            </a:r>
            <a:r>
              <a:rPr lang="en-US" err="1"/>
              <a:t>piesaistīt</a:t>
            </a:r>
            <a:r>
              <a:rPr lang="en-US"/>
              <a:t> </a:t>
            </a:r>
            <a:r>
              <a:rPr lang="en-US" err="1"/>
              <a:t>augstas</a:t>
            </a:r>
            <a:r>
              <a:rPr lang="en-US"/>
              <a:t> </a:t>
            </a:r>
            <a:r>
              <a:rPr lang="en-US" err="1"/>
              <a:t>konkurences</a:t>
            </a:r>
            <a:r>
              <a:rPr lang="en-US"/>
              <a:t> </a:t>
            </a:r>
            <a:r>
              <a:rPr lang="en-US" err="1"/>
              <a:t>grantus</a:t>
            </a:r>
            <a:r>
              <a:rPr lang="en-US"/>
              <a:t>. </a:t>
            </a:r>
            <a:endParaRPr lang="lv-LV"/>
          </a:p>
          <a:p>
            <a:endParaRPr lang="lv-LV"/>
          </a:p>
          <a:p>
            <a:r>
              <a:rPr lang="en-US" err="1"/>
              <a:t>Trešais</a:t>
            </a:r>
            <a:r>
              <a:rPr lang="en-US"/>
              <a:t> elements — </a:t>
            </a:r>
            <a:r>
              <a:rPr lang="en-US" err="1"/>
              <a:t>starptautiskās</a:t>
            </a:r>
            <a:r>
              <a:rPr lang="en-US"/>
              <a:t> </a:t>
            </a:r>
            <a:r>
              <a:rPr lang="en-US" err="1"/>
              <a:t>sadarbības</a:t>
            </a:r>
            <a:r>
              <a:rPr lang="en-US"/>
              <a:t> </a:t>
            </a:r>
            <a:r>
              <a:rPr lang="en-US" err="1"/>
              <a:t>stiprināšana</a:t>
            </a:r>
            <a:r>
              <a:rPr lang="en-US"/>
              <a:t> — </a:t>
            </a:r>
            <a:r>
              <a:rPr lang="en-US" err="1"/>
              <a:t>uzsver</a:t>
            </a:r>
            <a:r>
              <a:rPr lang="en-US"/>
              <a:t> </a:t>
            </a:r>
            <a:r>
              <a:rPr lang="en-US" err="1"/>
              <a:t>nepieciešamību</a:t>
            </a:r>
            <a:r>
              <a:rPr lang="en-US"/>
              <a:t> </a:t>
            </a:r>
            <a:r>
              <a:rPr lang="en-US" err="1"/>
              <a:t>palielināt</a:t>
            </a:r>
            <a:r>
              <a:rPr lang="en-US"/>
              <a:t> </a:t>
            </a:r>
            <a:r>
              <a:rPr lang="en-US" err="1"/>
              <a:t>Latvijas</a:t>
            </a:r>
            <a:r>
              <a:rPr lang="en-US"/>
              <a:t> </a:t>
            </a:r>
            <a:r>
              <a:rPr lang="en-US" err="1"/>
              <a:t>dalību</a:t>
            </a:r>
            <a:r>
              <a:rPr lang="en-US"/>
              <a:t> </a:t>
            </a:r>
            <a:r>
              <a:rPr lang="en-US" err="1"/>
              <a:t>gan</a:t>
            </a:r>
            <a:r>
              <a:rPr lang="en-US"/>
              <a:t> </a:t>
            </a:r>
            <a:r>
              <a:rPr lang="en-US" err="1"/>
              <a:t>kā</a:t>
            </a:r>
            <a:r>
              <a:rPr lang="en-US"/>
              <a:t> </a:t>
            </a:r>
            <a:r>
              <a:rPr lang="en-US" err="1"/>
              <a:t>partneriem</a:t>
            </a:r>
            <a:r>
              <a:rPr lang="en-US"/>
              <a:t>, </a:t>
            </a:r>
            <a:r>
              <a:rPr lang="en-US" err="1"/>
              <a:t>gan</a:t>
            </a:r>
            <a:r>
              <a:rPr lang="en-US"/>
              <a:t> </a:t>
            </a:r>
            <a:r>
              <a:rPr lang="en-US" err="1"/>
              <a:t>koordinatoriem</a:t>
            </a:r>
            <a:r>
              <a:rPr lang="en-US"/>
              <a:t> </a:t>
            </a:r>
            <a:r>
              <a:rPr lang="en-US" err="1"/>
              <a:t>starptautiskos</a:t>
            </a:r>
            <a:r>
              <a:rPr lang="en-US"/>
              <a:t> </a:t>
            </a:r>
            <a:r>
              <a:rPr lang="en-US" err="1"/>
              <a:t>pētniecības</a:t>
            </a:r>
            <a:r>
              <a:rPr lang="en-US"/>
              <a:t> </a:t>
            </a:r>
            <a:r>
              <a:rPr lang="en-US" err="1"/>
              <a:t>projektos</a:t>
            </a:r>
            <a:r>
              <a:rPr lang="en-US"/>
              <a:t>. Lai </a:t>
            </a:r>
            <a:r>
              <a:rPr lang="en-US" err="1"/>
              <a:t>arī</a:t>
            </a:r>
            <a:r>
              <a:rPr lang="en-US"/>
              <a:t> </a:t>
            </a:r>
            <a:r>
              <a:rPr lang="en-US" err="1"/>
              <a:t>dalība</a:t>
            </a:r>
            <a:r>
              <a:rPr lang="en-US"/>
              <a:t> </a:t>
            </a:r>
            <a:r>
              <a:rPr lang="en-US" err="1"/>
              <a:t>pēdējos</a:t>
            </a:r>
            <a:r>
              <a:rPr lang="en-US"/>
              <a:t> </a:t>
            </a:r>
            <a:r>
              <a:rPr lang="en-US" err="1"/>
              <a:t>gados</a:t>
            </a:r>
            <a:r>
              <a:rPr lang="en-US"/>
              <a:t> </a:t>
            </a:r>
            <a:r>
              <a:rPr lang="en-US" err="1"/>
              <a:t>ir</a:t>
            </a:r>
            <a:r>
              <a:rPr lang="en-US"/>
              <a:t> </a:t>
            </a:r>
            <a:r>
              <a:rPr lang="en-US" err="1"/>
              <a:t>augusi</a:t>
            </a:r>
            <a:r>
              <a:rPr lang="en-US"/>
              <a:t>, </a:t>
            </a:r>
            <a:r>
              <a:rPr lang="en-US" err="1"/>
              <a:t>koordinēto</a:t>
            </a:r>
            <a:r>
              <a:rPr lang="en-US"/>
              <a:t> </a:t>
            </a:r>
            <a:r>
              <a:rPr lang="en-US" err="1"/>
              <a:t>projektu</a:t>
            </a:r>
            <a:r>
              <a:rPr lang="en-US"/>
              <a:t> </a:t>
            </a:r>
            <a:r>
              <a:rPr lang="en-US" err="1"/>
              <a:t>skaits</a:t>
            </a:r>
            <a:r>
              <a:rPr lang="en-US"/>
              <a:t> </a:t>
            </a:r>
            <a:r>
              <a:rPr lang="en-US" err="1"/>
              <a:t>joprojām</a:t>
            </a:r>
            <a:r>
              <a:rPr lang="en-US"/>
              <a:t> </a:t>
            </a:r>
            <a:r>
              <a:rPr lang="en-US" err="1"/>
              <a:t>ir</a:t>
            </a:r>
            <a:r>
              <a:rPr lang="en-US"/>
              <a:t> </a:t>
            </a:r>
            <a:r>
              <a:rPr lang="en-US" err="1"/>
              <a:t>zems</a:t>
            </a:r>
            <a:r>
              <a:rPr lang="en-US"/>
              <a:t>. Tas </a:t>
            </a:r>
            <a:r>
              <a:rPr lang="en-US" err="1"/>
              <a:t>liecina</a:t>
            </a:r>
            <a:r>
              <a:rPr lang="en-US"/>
              <a:t> par </a:t>
            </a:r>
            <a:r>
              <a:rPr lang="en-US" err="1"/>
              <a:t>vajadzību</a:t>
            </a:r>
            <a:r>
              <a:rPr lang="en-US"/>
              <a:t> </a:t>
            </a:r>
            <a:r>
              <a:rPr lang="en-US" err="1"/>
              <a:t>pēc</a:t>
            </a:r>
            <a:r>
              <a:rPr lang="en-US"/>
              <a:t> </a:t>
            </a:r>
            <a:r>
              <a:rPr lang="en-US" err="1"/>
              <a:t>mērķtiecīga</a:t>
            </a:r>
            <a:r>
              <a:rPr lang="en-US"/>
              <a:t> </a:t>
            </a:r>
            <a:r>
              <a:rPr lang="en-US" err="1"/>
              <a:t>atbalsta</a:t>
            </a:r>
            <a:r>
              <a:rPr lang="en-US"/>
              <a:t> </a:t>
            </a:r>
            <a:r>
              <a:rPr lang="en-US" err="1"/>
              <a:t>projektu</a:t>
            </a:r>
            <a:r>
              <a:rPr lang="en-US"/>
              <a:t> </a:t>
            </a:r>
            <a:r>
              <a:rPr lang="en-US" err="1"/>
              <a:t>sagatavošanai</a:t>
            </a:r>
            <a:r>
              <a:rPr lang="en-US"/>
              <a:t>, </a:t>
            </a:r>
            <a:r>
              <a:rPr lang="en-US" err="1"/>
              <a:t>administratīvo</a:t>
            </a:r>
            <a:r>
              <a:rPr lang="en-US"/>
              <a:t> </a:t>
            </a:r>
            <a:r>
              <a:rPr lang="en-US" err="1"/>
              <a:t>barjeru</a:t>
            </a:r>
            <a:r>
              <a:rPr lang="en-US"/>
              <a:t> </a:t>
            </a:r>
            <a:r>
              <a:rPr lang="en-US" err="1"/>
              <a:t>mazināšanai</a:t>
            </a:r>
            <a:r>
              <a:rPr lang="en-US"/>
              <a:t> un </a:t>
            </a:r>
            <a:r>
              <a:rPr lang="en-US" err="1"/>
              <a:t>starptautiskās</a:t>
            </a:r>
            <a:r>
              <a:rPr lang="en-US"/>
              <a:t> </a:t>
            </a:r>
            <a:r>
              <a:rPr lang="en-US" err="1"/>
              <a:t>mobilitātes</a:t>
            </a:r>
            <a:r>
              <a:rPr lang="en-US"/>
              <a:t> </a:t>
            </a:r>
            <a:r>
              <a:rPr lang="en-US" err="1"/>
              <a:t>atbalstam</a:t>
            </a:r>
            <a:r>
              <a:rPr lang="en-US"/>
              <a:t>.</a:t>
            </a:r>
            <a:endParaRPr lang="lv-LV"/>
          </a:p>
          <a:p>
            <a:endParaRPr lang="lv-LV"/>
          </a:p>
          <a:p>
            <a:r>
              <a:rPr lang="en-US" err="1"/>
              <a:t>Ceturtā</a:t>
            </a:r>
            <a:r>
              <a:rPr lang="en-US"/>
              <a:t> </a:t>
            </a:r>
            <a:r>
              <a:rPr lang="en-US" err="1"/>
              <a:t>joma</a:t>
            </a:r>
            <a:r>
              <a:rPr lang="en-US"/>
              <a:t> — </a:t>
            </a:r>
            <a:r>
              <a:rPr lang="en-US" err="1"/>
              <a:t>pētnieku</a:t>
            </a:r>
            <a:r>
              <a:rPr lang="en-US"/>
              <a:t> </a:t>
            </a:r>
            <a:r>
              <a:rPr lang="en-US" err="1"/>
              <a:t>karjeras</a:t>
            </a:r>
            <a:r>
              <a:rPr lang="en-US"/>
              <a:t> </a:t>
            </a:r>
            <a:r>
              <a:rPr lang="en-US" err="1"/>
              <a:t>uzlabošana</a:t>
            </a:r>
            <a:r>
              <a:rPr lang="en-US"/>
              <a:t> — </a:t>
            </a:r>
            <a:r>
              <a:rPr lang="en-US" err="1"/>
              <a:t>iezīmē</a:t>
            </a:r>
            <a:r>
              <a:rPr lang="en-US"/>
              <a:t> </a:t>
            </a:r>
            <a:r>
              <a:rPr lang="en-US" err="1"/>
              <a:t>problēmas</a:t>
            </a:r>
            <a:r>
              <a:rPr lang="en-US"/>
              <a:t>, kas </a:t>
            </a:r>
            <a:r>
              <a:rPr lang="en-US" err="1"/>
              <a:t>saistītas</a:t>
            </a:r>
            <a:r>
              <a:rPr lang="en-US"/>
              <a:t> </a:t>
            </a:r>
            <a:r>
              <a:rPr lang="en-US" err="1"/>
              <a:t>ar</a:t>
            </a:r>
            <a:r>
              <a:rPr lang="en-US"/>
              <a:t> </a:t>
            </a:r>
            <a:r>
              <a:rPr lang="en-US" err="1"/>
              <a:t>nepietiekamu</a:t>
            </a:r>
            <a:r>
              <a:rPr lang="en-US"/>
              <a:t> </a:t>
            </a:r>
            <a:r>
              <a:rPr lang="en-US" err="1"/>
              <a:t>atalgojumu</a:t>
            </a:r>
            <a:r>
              <a:rPr lang="en-US"/>
              <a:t>, </a:t>
            </a:r>
            <a:r>
              <a:rPr lang="en-US" err="1"/>
              <a:t>neskaidrām</a:t>
            </a:r>
            <a:r>
              <a:rPr lang="en-US"/>
              <a:t> </a:t>
            </a:r>
            <a:r>
              <a:rPr lang="en-US" err="1"/>
              <a:t>karjeras</a:t>
            </a:r>
            <a:r>
              <a:rPr lang="en-US"/>
              <a:t> </a:t>
            </a:r>
            <a:r>
              <a:rPr lang="lv-LV"/>
              <a:t>iespējām </a:t>
            </a:r>
            <a:r>
              <a:rPr lang="en-US"/>
              <a:t>un </a:t>
            </a:r>
            <a:r>
              <a:rPr lang="en-US" err="1"/>
              <a:t>augstu</a:t>
            </a:r>
            <a:r>
              <a:rPr lang="en-US"/>
              <a:t> </a:t>
            </a:r>
            <a:r>
              <a:rPr lang="en-US" err="1"/>
              <a:t>darba</a:t>
            </a:r>
            <a:r>
              <a:rPr lang="en-US"/>
              <a:t> </a:t>
            </a:r>
            <a:r>
              <a:rPr lang="en-US" err="1"/>
              <a:t>slodzi</a:t>
            </a:r>
            <a:r>
              <a:rPr lang="en-US"/>
              <a:t>. </a:t>
            </a:r>
            <a:r>
              <a:rPr lang="en-US" err="1"/>
              <a:t>Šie</a:t>
            </a:r>
            <a:r>
              <a:rPr lang="en-US"/>
              <a:t> </a:t>
            </a:r>
            <a:r>
              <a:rPr lang="en-US" err="1"/>
              <a:t>faktori</a:t>
            </a:r>
            <a:r>
              <a:rPr lang="en-US"/>
              <a:t> </a:t>
            </a:r>
            <a:r>
              <a:rPr lang="en-US" err="1"/>
              <a:t>tieši</a:t>
            </a:r>
            <a:r>
              <a:rPr lang="en-US"/>
              <a:t> </a:t>
            </a:r>
            <a:r>
              <a:rPr lang="en-US" err="1"/>
              <a:t>ietekmē</a:t>
            </a:r>
            <a:r>
              <a:rPr lang="en-US"/>
              <a:t> </a:t>
            </a:r>
            <a:r>
              <a:rPr lang="en-US" err="1"/>
              <a:t>pētniecības</a:t>
            </a:r>
            <a:r>
              <a:rPr lang="en-US"/>
              <a:t> </a:t>
            </a:r>
            <a:r>
              <a:rPr lang="en-US" err="1"/>
              <a:t>kvalitāti</a:t>
            </a:r>
            <a:r>
              <a:rPr lang="en-US"/>
              <a:t>, </a:t>
            </a:r>
            <a:r>
              <a:rPr lang="en-US" err="1"/>
              <a:t>speciālistu</a:t>
            </a:r>
            <a:r>
              <a:rPr lang="en-US"/>
              <a:t> </a:t>
            </a:r>
            <a:r>
              <a:rPr lang="en-US" err="1"/>
              <a:t>motivāciju</a:t>
            </a:r>
            <a:r>
              <a:rPr lang="en-US"/>
              <a:t> un </a:t>
            </a:r>
            <a:r>
              <a:rPr lang="en-US" err="1"/>
              <a:t>spēju</a:t>
            </a:r>
            <a:r>
              <a:rPr lang="en-US"/>
              <a:t> </a:t>
            </a:r>
            <a:r>
              <a:rPr lang="en-US" err="1"/>
              <a:t>ilgtermiņā</a:t>
            </a:r>
            <a:r>
              <a:rPr lang="en-US"/>
              <a:t> </a:t>
            </a:r>
            <a:r>
              <a:rPr lang="en-US" err="1"/>
              <a:t>noturēt</a:t>
            </a:r>
            <a:r>
              <a:rPr lang="en-US"/>
              <a:t> </a:t>
            </a:r>
            <a:r>
              <a:rPr lang="en-US" err="1"/>
              <a:t>talantus</a:t>
            </a:r>
            <a:r>
              <a:rPr lang="en-US"/>
              <a:t> </a:t>
            </a:r>
            <a:r>
              <a:rPr lang="en-US" err="1"/>
              <a:t>akadēmiskajā</a:t>
            </a:r>
            <a:r>
              <a:rPr lang="en-US"/>
              <a:t> </a:t>
            </a:r>
            <a:r>
              <a:rPr lang="en-US" err="1"/>
              <a:t>sektorā</a:t>
            </a:r>
            <a:r>
              <a:rPr lang="en-US"/>
              <a:t>.</a:t>
            </a:r>
            <a:endParaRPr lang="lv-LV"/>
          </a:p>
          <a:p>
            <a:pPr marL="12700">
              <a:lnSpc>
                <a:spcPts val="2630"/>
              </a:lnSpc>
            </a:pPr>
            <a:endParaRPr lang="en-US" b="1">
              <a:solidFill>
                <a:srgbClr val="002060"/>
              </a:solidFill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8BE55D-9909-0D98-3086-369472E3EC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C194EF-0843-405C-804A-4E5D2D4B3444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91034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F732C-FB97-0D14-05B6-1E6A0C07E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ED8AE42A-4886-FDE4-0EF2-46C198B41BDA}"/>
              </a:ext>
            </a:extLst>
          </p:cNvPr>
          <p:cNvSpPr txBox="1"/>
          <p:nvPr/>
        </p:nvSpPr>
        <p:spPr>
          <a:xfrm>
            <a:off x="1497330" y="999717"/>
            <a:ext cx="12148832" cy="425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ts val="2630"/>
              </a:lnSpc>
            </a:pPr>
            <a:r>
              <a:rPr lang="lv-LV" sz="2400" b="1" spc="125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alibri"/>
              </a:rPr>
              <a:t>IETEIKUMI LATVIJAS PĒTNIECĪBAS SISTĒMAS PILNVEIDEI</a:t>
            </a:r>
            <a:endParaRPr lang="en-GB" sz="2400" dirty="0">
              <a:solidFill>
                <a:srgbClr val="FF0000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Calibri"/>
            </a:endParaRP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61D59304-B8CA-8165-FC2D-BF44887BB3D2}"/>
              </a:ext>
            </a:extLst>
          </p:cNvPr>
          <p:cNvSpPr txBox="1">
            <a:spLocks/>
          </p:cNvSpPr>
          <p:nvPr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Block"/>
                    <p202:designTag name="ARCH:1:VSVAR" val="TitledTextBox"/>
                  </p202:designTagLst>
                </p202:designPr>
              </p:ext>
            </p:extLst>
          </p:nvPr>
        </p:nvSpPr>
        <p:spPr>
          <a:xfrm>
            <a:off x="1797158" y="1418221"/>
            <a:ext cx="9165266" cy="5200003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lv-LV" sz="2400" b="1" kern="0" dirty="0">
                <a:solidFill>
                  <a:schemeClr val="tx1"/>
                </a:solidFill>
                <a:latin typeface="Source Sans Pro"/>
                <a:ea typeface="Source Sans Pro"/>
              </a:rPr>
              <a:t>Kritiskās masas stiprināšana</a:t>
            </a:r>
          </a:p>
          <a:p>
            <a:pPr marL="0" lvl="1"/>
            <a:r>
              <a:rPr lang="lv-LV" sz="1800" kern="0" dirty="0">
                <a:solidFill>
                  <a:schemeClr val="tx1"/>
                </a:solidFill>
                <a:latin typeface="Source Sans Pro"/>
                <a:ea typeface="Source Sans Pro"/>
              </a:rPr>
              <a:t>Nepieciešams mazināt pētniecības resursu fragmentāciju, koncentrējot kapacitāti, lai veicinātu lielu projektu piesaisti un īstenošanu</a:t>
            </a:r>
          </a:p>
          <a:p>
            <a:pPr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lv-LV" sz="2400" b="1" kern="0" dirty="0">
                <a:solidFill>
                  <a:schemeClr val="tx1"/>
                </a:solidFill>
                <a:latin typeface="Source Sans Pro"/>
                <a:ea typeface="Source Sans Pro"/>
              </a:rPr>
              <a:t>Fundamentālās un lietišķās pētniecības līdzsvars</a:t>
            </a:r>
          </a:p>
          <a:p>
            <a:pPr marL="0" lvl="1">
              <a:buFont typeface="Arial" panose="020B0604020202020204" pitchFamily="34" charset="0"/>
              <a:buNone/>
            </a:pPr>
            <a:r>
              <a:rPr lang="lv-LV" sz="1800" kern="0" dirty="0">
                <a:solidFill>
                  <a:schemeClr val="tx1"/>
                </a:solidFill>
                <a:latin typeface="Source Sans Pro"/>
                <a:ea typeface="Source Sans Pro"/>
              </a:rPr>
              <a:t>Stiprināt fundamentālo zinātni, lai nodrošinātu inovācijas pamatu un palielinātu starptautisko konkurētspēju un </a:t>
            </a:r>
            <a:r>
              <a:rPr lang="lv-LV" sz="1800" kern="0" dirty="0" err="1">
                <a:solidFill>
                  <a:schemeClr val="tx1"/>
                </a:solidFill>
                <a:latin typeface="Source Sans Pro"/>
                <a:ea typeface="Source Sans Pro"/>
              </a:rPr>
              <a:t>grantus</a:t>
            </a:r>
            <a:endParaRPr lang="lv-LV" sz="1800" kern="0" dirty="0">
              <a:solidFill>
                <a:schemeClr val="tx1"/>
              </a:solidFill>
              <a:latin typeface="Source Sans Pro"/>
              <a:ea typeface="Source Sans Pro"/>
            </a:endParaRPr>
          </a:p>
          <a:p>
            <a:pPr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lv-LV" sz="2400" b="1" kern="0" dirty="0">
                <a:solidFill>
                  <a:schemeClr val="tx1"/>
                </a:solidFill>
                <a:latin typeface="Source Sans Pro"/>
                <a:ea typeface="Source Sans Pro"/>
              </a:rPr>
              <a:t>Starptautiskās sadarbības veicināšana</a:t>
            </a:r>
          </a:p>
          <a:p>
            <a:pPr marL="0" lvl="1">
              <a:buFont typeface="Arial" panose="020B0604020202020204" pitchFamily="34" charset="0"/>
              <a:buNone/>
            </a:pPr>
            <a:r>
              <a:rPr lang="lv-LV" sz="1800" kern="0" dirty="0">
                <a:solidFill>
                  <a:schemeClr val="tx1"/>
                </a:solidFill>
                <a:latin typeface="Source Sans Pro"/>
                <a:ea typeface="Source Sans Pro"/>
              </a:rPr>
              <a:t>Palielināt Latvijas dalību un koordināciju starptautiskos pētniecības projektos, mazinot administratīvās barjeras</a:t>
            </a:r>
          </a:p>
          <a:p>
            <a:pPr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lv-LV" sz="2400" b="1" kern="0" dirty="0">
                <a:solidFill>
                  <a:schemeClr val="tx1"/>
                </a:solidFill>
                <a:latin typeface="Source Sans Pro"/>
                <a:ea typeface="Source Sans Pro"/>
              </a:rPr>
              <a:t>Pētnieku karjeras uzlabošana</a:t>
            </a:r>
          </a:p>
          <a:p>
            <a:pPr marL="0" lvl="1">
              <a:buFont typeface="Arial" panose="020B0604020202020204" pitchFamily="34" charset="0"/>
              <a:buNone/>
            </a:pPr>
            <a:r>
              <a:rPr lang="lv-LV" sz="1800" kern="0" dirty="0">
                <a:solidFill>
                  <a:schemeClr val="tx1"/>
                </a:solidFill>
                <a:latin typeface="Source Sans Pro"/>
                <a:ea typeface="Source Sans Pro"/>
              </a:rPr>
              <a:t>Uzlabot pētnieku atalgojumu, karjeras ceļus un darba slodzes pārvaldību, lai noturētu talantus akadēmiskajā sektorā</a:t>
            </a:r>
          </a:p>
        </p:txBody>
      </p:sp>
      <p:pic>
        <p:nvPicPr>
          <p:cNvPr id="42" name="Graphic 41" descr="Scientist female with solid fill">
            <a:extLst>
              <a:ext uri="{FF2B5EF4-FFF2-40B4-BE49-F238E27FC236}">
                <a16:creationId xmlns:a16="http://schemas.microsoft.com/office/drawing/2014/main" id="{03E5EA87-74BA-6B45-387B-B77B31253B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9232" y="5127368"/>
            <a:ext cx="914400" cy="914400"/>
          </a:xfrm>
          <a:prstGeom prst="rect">
            <a:avLst/>
          </a:prstGeom>
        </p:spPr>
      </p:pic>
      <p:pic>
        <p:nvPicPr>
          <p:cNvPr id="43" name="Graphic 42" descr="Handshake with solid fill">
            <a:extLst>
              <a:ext uri="{FF2B5EF4-FFF2-40B4-BE49-F238E27FC236}">
                <a16:creationId xmlns:a16="http://schemas.microsoft.com/office/drawing/2014/main" id="{7613BA35-8F9F-C2BE-D538-0A4715CF68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89232" y="3939746"/>
            <a:ext cx="914400" cy="914400"/>
          </a:xfrm>
          <a:prstGeom prst="rect">
            <a:avLst/>
          </a:prstGeom>
        </p:spPr>
      </p:pic>
      <p:pic>
        <p:nvPicPr>
          <p:cNvPr id="45" name="Graphic 44" descr="Weights Uneven with solid fill">
            <a:extLst>
              <a:ext uri="{FF2B5EF4-FFF2-40B4-BE49-F238E27FC236}">
                <a16:creationId xmlns:a16="http://schemas.microsoft.com/office/drawing/2014/main" id="{48BB9C70-729F-9674-8DF4-112FD5B0CDC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89232" y="2697205"/>
            <a:ext cx="914400" cy="914400"/>
          </a:xfrm>
          <a:prstGeom prst="rect">
            <a:avLst/>
          </a:prstGeom>
        </p:spPr>
      </p:pic>
      <p:pic>
        <p:nvPicPr>
          <p:cNvPr id="47" name="Graphic 46" descr="Hierarchy with solid fill">
            <a:extLst>
              <a:ext uri="{FF2B5EF4-FFF2-40B4-BE49-F238E27FC236}">
                <a16:creationId xmlns:a16="http://schemas.microsoft.com/office/drawing/2014/main" id="{48E28AA3-B0C1-6A23-E3DA-0E2E036AA2E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94810" y="1473973"/>
            <a:ext cx="914400" cy="9144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F479431-39FB-BE2E-1EFA-247B9A80C46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89232" y="233734"/>
            <a:ext cx="2159635" cy="43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397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63587698-06f1-46fc-a8b0-b62f509f6f35}" enabled="0" method="" siteId="{63587698-06f1-46fc-a8b0-b62f509f6f3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314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Source Sans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Antra Jansone</dc:creator>
  <cp:lastModifiedBy>Antra Jansone</cp:lastModifiedBy>
  <cp:revision>8</cp:revision>
  <dcterms:created xsi:type="dcterms:W3CDTF">2013-07-15T20:26:40Z</dcterms:created>
  <dcterms:modified xsi:type="dcterms:W3CDTF">2026-06-01T19:44:46Z</dcterms:modified>
</cp:coreProperties>
</file>