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7.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8.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9.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10.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notesSlides/notesSlide11.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notesSlides/notesSlide12.xml" ContentType="application/vnd.openxmlformats-officedocument.presentationml.notesSlide+xml"/>
  <Override PartName="/ppt/charts/chart8.xml" ContentType="application/vnd.openxmlformats-officedocument.drawingml.chart+xml"/>
  <Override PartName="/ppt/theme/themeOverride8.xml" ContentType="application/vnd.openxmlformats-officedocument.themeOverride+xml"/>
  <Override PartName="/ppt/notesSlides/notesSlide13.xml" ContentType="application/vnd.openxmlformats-officedocument.presentationml.notesSlide+xml"/>
  <Override PartName="/ppt/charts/chart9.xml" ContentType="application/vnd.openxmlformats-officedocument.drawingml.chart+xml"/>
  <Override PartName="/ppt/theme/themeOverride9.xml" ContentType="application/vnd.openxmlformats-officedocument.themeOverride+xml"/>
  <Override PartName="/ppt/notesSlides/notesSlide14.xml" ContentType="application/vnd.openxmlformats-officedocument.presentationml.notesSlide+xml"/>
  <Override PartName="/ppt/charts/chart10.xml" ContentType="application/vnd.openxmlformats-officedocument.drawingml.chart+xml"/>
  <Override PartName="/ppt/theme/themeOverride10.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1.xml" ContentType="application/vnd.openxmlformats-officedocument.drawingml.chart+xml"/>
  <Override PartName="/ppt/theme/themeOverride11.xml" ContentType="application/vnd.openxmlformats-officedocument.themeOverride+xml"/>
  <Override PartName="/ppt/drawings/drawing1.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2.xml" ContentType="application/vnd.openxmlformats-officedocument.drawingml.chart+xml"/>
  <Override PartName="/ppt/theme/themeOverride12.xml" ContentType="application/vnd.openxmlformats-officedocument.themeOverride+xml"/>
  <Override PartName="/ppt/drawings/drawing2.xml" ContentType="application/vnd.openxmlformats-officedocument.drawingml.chartshapes+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Lst>
  <p:notesMasterIdLst>
    <p:notesMasterId r:id="rId27"/>
  </p:notesMasterIdLst>
  <p:sldIdLst>
    <p:sldId id="412" r:id="rId6"/>
    <p:sldId id="3689" r:id="rId7"/>
    <p:sldId id="3690" r:id="rId8"/>
    <p:sldId id="3691" r:id="rId9"/>
    <p:sldId id="3696" r:id="rId10"/>
    <p:sldId id="258" r:id="rId11"/>
    <p:sldId id="3697" r:id="rId12"/>
    <p:sldId id="3698" r:id="rId13"/>
    <p:sldId id="3699" r:id="rId14"/>
    <p:sldId id="3700" r:id="rId15"/>
    <p:sldId id="3701" r:id="rId16"/>
    <p:sldId id="3703" r:id="rId17"/>
    <p:sldId id="3704" r:id="rId18"/>
    <p:sldId id="3702" r:id="rId19"/>
    <p:sldId id="3680" r:id="rId20"/>
    <p:sldId id="3692" r:id="rId21"/>
    <p:sldId id="3695" r:id="rId22"/>
    <p:sldId id="3686" r:id="rId23"/>
    <p:sldId id="3687" r:id="rId24"/>
    <p:sldId id="3693" r:id="rId25"/>
    <p:sldId id="369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A01C1F-9820-771D-F893-872E6FDE3FE7}" name="SEITZ Helke, EDU/SBS" initials="SHE" userId="S::Helke.SEITZ@oecd.org::d9352677-ae30-468a-a41b-84b56290b6ef" providerId="AD"/>
  <p188:author id="{7ABDA04C-EAFA-A452-0D0E-85A529C77460}" name="TAMASSIA Claudia, EDU/SBS" initials="CT" userId="S::Claudia.TAMASSIA@oecd.org::b0d1a32c-447d-4674-bd70-62c2b66d33a8" providerId="AD"/>
  <p188:author id="{FABF2297-D90C-1984-0CF0-1A2B5FCBA137}" name="MEIERKORD Anja, EDU/SBS" initials="AM" userId="S::Anja.MEIERKORD@oecd.org::b5a0886b-bba2-4d91-b5d8-2e4628ed77f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EE0B5"/>
    <a:srgbClr val="49B958"/>
    <a:srgbClr val="663399"/>
    <a:srgbClr val="E59EDD"/>
    <a:srgbClr val="1F6E5A"/>
    <a:srgbClr val="A4A3A4"/>
    <a:srgbClr val="1FDE5A"/>
    <a:srgbClr val="664790"/>
    <a:srgbClr val="6C016F"/>
    <a:srgbClr val="00B5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8162BC-42E1-4F67-8232-5B81E3A3EC29}" v="132" dt="2026-06-29T09:49:28.364"/>
    <p1510:client id="{B44A3135-5861-4FAE-824F-9C6053B41AAE}" v="14" dt="2026-06-30T06:49:49.2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235" autoAdjust="0"/>
  </p:normalViewPr>
  <p:slideViewPr>
    <p:cSldViewPr snapToGrid="0">
      <p:cViewPr varScale="1">
        <p:scale>
          <a:sx n="67" d="100"/>
          <a:sy n="67" d="100"/>
        </p:scale>
        <p:origin x="374" y="6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2" Type="http://schemas.openxmlformats.org/officeDocument/2006/relationships/oleObject" Target="file:///C:\Users\Meierkord_A\Downloads\Presentation%20data.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oleObject" Target="file:///C:\Users\Meierkord_A\Downloads\Presentation%20data.xlsx" TargetMode="External"/><Relationship Id="rId1" Type="http://schemas.openxmlformats.org/officeDocument/2006/relationships/themeOverride" Target="../theme/themeOverride10.xml"/></Relationships>
</file>

<file path=ppt/charts/_rels/chart1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Meierkord_A\Downloads\Presentation%20data.xlsx"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Users\Meierkord_A\Downloads\Presentation%20data.xlsx" TargetMode="External"/><Relationship Id="rId1" Type="http://schemas.openxmlformats.org/officeDocument/2006/relationships/themeOverride" Target="../theme/themeOverride12.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49B958"/>
            </a:solidFill>
            <a:ln w="6350" cmpd="sng">
              <a:noFill/>
              <a:round/>
            </a:ln>
            <a:effectLst/>
            <a:extLst>
              <a:ext uri="{91240B29-F687-4F45-9708-019B960494DF}">
                <a14:hiddenLine xmlns:a14="http://schemas.microsoft.com/office/drawing/2010/main" w="6350" cmpd="sng">
                  <a:solidFill>
                    <a:srgbClr val="000000"/>
                  </a:solidFill>
                  <a:round/>
                </a14:hiddenLine>
              </a:ext>
            </a:extLst>
          </c:spPr>
          <c:invertIfNegative val="0"/>
          <c:dPt>
            <c:idx val="15"/>
            <c:invertIfNegative val="0"/>
            <c:bubble3D val="0"/>
            <c:spPr>
              <a:solidFill>
                <a:srgbClr val="663399"/>
              </a:solidFill>
              <a:ln w="6350" cmpd="sng">
                <a:noFill/>
                <a:round/>
              </a:ln>
              <a:effectLst/>
              <a:extLst>
                <a:ext uri="{91240B29-F687-4F45-9708-019B960494DF}">
                  <a14:hiddenLine xmlns:a14="http://schemas.microsoft.com/office/drawing/2010/main" w="6350" cmpd="sng">
                    <a:solidFill>
                      <a:srgbClr val="000000"/>
                    </a:solidFill>
                    <a:round/>
                  </a14:hiddenLine>
                </a:ext>
              </a:extLst>
            </c:spPr>
            <c:extLst>
              <c:ext xmlns:c16="http://schemas.microsoft.com/office/drawing/2014/chart" uri="{C3380CC4-5D6E-409C-BE32-E72D297353CC}">
                <c16:uniqueId val="{00000001-219A-4660-A1A4-235C988E58BA}"/>
              </c:ext>
            </c:extLst>
          </c:dPt>
          <c:dPt>
            <c:idx val="21"/>
            <c:invertIfNegative val="0"/>
            <c:bubble3D val="0"/>
            <c:spPr>
              <a:solidFill>
                <a:srgbClr val="6C016F">
                  <a:lumMod val="60000"/>
                  <a:lumOff val="40000"/>
                </a:srgbClr>
              </a:solidFill>
              <a:ln w="6350" cmpd="sng">
                <a:noFill/>
                <a:round/>
              </a:ln>
              <a:effectLst/>
              <a:extLst>
                <a:ext uri="{91240B29-F687-4F45-9708-019B960494DF}">
                  <a14:hiddenLine xmlns:a14="http://schemas.microsoft.com/office/drawing/2010/main" w="6350" cmpd="sng">
                    <a:solidFill>
                      <a:srgbClr val="000000"/>
                    </a:solidFill>
                    <a:round/>
                  </a14:hiddenLine>
                </a:ext>
              </a:extLst>
            </c:spPr>
            <c:extLst>
              <c:ext xmlns:c16="http://schemas.microsoft.com/office/drawing/2014/chart" uri="{C3380CC4-5D6E-409C-BE32-E72D297353CC}">
                <c16:uniqueId val="{00000003-219A-4660-A1A4-235C988E58BA}"/>
              </c:ext>
            </c:extLst>
          </c:dPt>
          <c:cat>
            <c:strRef>
              <c:f>'Figure 1'!$F$9:$F$40</c:f>
              <c:strCache>
                <c:ptCount val="32"/>
                <c:pt idx="0">
                  <c:v>Japan</c:v>
                </c:pt>
                <c:pt idx="1">
                  <c:v>Finland</c:v>
                </c:pt>
                <c:pt idx="2">
                  <c:v>Sweden</c:v>
                </c:pt>
                <c:pt idx="3">
                  <c:v>Norway</c:v>
                </c:pt>
                <c:pt idx="4">
                  <c:v>Netherlands</c:v>
                </c:pt>
                <c:pt idx="5">
                  <c:v>Denmark</c:v>
                </c:pt>
                <c:pt idx="6">
                  <c:v>Flemish Region (BEL)</c:v>
                </c:pt>
                <c:pt idx="7">
                  <c:v>Estonia</c:v>
                </c:pt>
                <c:pt idx="8">
                  <c:v>England (UK)</c:v>
                </c:pt>
                <c:pt idx="9">
                  <c:v>Canada</c:v>
                </c:pt>
                <c:pt idx="10">
                  <c:v>Switzerland</c:v>
                </c:pt>
                <c:pt idx="11">
                  <c:v>Germany</c:v>
                </c:pt>
                <c:pt idx="12">
                  <c:v>Slovak Republic</c:v>
                </c:pt>
                <c:pt idx="13">
                  <c:v>Czechia</c:v>
                </c:pt>
                <c:pt idx="14">
                  <c:v>Ireland</c:v>
                </c:pt>
                <c:pt idx="15">
                  <c:v>OECD average</c:v>
                </c:pt>
                <c:pt idx="16">
                  <c:v>Austria</c:v>
                </c:pt>
                <c:pt idx="17">
                  <c:v>Singapore</c:v>
                </c:pt>
                <c:pt idx="18">
                  <c:v>New Zealand</c:v>
                </c:pt>
                <c:pt idx="19">
                  <c:v>France</c:v>
                </c:pt>
                <c:pt idx="20">
                  <c:v>Croatia</c:v>
                </c:pt>
                <c:pt idx="21">
                  <c:v>Latvia</c:v>
                </c:pt>
                <c:pt idx="22">
                  <c:v>Korea</c:v>
                </c:pt>
                <c:pt idx="23">
                  <c:v>United States</c:v>
                </c:pt>
                <c:pt idx="24">
                  <c:v>Hungary</c:v>
                </c:pt>
                <c:pt idx="25">
                  <c:v>Spain</c:v>
                </c:pt>
                <c:pt idx="26">
                  <c:v>Italy</c:v>
                </c:pt>
                <c:pt idx="27">
                  <c:v>Israel</c:v>
                </c:pt>
                <c:pt idx="28">
                  <c:v>Lithuania</c:v>
                </c:pt>
                <c:pt idx="29">
                  <c:v>Poland</c:v>
                </c:pt>
                <c:pt idx="30">
                  <c:v>Portugal</c:v>
                </c:pt>
                <c:pt idx="31">
                  <c:v>Chile</c:v>
                </c:pt>
              </c:strCache>
            </c:strRef>
          </c:cat>
          <c:val>
            <c:numRef>
              <c:f>'Figure 1'!$G$9:$G$40</c:f>
              <c:numCache>
                <c:formatCode>0.00</c:formatCode>
                <c:ptCount val="32"/>
                <c:pt idx="0">
                  <c:v>12.508241604281899</c:v>
                </c:pt>
                <c:pt idx="1">
                  <c:v>14.778557982751</c:v>
                </c:pt>
                <c:pt idx="2">
                  <c:v>15.4498792971252</c:v>
                </c:pt>
                <c:pt idx="3">
                  <c:v>17.351942565474999</c:v>
                </c:pt>
                <c:pt idx="4">
                  <c:v>18.796230203378698</c:v>
                </c:pt>
                <c:pt idx="5">
                  <c:v>20.3315717906058</c:v>
                </c:pt>
                <c:pt idx="6">
                  <c:v>21.977268650141301</c:v>
                </c:pt>
                <c:pt idx="7">
                  <c:v>22.584822323419701</c:v>
                </c:pt>
                <c:pt idx="8">
                  <c:v>23.668146649793002</c:v>
                </c:pt>
                <c:pt idx="9">
                  <c:v>24.462716742395099</c:v>
                </c:pt>
                <c:pt idx="10">
                  <c:v>25.019012104462998</c:v>
                </c:pt>
                <c:pt idx="11">
                  <c:v>25.495830850462099</c:v>
                </c:pt>
                <c:pt idx="12">
                  <c:v>28.8079471184586</c:v>
                </c:pt>
                <c:pt idx="13">
                  <c:v>28.824602329819299</c:v>
                </c:pt>
                <c:pt idx="14">
                  <c:v>29.4474402411198</c:v>
                </c:pt>
                <c:pt idx="15">
                  <c:v>30.9382994729249</c:v>
                </c:pt>
                <c:pt idx="16">
                  <c:v>31.7577460287592</c:v>
                </c:pt>
                <c:pt idx="17">
                  <c:v>32.013650673282903</c:v>
                </c:pt>
                <c:pt idx="18">
                  <c:v>32.638493731868699</c:v>
                </c:pt>
                <c:pt idx="19">
                  <c:v>33.075357503586197</c:v>
                </c:pt>
                <c:pt idx="20">
                  <c:v>33.466026876259498</c:v>
                </c:pt>
                <c:pt idx="21">
                  <c:v>36.496493311699297</c:v>
                </c:pt>
                <c:pt idx="22">
                  <c:v>36.557767388903997</c:v>
                </c:pt>
                <c:pt idx="23">
                  <c:v>36.812627623346401</c:v>
                </c:pt>
                <c:pt idx="24">
                  <c:v>37.2399062208655</c:v>
                </c:pt>
                <c:pt idx="25">
                  <c:v>37.387444950975102</c:v>
                </c:pt>
                <c:pt idx="26">
                  <c:v>41.870493775527301</c:v>
                </c:pt>
                <c:pt idx="27">
                  <c:v>43.041370070894502</c:v>
                </c:pt>
                <c:pt idx="28">
                  <c:v>43.762783342561903</c:v>
                </c:pt>
                <c:pt idx="29">
                  <c:v>47.659793830035497</c:v>
                </c:pt>
                <c:pt idx="30">
                  <c:v>48.128653706340799</c:v>
                </c:pt>
                <c:pt idx="31">
                  <c:v>61.2775427757676</c:v>
                </c:pt>
              </c:numCache>
            </c:numRef>
          </c:val>
          <c:extLst>
            <c:ext xmlns:c16="http://schemas.microsoft.com/office/drawing/2014/chart" uri="{C3380CC4-5D6E-409C-BE32-E72D297353CC}">
              <c16:uniqueId val="{00000002-219A-4660-A1A4-235C988E58BA}"/>
            </c:ext>
          </c:extLst>
        </c:ser>
        <c:dLbls>
          <c:showLegendKey val="0"/>
          <c:showVal val="0"/>
          <c:showCatName val="0"/>
          <c:showSerName val="0"/>
          <c:showPercent val="0"/>
          <c:showBubbleSize val="0"/>
        </c:dLbls>
        <c:gapWidth val="30"/>
        <c:axId val="436702208"/>
        <c:axId val="436706304"/>
      </c:barChart>
      <c:catAx>
        <c:axId val="436702208"/>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a:pPr>
            <a:endParaRPr lang="en-US"/>
          </a:p>
        </c:txPr>
        <c:crossAx val="436706304"/>
        <c:crosses val="autoZero"/>
        <c:auto val="1"/>
        <c:lblAlgn val="ctr"/>
        <c:lblOffset val="0"/>
        <c:tickLblSkip val="1"/>
        <c:noMultiLvlLbl val="0"/>
      </c:catAx>
      <c:valAx>
        <c:axId val="436706304"/>
        <c:scaling>
          <c:orientation val="minMax"/>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en-US"/>
          </a:p>
        </c:txPr>
        <c:crossAx val="436702208"/>
        <c:crosses val="autoZero"/>
        <c:crossBetween val="between"/>
      </c:valAx>
      <c:spPr>
        <a:solidFill>
          <a:srgbClr val="EAEAEA"/>
        </a:solidFill>
        <a:ln w="9525">
          <a:noFill/>
        </a:ln>
        <a:effectLst/>
        <a:extLst>
          <a:ext uri="{91240B29-F687-4F45-9708-019B960494DF}">
            <a14:hiddenLine xmlns:a14="http://schemas.microsoft.com/office/drawing/2010/main" w="9525">
              <a:solidFill>
                <a:srgbClr val="000000"/>
              </a:solidFill>
            </a14:hiddenLine>
          </a:ext>
        </a:extLst>
      </c:spPr>
    </c:plotArea>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600" b="0" i="0" u="none" strike="noStrike" baseline="0">
          <a:solidFill>
            <a:srgbClr val="000000"/>
          </a:solidFill>
          <a:latin typeface="Aptos" panose="020B0004020202020204" pitchFamily="34" charset="0"/>
          <a:ea typeface="Calibri"/>
          <a:cs typeface="Calibri"/>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'Figure 2'!$O$9</c:f>
              <c:strCache>
                <c:ptCount val="1"/>
                <c:pt idx="0">
                  <c:v>Raw</c:v>
                </c:pt>
              </c:strCache>
            </c:strRef>
          </c:tx>
          <c:spPr>
            <a:solidFill>
              <a:srgbClr val="49B958"/>
            </a:solidFill>
            <a:ln>
              <a:noFill/>
            </a:ln>
            <a:effectLst/>
            <a:extLst>
              <a:ext uri="{91240B29-F687-4F45-9708-019B960494DF}">
                <a14:hiddenLine xmlns:a14="http://schemas.microsoft.com/office/drawing/2010/main">
                  <a:noFill/>
                </a14:hiddenLine>
              </a:ext>
            </a:extLst>
          </c:spPr>
          <c:invertIfNegative val="0"/>
          <c:dPt>
            <c:idx val="0"/>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01-B37D-43E9-B63C-573738F711DD}"/>
              </c:ext>
            </c:extLst>
          </c:dPt>
          <c:dPt>
            <c:idx val="2"/>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03-B37D-43E9-B63C-573738F711DD}"/>
              </c:ext>
            </c:extLst>
          </c:dPt>
          <c:dPt>
            <c:idx val="4"/>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05-B37D-43E9-B63C-573738F711DD}"/>
              </c:ext>
            </c:extLst>
          </c:dPt>
          <c:dPt>
            <c:idx val="5"/>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07-B37D-43E9-B63C-573738F711DD}"/>
              </c:ext>
            </c:extLst>
          </c:dPt>
          <c:dPt>
            <c:idx val="6"/>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09-B37D-43E9-B63C-573738F711DD}"/>
              </c:ext>
            </c:extLst>
          </c:dPt>
          <c:dPt>
            <c:idx val="8"/>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0B-B37D-43E9-B63C-573738F711DD}"/>
              </c:ext>
            </c:extLst>
          </c:dPt>
          <c:dPt>
            <c:idx val="9"/>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0D-B37D-43E9-B63C-573738F711DD}"/>
              </c:ext>
            </c:extLst>
          </c:dPt>
          <c:dPt>
            <c:idx val="10"/>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0F-B37D-43E9-B63C-573738F711DD}"/>
              </c:ext>
            </c:extLst>
          </c:dPt>
          <c:dPt>
            <c:idx val="11"/>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11-B37D-43E9-B63C-573738F711DD}"/>
              </c:ext>
            </c:extLst>
          </c:dPt>
          <c:dPt>
            <c:idx val="12"/>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13-B37D-43E9-B63C-573738F711DD}"/>
              </c:ext>
            </c:extLst>
          </c:dPt>
          <c:dPt>
            <c:idx val="13"/>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15-B37D-43E9-B63C-573738F711DD}"/>
              </c:ext>
            </c:extLst>
          </c:dPt>
          <c:dPt>
            <c:idx val="14"/>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17-B37D-43E9-B63C-573738F711DD}"/>
              </c:ext>
            </c:extLst>
          </c:dPt>
          <c:dPt>
            <c:idx val="16"/>
            <c:invertIfNegative val="0"/>
            <c:bubble3D val="0"/>
            <c:spPr>
              <a:solidFill>
                <a:srgbClr val="AEE0B5"/>
              </a:solidFill>
              <a:ln>
                <a:noFill/>
              </a:ln>
              <a:effectLst/>
              <a:extLst>
                <a:ext uri="{91240B29-F687-4F45-9708-019B960494DF}">
                  <a14:hiddenLine xmlns:a14="http://schemas.microsoft.com/office/drawing/2010/main">
                    <a:noFill/>
                  </a14:hiddenLine>
                </a:ext>
              </a:extLst>
            </c:spPr>
            <c:extLst>
              <c:ext xmlns:c16="http://schemas.microsoft.com/office/drawing/2014/chart" uri="{C3380CC4-5D6E-409C-BE32-E72D297353CC}">
                <c16:uniqueId val="{00000019-B37D-43E9-B63C-573738F711DD}"/>
              </c:ext>
            </c:extLst>
          </c:dPt>
          <c:cat>
            <c:strRef>
              <c:f>'Figure 2'!$N$10:$N$37</c:f>
              <c:strCache>
                <c:ptCount val="28"/>
                <c:pt idx="0">
                  <c:v>Chile</c:v>
                </c:pt>
                <c:pt idx="1">
                  <c:v>Finland</c:v>
                </c:pt>
                <c:pt idx="2">
                  <c:v>England (UK)</c:v>
                </c:pt>
                <c:pt idx="3">
                  <c:v>Denmark</c:v>
                </c:pt>
                <c:pt idx="4">
                  <c:v>Canada</c:v>
                </c:pt>
                <c:pt idx="5">
                  <c:v>Sweden</c:v>
                </c:pt>
                <c:pt idx="6">
                  <c:v>Norway</c:v>
                </c:pt>
                <c:pt idx="7">
                  <c:v>Spain</c:v>
                </c:pt>
                <c:pt idx="8">
                  <c:v>Netherlands</c:v>
                </c:pt>
                <c:pt idx="9">
                  <c:v>Germany</c:v>
                </c:pt>
                <c:pt idx="10">
                  <c:v>Singapore</c:v>
                </c:pt>
                <c:pt idx="11">
                  <c:v>France</c:v>
                </c:pt>
                <c:pt idx="12">
                  <c:v>Ireland</c:v>
                </c:pt>
                <c:pt idx="13">
                  <c:v>Flemish Region (BEL)</c:v>
                </c:pt>
                <c:pt idx="14">
                  <c:v>Japan</c:v>
                </c:pt>
                <c:pt idx="15">
                  <c:v>Estonia</c:v>
                </c:pt>
                <c:pt idx="16">
                  <c:v>Italy</c:v>
                </c:pt>
                <c:pt idx="17">
                  <c:v>OECD average</c:v>
                </c:pt>
                <c:pt idx="18">
                  <c:v>Israel</c:v>
                </c:pt>
                <c:pt idx="19">
                  <c:v>United States</c:v>
                </c:pt>
                <c:pt idx="20">
                  <c:v>Czechia</c:v>
                </c:pt>
                <c:pt idx="21">
                  <c:v>Austria</c:v>
                </c:pt>
                <c:pt idx="22">
                  <c:v>New Zealand</c:v>
                </c:pt>
                <c:pt idx="23">
                  <c:v>Slovak Republic</c:v>
                </c:pt>
                <c:pt idx="24">
                  <c:v>Hungary</c:v>
                </c:pt>
                <c:pt idx="25">
                  <c:v>Korea</c:v>
                </c:pt>
                <c:pt idx="26">
                  <c:v>Poland</c:v>
                </c:pt>
                <c:pt idx="27">
                  <c:v>Lithuania</c:v>
                </c:pt>
              </c:strCache>
            </c:strRef>
          </c:cat>
          <c:val>
            <c:numRef>
              <c:f>'Figure 2'!$O$10:$O$37</c:f>
              <c:numCache>
                <c:formatCode>General</c:formatCode>
                <c:ptCount val="28"/>
                <c:pt idx="0">
                  <c:v>-5.98</c:v>
                </c:pt>
                <c:pt idx="1">
                  <c:v>-3.82</c:v>
                </c:pt>
                <c:pt idx="2">
                  <c:v>-3.52</c:v>
                </c:pt>
                <c:pt idx="3">
                  <c:v>-3.15</c:v>
                </c:pt>
                <c:pt idx="4">
                  <c:v>-2.23</c:v>
                </c:pt>
                <c:pt idx="5">
                  <c:v>-2.08</c:v>
                </c:pt>
                <c:pt idx="6">
                  <c:v>-1.06</c:v>
                </c:pt>
                <c:pt idx="7">
                  <c:v>0.13</c:v>
                </c:pt>
                <c:pt idx="8">
                  <c:v>0.38</c:v>
                </c:pt>
                <c:pt idx="9">
                  <c:v>0.6</c:v>
                </c:pt>
                <c:pt idx="10">
                  <c:v>0.69</c:v>
                </c:pt>
                <c:pt idx="11">
                  <c:v>0.96</c:v>
                </c:pt>
                <c:pt idx="12">
                  <c:v>1.19</c:v>
                </c:pt>
                <c:pt idx="13">
                  <c:v>1.27</c:v>
                </c:pt>
                <c:pt idx="14">
                  <c:v>2.38</c:v>
                </c:pt>
                <c:pt idx="15">
                  <c:v>3.44</c:v>
                </c:pt>
                <c:pt idx="16">
                  <c:v>3.45</c:v>
                </c:pt>
                <c:pt idx="17">
                  <c:v>4.55</c:v>
                </c:pt>
                <c:pt idx="18">
                  <c:v>5.38</c:v>
                </c:pt>
                <c:pt idx="19">
                  <c:v>6.92</c:v>
                </c:pt>
                <c:pt idx="20">
                  <c:v>8.57</c:v>
                </c:pt>
                <c:pt idx="21">
                  <c:v>10.36</c:v>
                </c:pt>
                <c:pt idx="22">
                  <c:v>11.54</c:v>
                </c:pt>
                <c:pt idx="23">
                  <c:v>12</c:v>
                </c:pt>
                <c:pt idx="24">
                  <c:v>14.19</c:v>
                </c:pt>
                <c:pt idx="25">
                  <c:v>15.54</c:v>
                </c:pt>
                <c:pt idx="26">
                  <c:v>20.29</c:v>
                </c:pt>
                <c:pt idx="27">
                  <c:v>21.54</c:v>
                </c:pt>
              </c:numCache>
            </c:numRef>
          </c:val>
          <c:extLst>
            <c:ext xmlns:c16="http://schemas.microsoft.com/office/drawing/2014/chart" uri="{C3380CC4-5D6E-409C-BE32-E72D297353CC}">
              <c16:uniqueId val="{0000001A-B37D-43E9-B63C-573738F711DD}"/>
            </c:ext>
          </c:extLst>
        </c:ser>
        <c:dLbls>
          <c:showLegendKey val="0"/>
          <c:showVal val="0"/>
          <c:showCatName val="0"/>
          <c:showSerName val="0"/>
          <c:showPercent val="0"/>
          <c:showBubbleSize val="0"/>
        </c:dLbls>
        <c:gapWidth val="30"/>
        <c:axId val="303415680"/>
        <c:axId val="303417216"/>
      </c:barChart>
      <c:lineChart>
        <c:grouping val="standard"/>
        <c:varyColors val="0"/>
        <c:ser>
          <c:idx val="7"/>
          <c:order val="1"/>
          <c:tx>
            <c:strRef>
              <c:f>'Figure 2'!$P$9</c:f>
              <c:strCache>
                <c:ptCount val="1"/>
                <c:pt idx="0">
                  <c:v>Reweighted</c:v>
                </c:pt>
              </c:strCache>
            </c:strRef>
          </c:tx>
          <c:spPr>
            <a:ln w="28575" cap="rnd" cmpd="sng" algn="ctr">
              <a:noFill/>
              <a:prstDash val="solid"/>
              <a:round/>
            </a:ln>
            <a:effectLst/>
            <a:extLst>
              <a:ext uri="{91240B29-F687-4F45-9708-019B960494DF}">
                <a14:hiddenLine xmlns:a14="http://schemas.microsoft.com/office/drawing/2010/main" w="28575" cap="rnd" cmpd="sng" algn="ctr">
                  <a:solidFill>
                    <a:srgbClr val="C0504D">
                      <a:tint val="77000"/>
                      <a:shade val="95000"/>
                      <a:satMod val="105000"/>
                    </a:srgbClr>
                  </a:solidFill>
                  <a:prstDash val="solid"/>
                  <a:round/>
                </a14:hiddenLine>
              </a:ext>
            </a:extLst>
          </c:spPr>
          <c:marker>
            <c:symbol val="circle"/>
            <c:size val="14"/>
            <c:spPr>
              <a:solidFill>
                <a:srgbClr val="6C016F">
                  <a:lumMod val="60000"/>
                  <a:lumOff val="40000"/>
                </a:srgbClr>
              </a:solidFill>
              <a:ln w="28575" cap="flat" cmpd="sng" algn="ctr">
                <a:solidFill>
                  <a:srgbClr val="6C016F">
                    <a:lumMod val="60000"/>
                    <a:lumOff val="40000"/>
                  </a:srgbClr>
                </a:solidFill>
                <a:prstDash val="solid"/>
                <a:round/>
              </a:ln>
              <a:effectLst/>
            </c:spPr>
          </c:marker>
          <c:dPt>
            <c:idx val="7"/>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1B-B37D-43E9-B63C-573738F711DD}"/>
              </c:ext>
            </c:extLst>
          </c:dPt>
          <c:dPt>
            <c:idx val="8"/>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1C-B37D-43E9-B63C-573738F711DD}"/>
              </c:ext>
            </c:extLst>
          </c:dPt>
          <c:dPt>
            <c:idx val="9"/>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1D-B37D-43E9-B63C-573738F711DD}"/>
              </c:ext>
            </c:extLst>
          </c:dPt>
          <c:dPt>
            <c:idx val="10"/>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1E-B37D-43E9-B63C-573738F711DD}"/>
              </c:ext>
            </c:extLst>
          </c:dPt>
          <c:dPt>
            <c:idx val="11"/>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1F-B37D-43E9-B63C-573738F711DD}"/>
              </c:ext>
            </c:extLst>
          </c:dPt>
          <c:dPt>
            <c:idx val="12"/>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20-B37D-43E9-B63C-573738F711DD}"/>
              </c:ext>
            </c:extLst>
          </c:dPt>
          <c:dPt>
            <c:idx val="13"/>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21-B37D-43E9-B63C-573738F711DD}"/>
              </c:ext>
            </c:extLst>
          </c:dPt>
          <c:dPt>
            <c:idx val="14"/>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22-B37D-43E9-B63C-573738F711DD}"/>
              </c:ext>
            </c:extLst>
          </c:dPt>
          <c:dPt>
            <c:idx val="15"/>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23-B37D-43E9-B63C-573738F711DD}"/>
              </c:ext>
            </c:extLst>
          </c:dPt>
          <c:dPt>
            <c:idx val="16"/>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24-B37D-43E9-B63C-573738F711DD}"/>
              </c:ext>
            </c:extLst>
          </c:dPt>
          <c:dPt>
            <c:idx val="17"/>
            <c:marker>
              <c:spPr>
                <a:noFill/>
                <a:ln w="28575" cap="flat" cmpd="sng" algn="ctr">
                  <a:solidFill>
                    <a:srgbClr val="6C016F">
                      <a:lumMod val="60000"/>
                      <a:lumOff val="40000"/>
                    </a:srgbClr>
                  </a:solidFill>
                  <a:prstDash val="solid"/>
                  <a:round/>
                </a:ln>
                <a:effectLst/>
              </c:spPr>
            </c:marker>
            <c:bubble3D val="0"/>
            <c:extLst>
              <c:ext xmlns:c16="http://schemas.microsoft.com/office/drawing/2014/chart" uri="{C3380CC4-5D6E-409C-BE32-E72D297353CC}">
                <c16:uniqueId val="{00000025-B37D-43E9-B63C-573738F711DD}"/>
              </c:ext>
            </c:extLst>
          </c:dPt>
          <c:dPt>
            <c:idx val="18"/>
            <c:bubble3D val="0"/>
            <c:extLst>
              <c:ext xmlns:c16="http://schemas.microsoft.com/office/drawing/2014/chart" uri="{C3380CC4-5D6E-409C-BE32-E72D297353CC}">
                <c16:uniqueId val="{00000027-B37D-43E9-B63C-573738F711DD}"/>
              </c:ext>
            </c:extLst>
          </c:dPt>
          <c:cat>
            <c:strRef>
              <c:f>'Figure 2'!$N$10:$N$37</c:f>
              <c:strCache>
                <c:ptCount val="28"/>
                <c:pt idx="0">
                  <c:v>Chile</c:v>
                </c:pt>
                <c:pt idx="1">
                  <c:v>Finland</c:v>
                </c:pt>
                <c:pt idx="2">
                  <c:v>England (UK)</c:v>
                </c:pt>
                <c:pt idx="3">
                  <c:v>Denmark</c:v>
                </c:pt>
                <c:pt idx="4">
                  <c:v>Canada</c:v>
                </c:pt>
                <c:pt idx="5">
                  <c:v>Sweden</c:v>
                </c:pt>
                <c:pt idx="6">
                  <c:v>Norway</c:v>
                </c:pt>
                <c:pt idx="7">
                  <c:v>Spain</c:v>
                </c:pt>
                <c:pt idx="8">
                  <c:v>Netherlands</c:v>
                </c:pt>
                <c:pt idx="9">
                  <c:v>Germany</c:v>
                </c:pt>
                <c:pt idx="10">
                  <c:v>Singapore</c:v>
                </c:pt>
                <c:pt idx="11">
                  <c:v>France</c:v>
                </c:pt>
                <c:pt idx="12">
                  <c:v>Ireland</c:v>
                </c:pt>
                <c:pt idx="13">
                  <c:v>Flemish Region (BEL)</c:v>
                </c:pt>
                <c:pt idx="14">
                  <c:v>Japan</c:v>
                </c:pt>
                <c:pt idx="15">
                  <c:v>Estonia</c:v>
                </c:pt>
                <c:pt idx="16">
                  <c:v>Italy</c:v>
                </c:pt>
                <c:pt idx="17">
                  <c:v>OECD average</c:v>
                </c:pt>
                <c:pt idx="18">
                  <c:v>Israel</c:v>
                </c:pt>
                <c:pt idx="19">
                  <c:v>United States</c:v>
                </c:pt>
                <c:pt idx="20">
                  <c:v>Czechia</c:v>
                </c:pt>
                <c:pt idx="21">
                  <c:v>Austria</c:v>
                </c:pt>
                <c:pt idx="22">
                  <c:v>New Zealand</c:v>
                </c:pt>
                <c:pt idx="23">
                  <c:v>Slovak Republic</c:v>
                </c:pt>
                <c:pt idx="24">
                  <c:v>Hungary</c:v>
                </c:pt>
                <c:pt idx="25">
                  <c:v>Korea</c:v>
                </c:pt>
                <c:pt idx="26">
                  <c:v>Poland</c:v>
                </c:pt>
                <c:pt idx="27">
                  <c:v>Lithuania</c:v>
                </c:pt>
              </c:strCache>
            </c:strRef>
          </c:cat>
          <c:val>
            <c:numRef>
              <c:f>'Figure 2'!$P$10:$P$37</c:f>
              <c:numCache>
                <c:formatCode>General</c:formatCode>
                <c:ptCount val="28"/>
                <c:pt idx="0">
                  <c:v>-7.81</c:v>
                </c:pt>
                <c:pt idx="1">
                  <c:v>-4.9800000000000004</c:v>
                </c:pt>
                <c:pt idx="2">
                  <c:v>-5.18</c:v>
                </c:pt>
                <c:pt idx="3">
                  <c:v>-3.97</c:v>
                </c:pt>
                <c:pt idx="4">
                  <c:v>-3.16</c:v>
                </c:pt>
                <c:pt idx="5">
                  <c:v>-5.1100000000000003</c:v>
                </c:pt>
                <c:pt idx="6">
                  <c:v>-4.51</c:v>
                </c:pt>
                <c:pt idx="7">
                  <c:v>-2.85</c:v>
                </c:pt>
                <c:pt idx="8">
                  <c:v>-1.62</c:v>
                </c:pt>
                <c:pt idx="9">
                  <c:v>-2.5099999999999998</c:v>
                </c:pt>
                <c:pt idx="10">
                  <c:v>-1.63</c:v>
                </c:pt>
                <c:pt idx="11">
                  <c:v>-0.23</c:v>
                </c:pt>
                <c:pt idx="12">
                  <c:v>0.33</c:v>
                </c:pt>
                <c:pt idx="13">
                  <c:v>-1.26</c:v>
                </c:pt>
                <c:pt idx="14">
                  <c:v>2.2400000000000002</c:v>
                </c:pt>
                <c:pt idx="15">
                  <c:v>2.86</c:v>
                </c:pt>
                <c:pt idx="16">
                  <c:v>1.24</c:v>
                </c:pt>
                <c:pt idx="17">
                  <c:v>2.91</c:v>
                </c:pt>
                <c:pt idx="18">
                  <c:v>4.6100000000000003</c:v>
                </c:pt>
                <c:pt idx="19">
                  <c:v>5.87</c:v>
                </c:pt>
                <c:pt idx="20">
                  <c:v>8.27</c:v>
                </c:pt>
                <c:pt idx="21">
                  <c:v>5.67</c:v>
                </c:pt>
                <c:pt idx="22">
                  <c:v>10.7</c:v>
                </c:pt>
                <c:pt idx="23">
                  <c:v>12.03</c:v>
                </c:pt>
                <c:pt idx="24">
                  <c:v>14.23</c:v>
                </c:pt>
                <c:pt idx="25">
                  <c:v>11.4</c:v>
                </c:pt>
                <c:pt idx="26">
                  <c:v>19.7</c:v>
                </c:pt>
                <c:pt idx="27">
                  <c:v>19.78</c:v>
                </c:pt>
              </c:numCache>
            </c:numRef>
          </c:val>
          <c:smooth val="0"/>
          <c:extLst>
            <c:ext xmlns:c16="http://schemas.microsoft.com/office/drawing/2014/chart" uri="{C3380CC4-5D6E-409C-BE32-E72D297353CC}">
              <c16:uniqueId val="{00000026-B37D-43E9-B63C-573738F711DD}"/>
            </c:ext>
          </c:extLst>
        </c:ser>
        <c:dLbls>
          <c:showLegendKey val="0"/>
          <c:showVal val="0"/>
          <c:showCatName val="0"/>
          <c:showSerName val="0"/>
          <c:showPercent val="0"/>
          <c:showBubbleSize val="0"/>
        </c:dLbls>
        <c:marker val="1"/>
        <c:smooth val="0"/>
        <c:axId val="303415680"/>
        <c:axId val="303417216"/>
      </c:lineChart>
      <c:catAx>
        <c:axId val="303415680"/>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sz="1600" b="0" i="0">
                <a:solidFill>
                  <a:srgbClr val="000000"/>
                </a:solidFill>
                <a:latin typeface="Aptos" panose="020B0004020202020204" pitchFamily="34" charset="0"/>
                <a:ea typeface="Arial Narrow"/>
                <a:cs typeface="Arial Narrow"/>
              </a:defRPr>
            </a:pPr>
            <a:endParaRPr lang="en-US"/>
          </a:p>
        </c:txPr>
        <c:crossAx val="303417216"/>
        <c:crosses val="autoZero"/>
        <c:auto val="1"/>
        <c:lblAlgn val="ctr"/>
        <c:lblOffset val="0"/>
        <c:tickLblSkip val="1"/>
        <c:noMultiLvlLbl val="0"/>
      </c:catAx>
      <c:valAx>
        <c:axId val="303417216"/>
        <c:scaling>
          <c:orientation val="minMax"/>
        </c:scaling>
        <c:delete val="0"/>
        <c:axPos val="l"/>
        <c:majorGridlines>
          <c:spPr>
            <a:ln w="9525" cmpd="sng">
              <a:solidFill>
                <a:srgbClr val="FFFFFF"/>
              </a:solidFill>
              <a:prstDash val="solid"/>
            </a:ln>
          </c:spPr>
        </c:majorGridlines>
        <c:numFmt formatCode="General" sourceLinked="1"/>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600" b="0" i="0">
                <a:solidFill>
                  <a:srgbClr val="000000"/>
                </a:solidFill>
                <a:latin typeface="Aptos" panose="020B0004020202020204" pitchFamily="34" charset="0"/>
                <a:ea typeface="Arial Narrow"/>
                <a:cs typeface="Arial Narrow"/>
              </a:defRPr>
            </a:pPr>
            <a:endParaRPr lang="en-US"/>
          </a:p>
        </c:txPr>
        <c:crossAx val="303415680"/>
        <c:crosses val="autoZero"/>
        <c:crossBetween val="between"/>
      </c:valAx>
      <c:spPr>
        <a:solidFill>
          <a:srgbClr val="EAEAEA"/>
        </a:solidFill>
        <a:ln>
          <a:noFill/>
        </a:ln>
        <a:effectLst/>
        <a:extLst>
          <a:ext uri="{91240B29-F687-4F45-9708-019B960494DF}">
            <a14:hiddenLine xmlns:a14="http://schemas.microsoft.com/office/drawing/2010/main">
              <a:noFill/>
            </a14:hiddenLine>
          </a:ext>
        </a:extLst>
      </c:spPr>
    </c:plotArea>
    <c:legend>
      <c:legendPos val="t"/>
      <c:overlay val="0"/>
      <c:spPr>
        <a:noFill/>
        <a:ln>
          <a:noFill/>
        </a:ln>
        <a:effectLst/>
        <a:extLst>
          <a:ext uri="{91240B29-F687-4F45-9708-019B960494DF}">
            <a14:hiddenLine xmlns:a14="http://schemas.microsoft.com/office/drawing/2010/main">
              <a:noFill/>
            </a14:hiddenLine>
          </a:ext>
        </a:extLst>
      </c:spPr>
      <c:txPr>
        <a:bodyPr/>
        <a:lstStyle/>
        <a:p>
          <a:pPr>
            <a:defRPr sz="1600" b="0" i="0">
              <a:solidFill>
                <a:srgbClr val="000000"/>
              </a:solidFill>
              <a:latin typeface="Aptos" panose="020B0004020202020204" pitchFamily="34" charset="0"/>
              <a:ea typeface="Arial Narrow"/>
              <a:cs typeface="Arial Narrow"/>
            </a:defRPr>
          </a:pPr>
          <a:endParaRPr lang="en-US"/>
        </a:p>
      </c:txPr>
    </c:legend>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'Figure 3'!$AS$10</c:f>
              <c:strCache>
                <c:ptCount val="1"/>
                <c:pt idx="0">
                  <c:v>Fluent readers</c:v>
                </c:pt>
              </c:strCache>
            </c:strRef>
          </c:tx>
          <c:spPr>
            <a:solidFill>
              <a:srgbClr val="1FDE5A"/>
            </a:solidFill>
            <a:ln>
              <a:noFill/>
            </a:ln>
            <a:effectLst/>
            <a:extLst>
              <a:ext uri="{91240B29-F687-4F45-9708-019B960494DF}">
                <a14:hiddenLine xmlns:a14="http://schemas.microsoft.com/office/drawing/2010/main">
                  <a:noFill/>
                </a14:hiddenLine>
              </a:ext>
            </a:extLst>
          </c:spPr>
          <c:invertIfNegative val="0"/>
          <c:cat>
            <c:strRef>
              <c:f>'Figure 3'!$AR$11:$AR$42</c:f>
              <c:strCache>
                <c:ptCount val="32"/>
                <c:pt idx="0">
                  <c:v>Czechia</c:v>
                </c:pt>
                <c:pt idx="1">
                  <c:v>Croatia</c:v>
                </c:pt>
                <c:pt idx="2">
                  <c:v>Slovak Republic</c:v>
                </c:pt>
                <c:pt idx="3">
                  <c:v>Ireland</c:v>
                </c:pt>
                <c:pt idx="4">
                  <c:v>Estonia</c:v>
                </c:pt>
                <c:pt idx="5">
                  <c:v>Finland</c:v>
                </c:pt>
                <c:pt idx="6">
                  <c:v>Lithuania</c:v>
                </c:pt>
                <c:pt idx="7">
                  <c:v>Denmark</c:v>
                </c:pt>
                <c:pt idx="8">
                  <c:v>Netherlands</c:v>
                </c:pt>
                <c:pt idx="9">
                  <c:v>Hungary</c:v>
                </c:pt>
                <c:pt idx="10">
                  <c:v>England (UK)</c:v>
                </c:pt>
                <c:pt idx="11">
                  <c:v>Israel</c:v>
                </c:pt>
                <c:pt idx="12">
                  <c:v>OECD average</c:v>
                </c:pt>
                <c:pt idx="13">
                  <c:v>Korea</c:v>
                </c:pt>
                <c:pt idx="14">
                  <c:v>Spain</c:v>
                </c:pt>
                <c:pt idx="15">
                  <c:v>Italy</c:v>
                </c:pt>
                <c:pt idx="16">
                  <c:v>France</c:v>
                </c:pt>
                <c:pt idx="17">
                  <c:v>United States</c:v>
                </c:pt>
                <c:pt idx="18">
                  <c:v>Latvia</c:v>
                </c:pt>
                <c:pt idx="19">
                  <c:v>Japan</c:v>
                </c:pt>
                <c:pt idx="20">
                  <c:v>New Zealand</c:v>
                </c:pt>
                <c:pt idx="21">
                  <c:v>Canada</c:v>
                </c:pt>
                <c:pt idx="22">
                  <c:v>Portugal</c:v>
                </c:pt>
                <c:pt idx="23">
                  <c:v>Poland</c:v>
                </c:pt>
                <c:pt idx="24">
                  <c:v>Switzerland</c:v>
                </c:pt>
                <c:pt idx="25">
                  <c:v>Germany</c:v>
                </c:pt>
                <c:pt idx="26">
                  <c:v>Austria</c:v>
                </c:pt>
                <c:pt idx="27">
                  <c:v>Flemish Region (BEL)</c:v>
                </c:pt>
                <c:pt idx="28">
                  <c:v>Norway</c:v>
                </c:pt>
                <c:pt idx="29">
                  <c:v>Chile</c:v>
                </c:pt>
                <c:pt idx="30">
                  <c:v>Sweden</c:v>
                </c:pt>
                <c:pt idx="31">
                  <c:v>Singapore</c:v>
                </c:pt>
              </c:strCache>
            </c:strRef>
          </c:cat>
          <c:val>
            <c:numRef>
              <c:f>'Figure 3'!$AS$11:$AS$42</c:f>
              <c:numCache>
                <c:formatCode>0.00</c:formatCode>
                <c:ptCount val="32"/>
                <c:pt idx="0">
                  <c:v>42.488352733502801</c:v>
                </c:pt>
                <c:pt idx="1">
                  <c:v>40.139266091360803</c:v>
                </c:pt>
                <c:pt idx="2">
                  <c:v>37.1877146090388</c:v>
                </c:pt>
                <c:pt idx="3">
                  <c:v>36.783441483500603</c:v>
                </c:pt>
                <c:pt idx="4">
                  <c:v>33.581970317019596</c:v>
                </c:pt>
                <c:pt idx="5">
                  <c:v>31.537095530843299</c:v>
                </c:pt>
                <c:pt idx="6">
                  <c:v>29.8599769352696</c:v>
                </c:pt>
                <c:pt idx="7">
                  <c:v>29.798562072955299</c:v>
                </c:pt>
                <c:pt idx="8">
                  <c:v>29.448802638762501</c:v>
                </c:pt>
                <c:pt idx="9">
                  <c:v>29.083895376584501</c:v>
                </c:pt>
                <c:pt idx="10">
                  <c:v>28.587422923465301</c:v>
                </c:pt>
                <c:pt idx="11">
                  <c:v>27.553666935635999</c:v>
                </c:pt>
                <c:pt idx="12">
                  <c:v>26.777153590225701</c:v>
                </c:pt>
                <c:pt idx="13">
                  <c:v>26.743878058277701</c:v>
                </c:pt>
                <c:pt idx="14">
                  <c:v>26.465814536373099</c:v>
                </c:pt>
                <c:pt idx="15">
                  <c:v>26.314982494600098</c:v>
                </c:pt>
                <c:pt idx="16">
                  <c:v>26.060237990169998</c:v>
                </c:pt>
                <c:pt idx="17">
                  <c:v>26.038520464840001</c:v>
                </c:pt>
                <c:pt idx="18">
                  <c:v>25.9637676697795</c:v>
                </c:pt>
                <c:pt idx="19">
                  <c:v>25.4062196323564</c:v>
                </c:pt>
                <c:pt idx="20">
                  <c:v>25.008244080434199</c:v>
                </c:pt>
                <c:pt idx="21">
                  <c:v>24.4684652460307</c:v>
                </c:pt>
                <c:pt idx="22">
                  <c:v>22.958517044167198</c:v>
                </c:pt>
                <c:pt idx="23">
                  <c:v>22.663196228030099</c:v>
                </c:pt>
                <c:pt idx="24">
                  <c:v>22.5888631899922</c:v>
                </c:pt>
                <c:pt idx="25">
                  <c:v>21.698316547181101</c:v>
                </c:pt>
                <c:pt idx="26">
                  <c:v>21.465496069442999</c:v>
                </c:pt>
                <c:pt idx="27">
                  <c:v>21.058980298324101</c:v>
                </c:pt>
                <c:pt idx="28">
                  <c:v>19.461364941554699</c:v>
                </c:pt>
                <c:pt idx="29">
                  <c:v>18.784738559165401</c:v>
                </c:pt>
                <c:pt idx="30">
                  <c:v>17.476949509248598</c:v>
                </c:pt>
                <c:pt idx="31">
                  <c:v>12.4071181931479</c:v>
                </c:pt>
              </c:numCache>
            </c:numRef>
          </c:val>
          <c:extLst>
            <c:ext xmlns:c16="http://schemas.microsoft.com/office/drawing/2014/chart" uri="{C3380CC4-5D6E-409C-BE32-E72D297353CC}">
              <c16:uniqueId val="{00000000-6DFA-4960-964D-81F0F31018A2}"/>
            </c:ext>
          </c:extLst>
        </c:ser>
        <c:ser>
          <c:idx val="1"/>
          <c:order val="1"/>
          <c:tx>
            <c:strRef>
              <c:f>'Figure 3'!$AT$10</c:f>
              <c:strCache>
                <c:ptCount val="1"/>
                <c:pt idx="0">
                  <c:v>Effortful readers </c:v>
                </c:pt>
              </c:strCache>
            </c:strRef>
          </c:tx>
          <c:spPr>
            <a:solidFill>
              <a:srgbClr val="1F6E5A"/>
            </a:solidFill>
            <a:ln>
              <a:noFill/>
            </a:ln>
            <a:effectLst/>
            <a:extLst>
              <a:ext uri="{91240B29-F687-4F45-9708-019B960494DF}">
                <a14:hiddenLine xmlns:a14="http://schemas.microsoft.com/office/drawing/2010/main">
                  <a:noFill/>
                </a14:hiddenLine>
              </a:ext>
            </a:extLst>
          </c:spPr>
          <c:invertIfNegative val="0"/>
          <c:cat>
            <c:strRef>
              <c:f>'Figure 3'!$AR$11:$AR$42</c:f>
              <c:strCache>
                <c:ptCount val="32"/>
                <c:pt idx="0">
                  <c:v>Czechia</c:v>
                </c:pt>
                <c:pt idx="1">
                  <c:v>Croatia</c:v>
                </c:pt>
                <c:pt idx="2">
                  <c:v>Slovak Republic</c:v>
                </c:pt>
                <c:pt idx="3">
                  <c:v>Ireland</c:v>
                </c:pt>
                <c:pt idx="4">
                  <c:v>Estonia</c:v>
                </c:pt>
                <c:pt idx="5">
                  <c:v>Finland</c:v>
                </c:pt>
                <c:pt idx="6">
                  <c:v>Lithuania</c:v>
                </c:pt>
                <c:pt idx="7">
                  <c:v>Denmark</c:v>
                </c:pt>
                <c:pt idx="8">
                  <c:v>Netherlands</c:v>
                </c:pt>
                <c:pt idx="9">
                  <c:v>Hungary</c:v>
                </c:pt>
                <c:pt idx="10">
                  <c:v>England (UK)</c:v>
                </c:pt>
                <c:pt idx="11">
                  <c:v>Israel</c:v>
                </c:pt>
                <c:pt idx="12">
                  <c:v>OECD average</c:v>
                </c:pt>
                <c:pt idx="13">
                  <c:v>Korea</c:v>
                </c:pt>
                <c:pt idx="14">
                  <c:v>Spain</c:v>
                </c:pt>
                <c:pt idx="15">
                  <c:v>Italy</c:v>
                </c:pt>
                <c:pt idx="16">
                  <c:v>France</c:v>
                </c:pt>
                <c:pt idx="17">
                  <c:v>United States</c:v>
                </c:pt>
                <c:pt idx="18">
                  <c:v>Latvia</c:v>
                </c:pt>
                <c:pt idx="19">
                  <c:v>Japan</c:v>
                </c:pt>
                <c:pt idx="20">
                  <c:v>New Zealand</c:v>
                </c:pt>
                <c:pt idx="21">
                  <c:v>Canada</c:v>
                </c:pt>
                <c:pt idx="22">
                  <c:v>Portugal</c:v>
                </c:pt>
                <c:pt idx="23">
                  <c:v>Poland</c:v>
                </c:pt>
                <c:pt idx="24">
                  <c:v>Switzerland</c:v>
                </c:pt>
                <c:pt idx="25">
                  <c:v>Germany</c:v>
                </c:pt>
                <c:pt idx="26">
                  <c:v>Austria</c:v>
                </c:pt>
                <c:pt idx="27">
                  <c:v>Flemish Region (BEL)</c:v>
                </c:pt>
                <c:pt idx="28">
                  <c:v>Norway</c:v>
                </c:pt>
                <c:pt idx="29">
                  <c:v>Chile</c:v>
                </c:pt>
                <c:pt idx="30">
                  <c:v>Sweden</c:v>
                </c:pt>
                <c:pt idx="31">
                  <c:v>Singapore</c:v>
                </c:pt>
              </c:strCache>
            </c:strRef>
          </c:cat>
          <c:val>
            <c:numRef>
              <c:f>'Figure 3'!$AT$11:$AT$42</c:f>
              <c:numCache>
                <c:formatCode>0.00</c:formatCode>
                <c:ptCount val="32"/>
                <c:pt idx="0">
                  <c:v>30.457147301597399</c:v>
                </c:pt>
                <c:pt idx="1">
                  <c:v>19.695821728212099</c:v>
                </c:pt>
                <c:pt idx="2">
                  <c:v>25.200349126081601</c:v>
                </c:pt>
                <c:pt idx="3">
                  <c:v>25.861593899654</c:v>
                </c:pt>
                <c:pt idx="4">
                  <c:v>28.415599929048899</c:v>
                </c:pt>
                <c:pt idx="5">
                  <c:v>21.482225497983499</c:v>
                </c:pt>
                <c:pt idx="6">
                  <c:v>33.458500939710703</c:v>
                </c:pt>
                <c:pt idx="7">
                  <c:v>25.654542977709198</c:v>
                </c:pt>
                <c:pt idx="8">
                  <c:v>19.5237443811003</c:v>
                </c:pt>
                <c:pt idx="9">
                  <c:v>32.282533041520502</c:v>
                </c:pt>
                <c:pt idx="10">
                  <c:v>29.7995290000752</c:v>
                </c:pt>
                <c:pt idx="11">
                  <c:v>18.144065692623801</c:v>
                </c:pt>
                <c:pt idx="12">
                  <c:v>27.093597695616701</c:v>
                </c:pt>
                <c:pt idx="13">
                  <c:v>23.296180413976401</c:v>
                </c:pt>
                <c:pt idx="14">
                  <c:v>24.192446854593602</c:v>
                </c:pt>
                <c:pt idx="15">
                  <c:v>29.350752671123399</c:v>
                </c:pt>
                <c:pt idx="16">
                  <c:v>26.337017313934801</c:v>
                </c:pt>
                <c:pt idx="17">
                  <c:v>25.7780658405323</c:v>
                </c:pt>
                <c:pt idx="18">
                  <c:v>31.596155904223099</c:v>
                </c:pt>
                <c:pt idx="19">
                  <c:v>31.8365643191892</c:v>
                </c:pt>
                <c:pt idx="20">
                  <c:v>30.009418781822301</c:v>
                </c:pt>
                <c:pt idx="21">
                  <c:v>27.3517515064603</c:v>
                </c:pt>
                <c:pt idx="22">
                  <c:v>35.839293693067702</c:v>
                </c:pt>
                <c:pt idx="23">
                  <c:v>25.028554155347301</c:v>
                </c:pt>
                <c:pt idx="24">
                  <c:v>29.7035688210213</c:v>
                </c:pt>
                <c:pt idx="25">
                  <c:v>33.083870443046003</c:v>
                </c:pt>
                <c:pt idx="26">
                  <c:v>33.502994835400798</c:v>
                </c:pt>
                <c:pt idx="27">
                  <c:v>22.768164534929699</c:v>
                </c:pt>
                <c:pt idx="28">
                  <c:v>19.932633256111401</c:v>
                </c:pt>
                <c:pt idx="29">
                  <c:v>25.263050344577799</c:v>
                </c:pt>
                <c:pt idx="30">
                  <c:v>20.564017696422201</c:v>
                </c:pt>
                <c:pt idx="31">
                  <c:v>13.7333074729403</c:v>
                </c:pt>
              </c:numCache>
            </c:numRef>
          </c:val>
          <c:extLst>
            <c:ext xmlns:c16="http://schemas.microsoft.com/office/drawing/2014/chart" uri="{C3380CC4-5D6E-409C-BE32-E72D297353CC}">
              <c16:uniqueId val="{00000001-6DFA-4960-964D-81F0F31018A2}"/>
            </c:ext>
          </c:extLst>
        </c:ser>
        <c:ser>
          <c:idx val="2"/>
          <c:order val="2"/>
          <c:tx>
            <c:strRef>
              <c:f>'Figure 3'!$AU$10</c:f>
              <c:strCache>
                <c:ptCount val="1"/>
                <c:pt idx="0">
                  <c:v>Surface readers</c:v>
                </c:pt>
              </c:strCache>
            </c:strRef>
          </c:tx>
          <c:spPr>
            <a:solidFill>
              <a:srgbClr val="E59EDD"/>
            </a:solidFill>
            <a:ln>
              <a:noFill/>
            </a:ln>
            <a:effectLst/>
            <a:extLst>
              <a:ext uri="{91240B29-F687-4F45-9708-019B960494DF}">
                <a14:hiddenLine xmlns:a14="http://schemas.microsoft.com/office/drawing/2010/main">
                  <a:noFill/>
                </a14:hiddenLine>
              </a:ext>
            </a:extLst>
          </c:spPr>
          <c:invertIfNegative val="0"/>
          <c:cat>
            <c:strRef>
              <c:f>'Figure 3'!$AR$11:$AR$42</c:f>
              <c:strCache>
                <c:ptCount val="32"/>
                <c:pt idx="0">
                  <c:v>Czechia</c:v>
                </c:pt>
                <c:pt idx="1">
                  <c:v>Croatia</c:v>
                </c:pt>
                <c:pt idx="2">
                  <c:v>Slovak Republic</c:v>
                </c:pt>
                <c:pt idx="3">
                  <c:v>Ireland</c:v>
                </c:pt>
                <c:pt idx="4">
                  <c:v>Estonia</c:v>
                </c:pt>
                <c:pt idx="5">
                  <c:v>Finland</c:v>
                </c:pt>
                <c:pt idx="6">
                  <c:v>Lithuania</c:v>
                </c:pt>
                <c:pt idx="7">
                  <c:v>Denmark</c:v>
                </c:pt>
                <c:pt idx="8">
                  <c:v>Netherlands</c:v>
                </c:pt>
                <c:pt idx="9">
                  <c:v>Hungary</c:v>
                </c:pt>
                <c:pt idx="10">
                  <c:v>England (UK)</c:v>
                </c:pt>
                <c:pt idx="11">
                  <c:v>Israel</c:v>
                </c:pt>
                <c:pt idx="12">
                  <c:v>OECD average</c:v>
                </c:pt>
                <c:pt idx="13">
                  <c:v>Korea</c:v>
                </c:pt>
                <c:pt idx="14">
                  <c:v>Spain</c:v>
                </c:pt>
                <c:pt idx="15">
                  <c:v>Italy</c:v>
                </c:pt>
                <c:pt idx="16">
                  <c:v>France</c:v>
                </c:pt>
                <c:pt idx="17">
                  <c:v>United States</c:v>
                </c:pt>
                <c:pt idx="18">
                  <c:v>Latvia</c:v>
                </c:pt>
                <c:pt idx="19">
                  <c:v>Japan</c:v>
                </c:pt>
                <c:pt idx="20">
                  <c:v>New Zealand</c:v>
                </c:pt>
                <c:pt idx="21">
                  <c:v>Canada</c:v>
                </c:pt>
                <c:pt idx="22">
                  <c:v>Portugal</c:v>
                </c:pt>
                <c:pt idx="23">
                  <c:v>Poland</c:v>
                </c:pt>
                <c:pt idx="24">
                  <c:v>Switzerland</c:v>
                </c:pt>
                <c:pt idx="25">
                  <c:v>Germany</c:v>
                </c:pt>
                <c:pt idx="26">
                  <c:v>Austria</c:v>
                </c:pt>
                <c:pt idx="27">
                  <c:v>Flemish Region (BEL)</c:v>
                </c:pt>
                <c:pt idx="28">
                  <c:v>Norway</c:v>
                </c:pt>
                <c:pt idx="29">
                  <c:v>Chile</c:v>
                </c:pt>
                <c:pt idx="30">
                  <c:v>Sweden</c:v>
                </c:pt>
                <c:pt idx="31">
                  <c:v>Singapore</c:v>
                </c:pt>
              </c:strCache>
            </c:strRef>
          </c:cat>
          <c:val>
            <c:numRef>
              <c:f>'Figure 3'!$AU$11:$AU$42</c:f>
              <c:numCache>
                <c:formatCode>0.00</c:formatCode>
                <c:ptCount val="32"/>
                <c:pt idx="0">
                  <c:v>13.4946022869347</c:v>
                </c:pt>
                <c:pt idx="1">
                  <c:v>24.020304622801</c:v>
                </c:pt>
                <c:pt idx="2">
                  <c:v>18.242494408915</c:v>
                </c:pt>
                <c:pt idx="3">
                  <c:v>21.175719320803399</c:v>
                </c:pt>
                <c:pt idx="4">
                  <c:v>18.914906327437599</c:v>
                </c:pt>
                <c:pt idx="5">
                  <c:v>17.373479798013499</c:v>
                </c:pt>
                <c:pt idx="6">
                  <c:v>17.507695212626299</c:v>
                </c:pt>
                <c:pt idx="7">
                  <c:v>16.2122084553998</c:v>
                </c:pt>
                <c:pt idx="8">
                  <c:v>24.772524224851601</c:v>
                </c:pt>
                <c:pt idx="9">
                  <c:v>18.6797441325938</c:v>
                </c:pt>
                <c:pt idx="10">
                  <c:v>17.627625842178698</c:v>
                </c:pt>
                <c:pt idx="11">
                  <c:v>27.3700095888567</c:v>
                </c:pt>
                <c:pt idx="12">
                  <c:v>19.453317221677899</c:v>
                </c:pt>
                <c:pt idx="13">
                  <c:v>22.545481190928101</c:v>
                </c:pt>
                <c:pt idx="14">
                  <c:v>24.4539766186112</c:v>
                </c:pt>
                <c:pt idx="15">
                  <c:v>20.845033431588099</c:v>
                </c:pt>
                <c:pt idx="16">
                  <c:v>16.817844706096398</c:v>
                </c:pt>
                <c:pt idx="17">
                  <c:v>27.3875696652693</c:v>
                </c:pt>
                <c:pt idx="18">
                  <c:v>17.911402167762901</c:v>
                </c:pt>
                <c:pt idx="19">
                  <c:v>23.454361653410601</c:v>
                </c:pt>
                <c:pt idx="20">
                  <c:v>27.1975149208807</c:v>
                </c:pt>
                <c:pt idx="21">
                  <c:v>17.892046338440199</c:v>
                </c:pt>
                <c:pt idx="22">
                  <c:v>12.5230606539855</c:v>
                </c:pt>
                <c:pt idx="23">
                  <c:v>28.139833001873502</c:v>
                </c:pt>
                <c:pt idx="24">
                  <c:v>15.180300121649999</c:v>
                </c:pt>
                <c:pt idx="25">
                  <c:v>10.9459968954503</c:v>
                </c:pt>
                <c:pt idx="26">
                  <c:v>11.5413280448425</c:v>
                </c:pt>
                <c:pt idx="27">
                  <c:v>25.218805254970398</c:v>
                </c:pt>
                <c:pt idx="28">
                  <c:v>14.450691799621699</c:v>
                </c:pt>
                <c:pt idx="29">
                  <c:v>18.850505698363801</c:v>
                </c:pt>
                <c:pt idx="30">
                  <c:v>17.419437666303299</c:v>
                </c:pt>
                <c:pt idx="31">
                  <c:v>26.098751298878799</c:v>
                </c:pt>
              </c:numCache>
            </c:numRef>
          </c:val>
          <c:extLst>
            <c:ext xmlns:c16="http://schemas.microsoft.com/office/drawing/2014/chart" uri="{C3380CC4-5D6E-409C-BE32-E72D297353CC}">
              <c16:uniqueId val="{00000002-6DFA-4960-964D-81F0F31018A2}"/>
            </c:ext>
          </c:extLst>
        </c:ser>
        <c:ser>
          <c:idx val="3"/>
          <c:order val="3"/>
          <c:tx>
            <c:strRef>
              <c:f>'Figure 3'!$AV$10</c:f>
              <c:strCache>
                <c:ptCount val="1"/>
                <c:pt idx="0">
                  <c:v>Struggling readers</c:v>
                </c:pt>
              </c:strCache>
            </c:strRef>
          </c:tx>
          <c:spPr>
            <a:solidFill>
              <a:srgbClr val="663399"/>
            </a:solidFill>
            <a:ln>
              <a:noFill/>
            </a:ln>
            <a:effectLst/>
            <a:extLst>
              <a:ext uri="{91240B29-F687-4F45-9708-019B960494DF}">
                <a14:hiddenLine xmlns:a14="http://schemas.microsoft.com/office/drawing/2010/main">
                  <a:noFill/>
                </a14:hiddenLine>
              </a:ext>
            </a:extLst>
          </c:spPr>
          <c:invertIfNegative val="0"/>
          <c:cat>
            <c:strRef>
              <c:f>'Figure 3'!$AR$11:$AR$42</c:f>
              <c:strCache>
                <c:ptCount val="32"/>
                <c:pt idx="0">
                  <c:v>Czechia</c:v>
                </c:pt>
                <c:pt idx="1">
                  <c:v>Croatia</c:v>
                </c:pt>
                <c:pt idx="2">
                  <c:v>Slovak Republic</c:v>
                </c:pt>
                <c:pt idx="3">
                  <c:v>Ireland</c:v>
                </c:pt>
                <c:pt idx="4">
                  <c:v>Estonia</c:v>
                </c:pt>
                <c:pt idx="5">
                  <c:v>Finland</c:v>
                </c:pt>
                <c:pt idx="6">
                  <c:v>Lithuania</c:v>
                </c:pt>
                <c:pt idx="7">
                  <c:v>Denmark</c:v>
                </c:pt>
                <c:pt idx="8">
                  <c:v>Netherlands</c:v>
                </c:pt>
                <c:pt idx="9">
                  <c:v>Hungary</c:v>
                </c:pt>
                <c:pt idx="10">
                  <c:v>England (UK)</c:v>
                </c:pt>
                <c:pt idx="11">
                  <c:v>Israel</c:v>
                </c:pt>
                <c:pt idx="12">
                  <c:v>OECD average</c:v>
                </c:pt>
                <c:pt idx="13">
                  <c:v>Korea</c:v>
                </c:pt>
                <c:pt idx="14">
                  <c:v>Spain</c:v>
                </c:pt>
                <c:pt idx="15">
                  <c:v>Italy</c:v>
                </c:pt>
                <c:pt idx="16">
                  <c:v>France</c:v>
                </c:pt>
                <c:pt idx="17">
                  <c:v>United States</c:v>
                </c:pt>
                <c:pt idx="18">
                  <c:v>Latvia</c:v>
                </c:pt>
                <c:pt idx="19">
                  <c:v>Japan</c:v>
                </c:pt>
                <c:pt idx="20">
                  <c:v>New Zealand</c:v>
                </c:pt>
                <c:pt idx="21">
                  <c:v>Canada</c:v>
                </c:pt>
                <c:pt idx="22">
                  <c:v>Portugal</c:v>
                </c:pt>
                <c:pt idx="23">
                  <c:v>Poland</c:v>
                </c:pt>
                <c:pt idx="24">
                  <c:v>Switzerland</c:v>
                </c:pt>
                <c:pt idx="25">
                  <c:v>Germany</c:v>
                </c:pt>
                <c:pt idx="26">
                  <c:v>Austria</c:v>
                </c:pt>
                <c:pt idx="27">
                  <c:v>Flemish Region (BEL)</c:v>
                </c:pt>
                <c:pt idx="28">
                  <c:v>Norway</c:v>
                </c:pt>
                <c:pt idx="29">
                  <c:v>Chile</c:v>
                </c:pt>
                <c:pt idx="30">
                  <c:v>Sweden</c:v>
                </c:pt>
                <c:pt idx="31">
                  <c:v>Singapore</c:v>
                </c:pt>
              </c:strCache>
            </c:strRef>
          </c:cat>
          <c:val>
            <c:numRef>
              <c:f>'Figure 3'!$AV$11:$AV$42</c:f>
              <c:numCache>
                <c:formatCode>0.00</c:formatCode>
                <c:ptCount val="32"/>
                <c:pt idx="0">
                  <c:v>13.5598976779651</c:v>
                </c:pt>
                <c:pt idx="1">
                  <c:v>16.144607557626198</c:v>
                </c:pt>
                <c:pt idx="2">
                  <c:v>19.369441855964599</c:v>
                </c:pt>
                <c:pt idx="3">
                  <c:v>16.179245296042001</c:v>
                </c:pt>
                <c:pt idx="4">
                  <c:v>19.087523426493799</c:v>
                </c:pt>
                <c:pt idx="5">
                  <c:v>29.6071991731597</c:v>
                </c:pt>
                <c:pt idx="6">
                  <c:v>19.173826912393501</c:v>
                </c:pt>
                <c:pt idx="7">
                  <c:v>28.334686493935699</c:v>
                </c:pt>
                <c:pt idx="8">
                  <c:v>26.254928755285601</c:v>
                </c:pt>
                <c:pt idx="9">
                  <c:v>19.953827449301201</c:v>
                </c:pt>
                <c:pt idx="10">
                  <c:v>23.985422234280801</c:v>
                </c:pt>
                <c:pt idx="11">
                  <c:v>26.9322577828835</c:v>
                </c:pt>
                <c:pt idx="12">
                  <c:v>26.675931492479599</c:v>
                </c:pt>
                <c:pt idx="13">
                  <c:v>27.4144603368178</c:v>
                </c:pt>
                <c:pt idx="14">
                  <c:v>24.887761990422099</c:v>
                </c:pt>
                <c:pt idx="15">
                  <c:v>23.4892314026884</c:v>
                </c:pt>
                <c:pt idx="16">
                  <c:v>30.784899989798799</c:v>
                </c:pt>
                <c:pt idx="17">
                  <c:v>20.795844029358399</c:v>
                </c:pt>
                <c:pt idx="18">
                  <c:v>24.528674258234499</c:v>
                </c:pt>
                <c:pt idx="19">
                  <c:v>19.302854395043799</c:v>
                </c:pt>
                <c:pt idx="20">
                  <c:v>17.7848222168628</c:v>
                </c:pt>
                <c:pt idx="21">
                  <c:v>30.287736909068801</c:v>
                </c:pt>
                <c:pt idx="22">
                  <c:v>28.6791286087796</c:v>
                </c:pt>
                <c:pt idx="23">
                  <c:v>24.168416614749201</c:v>
                </c:pt>
                <c:pt idx="24">
                  <c:v>32.527267867336498</c:v>
                </c:pt>
                <c:pt idx="25">
                  <c:v>34.271816114322597</c:v>
                </c:pt>
                <c:pt idx="26">
                  <c:v>33.490181050313701</c:v>
                </c:pt>
                <c:pt idx="27">
                  <c:v>30.954049911775801</c:v>
                </c:pt>
                <c:pt idx="28">
                  <c:v>46.155310002712199</c:v>
                </c:pt>
                <c:pt idx="29">
                  <c:v>37.1017053978929</c:v>
                </c:pt>
                <c:pt idx="30">
                  <c:v>44.539595128026001</c:v>
                </c:pt>
                <c:pt idx="31">
                  <c:v>47.760823035032999</c:v>
                </c:pt>
              </c:numCache>
            </c:numRef>
          </c:val>
          <c:extLst>
            <c:ext xmlns:c16="http://schemas.microsoft.com/office/drawing/2014/chart" uri="{C3380CC4-5D6E-409C-BE32-E72D297353CC}">
              <c16:uniqueId val="{00000003-6DFA-4960-964D-81F0F31018A2}"/>
            </c:ext>
          </c:extLst>
        </c:ser>
        <c:dLbls>
          <c:showLegendKey val="0"/>
          <c:showVal val="0"/>
          <c:showCatName val="0"/>
          <c:showSerName val="0"/>
          <c:showPercent val="0"/>
          <c:showBubbleSize val="0"/>
        </c:dLbls>
        <c:gapWidth val="30"/>
        <c:overlap val="100"/>
        <c:axId val="423157760"/>
        <c:axId val="423159296"/>
      </c:barChart>
      <c:catAx>
        <c:axId val="423157760"/>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sz="1600" b="0" i="0">
                <a:solidFill>
                  <a:srgbClr val="000000"/>
                </a:solidFill>
                <a:latin typeface="Aptos" panose="020B0004020202020204" pitchFamily="34" charset="0"/>
                <a:ea typeface="Arial Narrow"/>
                <a:cs typeface="Arial Narrow"/>
              </a:defRPr>
            </a:pPr>
            <a:endParaRPr lang="en-US"/>
          </a:p>
        </c:txPr>
        <c:crossAx val="423159296"/>
        <c:crosses val="autoZero"/>
        <c:auto val="1"/>
        <c:lblAlgn val="ctr"/>
        <c:lblOffset val="0"/>
        <c:tickLblSkip val="1"/>
        <c:noMultiLvlLbl val="0"/>
      </c:catAx>
      <c:valAx>
        <c:axId val="423159296"/>
        <c:scaling>
          <c:orientation val="minMax"/>
          <c:max val="100"/>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600" b="0" i="0">
                <a:solidFill>
                  <a:srgbClr val="000000"/>
                </a:solidFill>
                <a:latin typeface="Aptos" panose="020B0004020202020204" pitchFamily="34" charset="0"/>
                <a:ea typeface="Arial Narrow"/>
                <a:cs typeface="Arial Narrow"/>
              </a:defRPr>
            </a:pPr>
            <a:endParaRPr lang="en-US"/>
          </a:p>
        </c:txPr>
        <c:crossAx val="423157760"/>
        <c:crosses val="autoZero"/>
        <c:crossBetween val="between"/>
      </c:valAx>
      <c:spPr>
        <a:solidFill>
          <a:srgbClr val="EAEAEA"/>
        </a:solidFill>
        <a:ln>
          <a:noFill/>
        </a:ln>
        <a:effectLst/>
        <a:extLst>
          <a:ext uri="{91240B29-F687-4F45-9708-019B960494DF}">
            <a14:hiddenLine xmlns:a14="http://schemas.microsoft.com/office/drawing/2010/main">
              <a:noFill/>
            </a14:hiddenLine>
          </a:ext>
        </a:extLst>
      </c:spPr>
    </c:plotArea>
    <c:legend>
      <c:legendPos val="t"/>
      <c:overlay val="0"/>
      <c:spPr>
        <a:noFill/>
        <a:ln>
          <a:noFill/>
        </a:ln>
        <a:effectLst/>
        <a:extLst>
          <a:ext uri="{91240B29-F687-4F45-9708-019B960494DF}">
            <a14:hiddenLine xmlns:a14="http://schemas.microsoft.com/office/drawing/2010/main">
              <a:noFill/>
            </a14:hiddenLine>
          </a:ext>
        </a:extLst>
      </c:spPr>
      <c:txPr>
        <a:bodyPr/>
        <a:lstStyle/>
        <a:p>
          <a:pPr>
            <a:defRPr sz="1600" b="0" i="0">
              <a:solidFill>
                <a:srgbClr val="000000"/>
              </a:solidFill>
              <a:latin typeface="Aptos" panose="020B0004020202020204" pitchFamily="34" charset="0"/>
              <a:ea typeface="Arial Narrow"/>
              <a:cs typeface="Arial Narrow"/>
            </a:defRPr>
          </a:pPr>
          <a:endParaRPr lang="en-US"/>
        </a:p>
      </c:txPr>
    </c:legend>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2">
    <c:autoUpdate val="0"/>
  </c:externalData>
  <c:userShapes r:id="rId3"/>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'Figure 5'!$K$8</c:f>
              <c:strCache>
                <c:ptCount val="1"/>
                <c:pt idx="0">
                  <c:v>Older natives from low-education families</c:v>
                </c:pt>
              </c:strCache>
            </c:strRef>
          </c:tx>
          <c:spPr>
            <a:solidFill>
              <a:srgbClr val="663399"/>
            </a:solidFill>
          </c:spPr>
          <c:invertIfNegative val="0"/>
          <c:cat>
            <c:strRef>
              <c:f>'Figure 5'!$J$9:$J$40</c:f>
              <c:strCache>
                <c:ptCount val="32"/>
                <c:pt idx="0">
                  <c:v>Sweden</c:v>
                </c:pt>
                <c:pt idx="1">
                  <c:v>Switzerland</c:v>
                </c:pt>
                <c:pt idx="2">
                  <c:v>Germany</c:v>
                </c:pt>
                <c:pt idx="3">
                  <c:v>United States</c:v>
                </c:pt>
                <c:pt idx="4">
                  <c:v>Czechia</c:v>
                </c:pt>
                <c:pt idx="5">
                  <c:v>Norway</c:v>
                </c:pt>
                <c:pt idx="6">
                  <c:v>Austria</c:v>
                </c:pt>
                <c:pt idx="7">
                  <c:v>Poland</c:v>
                </c:pt>
                <c:pt idx="8">
                  <c:v>Canada</c:v>
                </c:pt>
                <c:pt idx="9">
                  <c:v>New Zealand</c:v>
                </c:pt>
                <c:pt idx="10">
                  <c:v>Slovak Republic</c:v>
                </c:pt>
                <c:pt idx="11">
                  <c:v>Latvia</c:v>
                </c:pt>
                <c:pt idx="12">
                  <c:v>Denmark</c:v>
                </c:pt>
                <c:pt idx="13">
                  <c:v>Singapore</c:v>
                </c:pt>
                <c:pt idx="14">
                  <c:v>England (UK)</c:v>
                </c:pt>
                <c:pt idx="15">
                  <c:v>Israel</c:v>
                </c:pt>
                <c:pt idx="16">
                  <c:v>Netherlands</c:v>
                </c:pt>
                <c:pt idx="17">
                  <c:v>OECD average</c:v>
                </c:pt>
                <c:pt idx="18">
                  <c:v>Flemish Region (BEL)</c:v>
                </c:pt>
                <c:pt idx="19">
                  <c:v>Lithuania</c:v>
                </c:pt>
                <c:pt idx="20">
                  <c:v>Croatia</c:v>
                </c:pt>
                <c:pt idx="21">
                  <c:v>Estonia</c:v>
                </c:pt>
                <c:pt idx="22">
                  <c:v>France</c:v>
                </c:pt>
                <c:pt idx="23">
                  <c:v>Hungary</c:v>
                </c:pt>
                <c:pt idx="24">
                  <c:v>Ireland</c:v>
                </c:pt>
                <c:pt idx="25">
                  <c:v>Japan</c:v>
                </c:pt>
                <c:pt idx="26">
                  <c:v>Chile</c:v>
                </c:pt>
                <c:pt idx="27">
                  <c:v>Finland</c:v>
                </c:pt>
                <c:pt idx="28">
                  <c:v>Spain</c:v>
                </c:pt>
                <c:pt idx="29">
                  <c:v>Italy</c:v>
                </c:pt>
                <c:pt idx="30">
                  <c:v>Korea</c:v>
                </c:pt>
                <c:pt idx="31">
                  <c:v>Portugal</c:v>
                </c:pt>
              </c:strCache>
            </c:strRef>
          </c:cat>
          <c:val>
            <c:numRef>
              <c:f>'Figure 5'!$K$9:$K$40</c:f>
              <c:numCache>
                <c:formatCode>0.00</c:formatCode>
                <c:ptCount val="32"/>
                <c:pt idx="0">
                  <c:v>22.218251441186101</c:v>
                </c:pt>
                <c:pt idx="1">
                  <c:v>23.226597556827301</c:v>
                </c:pt>
                <c:pt idx="2">
                  <c:v>26.753923611822</c:v>
                </c:pt>
                <c:pt idx="3">
                  <c:v>27.088854598745499</c:v>
                </c:pt>
                <c:pt idx="4">
                  <c:v>27.779835539057</c:v>
                </c:pt>
                <c:pt idx="5">
                  <c:v>28.661219786834899</c:v>
                </c:pt>
                <c:pt idx="6">
                  <c:v>32.706498623094298</c:v>
                </c:pt>
                <c:pt idx="7">
                  <c:v>34.325296061788301</c:v>
                </c:pt>
                <c:pt idx="8">
                  <c:v>36.791469221902901</c:v>
                </c:pt>
                <c:pt idx="9">
                  <c:v>37.332365270716203</c:v>
                </c:pt>
                <c:pt idx="10">
                  <c:v>38.250650554524498</c:v>
                </c:pt>
                <c:pt idx="11">
                  <c:v>38.971961496150797</c:v>
                </c:pt>
                <c:pt idx="12">
                  <c:v>39.145187559477201</c:v>
                </c:pt>
                <c:pt idx="13">
                  <c:v>39.643063349552399</c:v>
                </c:pt>
                <c:pt idx="14">
                  <c:v>39.656123037710302</c:v>
                </c:pt>
                <c:pt idx="15">
                  <c:v>40.933864224435901</c:v>
                </c:pt>
                <c:pt idx="16">
                  <c:v>41.439240315107298</c:v>
                </c:pt>
                <c:pt idx="17">
                  <c:v>43.410438614786898</c:v>
                </c:pt>
                <c:pt idx="18">
                  <c:v>45.9680313619386</c:v>
                </c:pt>
                <c:pt idx="19">
                  <c:v>47.485341819302803</c:v>
                </c:pt>
                <c:pt idx="20">
                  <c:v>48.283820722859502</c:v>
                </c:pt>
                <c:pt idx="21">
                  <c:v>48.316269093557203</c:v>
                </c:pt>
                <c:pt idx="22">
                  <c:v>49.879181878342699</c:v>
                </c:pt>
                <c:pt idx="23">
                  <c:v>51.6715415090883</c:v>
                </c:pt>
                <c:pt idx="24">
                  <c:v>52.086318933203103</c:v>
                </c:pt>
                <c:pt idx="25">
                  <c:v>52.400733822724703</c:v>
                </c:pt>
                <c:pt idx="26">
                  <c:v>56.205096792965399</c:v>
                </c:pt>
                <c:pt idx="27">
                  <c:v>57.644498176493798</c:v>
                </c:pt>
                <c:pt idx="28">
                  <c:v>59.823692060649499</c:v>
                </c:pt>
                <c:pt idx="29">
                  <c:v>63.2962670985101</c:v>
                </c:pt>
                <c:pt idx="30">
                  <c:v>68.157480854179596</c:v>
                </c:pt>
                <c:pt idx="31">
                  <c:v>69.490204698558898</c:v>
                </c:pt>
              </c:numCache>
            </c:numRef>
          </c:val>
          <c:extLst>
            <c:ext xmlns:c16="http://schemas.microsoft.com/office/drawing/2014/chart" uri="{C3380CC4-5D6E-409C-BE32-E72D297353CC}">
              <c16:uniqueId val="{00000000-23B0-4549-ADDB-9C81BE5DB4EB}"/>
            </c:ext>
          </c:extLst>
        </c:ser>
        <c:ser>
          <c:idx val="1"/>
          <c:order val="1"/>
          <c:tx>
            <c:strRef>
              <c:f>'Figure 5'!$L$8</c:f>
              <c:strCache>
                <c:ptCount val="1"/>
                <c:pt idx="0">
                  <c:v>Migrants with language barriers</c:v>
                </c:pt>
              </c:strCache>
            </c:strRef>
          </c:tx>
          <c:spPr>
            <a:solidFill>
              <a:srgbClr val="1FDE5A"/>
            </a:solidFill>
          </c:spPr>
          <c:invertIfNegative val="0"/>
          <c:cat>
            <c:strRef>
              <c:f>'Figure 5'!$J$9:$J$40</c:f>
              <c:strCache>
                <c:ptCount val="32"/>
                <c:pt idx="0">
                  <c:v>Sweden</c:v>
                </c:pt>
                <c:pt idx="1">
                  <c:v>Switzerland</c:v>
                </c:pt>
                <c:pt idx="2">
                  <c:v>Germany</c:v>
                </c:pt>
                <c:pt idx="3">
                  <c:v>United States</c:v>
                </c:pt>
                <c:pt idx="4">
                  <c:v>Czechia</c:v>
                </c:pt>
                <c:pt idx="5">
                  <c:v>Norway</c:v>
                </c:pt>
                <c:pt idx="6">
                  <c:v>Austria</c:v>
                </c:pt>
                <c:pt idx="7">
                  <c:v>Poland</c:v>
                </c:pt>
                <c:pt idx="8">
                  <c:v>Canada</c:v>
                </c:pt>
                <c:pt idx="9">
                  <c:v>New Zealand</c:v>
                </c:pt>
                <c:pt idx="10">
                  <c:v>Slovak Republic</c:v>
                </c:pt>
                <c:pt idx="11">
                  <c:v>Latvia</c:v>
                </c:pt>
                <c:pt idx="12">
                  <c:v>Denmark</c:v>
                </c:pt>
                <c:pt idx="13">
                  <c:v>Singapore</c:v>
                </c:pt>
                <c:pt idx="14">
                  <c:v>England (UK)</c:v>
                </c:pt>
                <c:pt idx="15">
                  <c:v>Israel</c:v>
                </c:pt>
                <c:pt idx="16">
                  <c:v>Netherlands</c:v>
                </c:pt>
                <c:pt idx="17">
                  <c:v>OECD average</c:v>
                </c:pt>
                <c:pt idx="18">
                  <c:v>Flemish Region (BEL)</c:v>
                </c:pt>
                <c:pt idx="19">
                  <c:v>Lithuania</c:v>
                </c:pt>
                <c:pt idx="20">
                  <c:v>Croatia</c:v>
                </c:pt>
                <c:pt idx="21">
                  <c:v>Estonia</c:v>
                </c:pt>
                <c:pt idx="22">
                  <c:v>France</c:v>
                </c:pt>
                <c:pt idx="23">
                  <c:v>Hungary</c:v>
                </c:pt>
                <c:pt idx="24">
                  <c:v>Ireland</c:v>
                </c:pt>
                <c:pt idx="25">
                  <c:v>Japan</c:v>
                </c:pt>
                <c:pt idx="26">
                  <c:v>Chile</c:v>
                </c:pt>
                <c:pt idx="27">
                  <c:v>Finland</c:v>
                </c:pt>
                <c:pt idx="28">
                  <c:v>Spain</c:v>
                </c:pt>
                <c:pt idx="29">
                  <c:v>Italy</c:v>
                </c:pt>
                <c:pt idx="30">
                  <c:v>Korea</c:v>
                </c:pt>
                <c:pt idx="31">
                  <c:v>Portugal</c:v>
                </c:pt>
              </c:strCache>
            </c:strRef>
          </c:cat>
          <c:val>
            <c:numRef>
              <c:f>'Figure 5'!$L$9:$L$40</c:f>
              <c:numCache>
                <c:formatCode>0.00</c:formatCode>
                <c:ptCount val="32"/>
                <c:pt idx="0">
                  <c:v>58.839742325501398</c:v>
                </c:pt>
                <c:pt idx="1">
                  <c:v>47.416449438065598</c:v>
                </c:pt>
                <c:pt idx="2">
                  <c:v>39.664710481879098</c:v>
                </c:pt>
                <c:pt idx="3">
                  <c:v>28.908769610484001</c:v>
                </c:pt>
                <c:pt idx="4">
                  <c:v>2.9227251871664199</c:v>
                </c:pt>
                <c:pt idx="5">
                  <c:v>52.9397468259153</c:v>
                </c:pt>
                <c:pt idx="6">
                  <c:v>36.849817741446302</c:v>
                </c:pt>
                <c:pt idx="7">
                  <c:v>0.17645594290085001</c:v>
                </c:pt>
                <c:pt idx="8">
                  <c:v>34.889653378456202</c:v>
                </c:pt>
                <c:pt idx="9">
                  <c:v>37.4800338895433</c:v>
                </c:pt>
                <c:pt idx="10">
                  <c:v>2.80378885199339</c:v>
                </c:pt>
                <c:pt idx="11">
                  <c:v>6.0796699259394398</c:v>
                </c:pt>
                <c:pt idx="12">
                  <c:v>27.4653287123759</c:v>
                </c:pt>
                <c:pt idx="13">
                  <c:v>41.314462526625697</c:v>
                </c:pt>
                <c:pt idx="14">
                  <c:v>34.129292074467301</c:v>
                </c:pt>
                <c:pt idx="15">
                  <c:v>26.579328029193299</c:v>
                </c:pt>
                <c:pt idx="16">
                  <c:v>37.7307375215454</c:v>
                </c:pt>
                <c:pt idx="17">
                  <c:v>20.473523489366901</c:v>
                </c:pt>
                <c:pt idx="18">
                  <c:v>26.003252801608301</c:v>
                </c:pt>
                <c:pt idx="19">
                  <c:v>3.3845643137474002</c:v>
                </c:pt>
                <c:pt idx="20">
                  <c:v>5.6492718755297302</c:v>
                </c:pt>
                <c:pt idx="21">
                  <c:v>6.4420276177776801</c:v>
                </c:pt>
                <c:pt idx="22">
                  <c:v>20.7901450868046</c:v>
                </c:pt>
                <c:pt idx="23">
                  <c:v>1.94478970936488</c:v>
                </c:pt>
                <c:pt idx="24">
                  <c:v>17.413163402234598</c:v>
                </c:pt>
                <c:pt idx="25">
                  <c:v>2.1284208712384101</c:v>
                </c:pt>
                <c:pt idx="26">
                  <c:v>2.8796748909661098</c:v>
                </c:pt>
                <c:pt idx="27">
                  <c:v>8.19484065776461</c:v>
                </c:pt>
                <c:pt idx="28">
                  <c:v>16.552386975676001</c:v>
                </c:pt>
                <c:pt idx="29">
                  <c:v>16.234573430731398</c:v>
                </c:pt>
                <c:pt idx="30">
                  <c:v>2.6018863897218001</c:v>
                </c:pt>
                <c:pt idx="31">
                  <c:v>13.4717030044742</c:v>
                </c:pt>
              </c:numCache>
            </c:numRef>
          </c:val>
          <c:extLst>
            <c:ext xmlns:c16="http://schemas.microsoft.com/office/drawing/2014/chart" uri="{C3380CC4-5D6E-409C-BE32-E72D297353CC}">
              <c16:uniqueId val="{00000001-23B0-4549-ADDB-9C81BE5DB4EB}"/>
            </c:ext>
          </c:extLst>
        </c:ser>
        <c:ser>
          <c:idx val="2"/>
          <c:order val="2"/>
          <c:tx>
            <c:strRef>
              <c:f>'Figure 5'!$M$8</c:f>
              <c:strCache>
                <c:ptCount val="1"/>
                <c:pt idx="0">
                  <c:v>Unexpected underperformers</c:v>
                </c:pt>
              </c:strCache>
            </c:strRef>
          </c:tx>
          <c:spPr>
            <a:solidFill>
              <a:srgbClr val="A4A3A4"/>
            </a:solidFill>
          </c:spPr>
          <c:invertIfNegative val="0"/>
          <c:cat>
            <c:strRef>
              <c:f>'Figure 5'!$J$9:$J$40</c:f>
              <c:strCache>
                <c:ptCount val="32"/>
                <c:pt idx="0">
                  <c:v>Sweden</c:v>
                </c:pt>
                <c:pt idx="1">
                  <c:v>Switzerland</c:v>
                </c:pt>
                <c:pt idx="2">
                  <c:v>Germany</c:v>
                </c:pt>
                <c:pt idx="3">
                  <c:v>United States</c:v>
                </c:pt>
                <c:pt idx="4">
                  <c:v>Czechia</c:v>
                </c:pt>
                <c:pt idx="5">
                  <c:v>Norway</c:v>
                </c:pt>
                <c:pt idx="6">
                  <c:v>Austria</c:v>
                </c:pt>
                <c:pt idx="7">
                  <c:v>Poland</c:v>
                </c:pt>
                <c:pt idx="8">
                  <c:v>Canada</c:v>
                </c:pt>
                <c:pt idx="9">
                  <c:v>New Zealand</c:v>
                </c:pt>
                <c:pt idx="10">
                  <c:v>Slovak Republic</c:v>
                </c:pt>
                <c:pt idx="11">
                  <c:v>Latvia</c:v>
                </c:pt>
                <c:pt idx="12">
                  <c:v>Denmark</c:v>
                </c:pt>
                <c:pt idx="13">
                  <c:v>Singapore</c:v>
                </c:pt>
                <c:pt idx="14">
                  <c:v>England (UK)</c:v>
                </c:pt>
                <c:pt idx="15">
                  <c:v>Israel</c:v>
                </c:pt>
                <c:pt idx="16">
                  <c:v>Netherlands</c:v>
                </c:pt>
                <c:pt idx="17">
                  <c:v>OECD average</c:v>
                </c:pt>
                <c:pt idx="18">
                  <c:v>Flemish Region (BEL)</c:v>
                </c:pt>
                <c:pt idx="19">
                  <c:v>Lithuania</c:v>
                </c:pt>
                <c:pt idx="20">
                  <c:v>Croatia</c:v>
                </c:pt>
                <c:pt idx="21">
                  <c:v>Estonia</c:v>
                </c:pt>
                <c:pt idx="22">
                  <c:v>France</c:v>
                </c:pt>
                <c:pt idx="23">
                  <c:v>Hungary</c:v>
                </c:pt>
                <c:pt idx="24">
                  <c:v>Ireland</c:v>
                </c:pt>
                <c:pt idx="25">
                  <c:v>Japan</c:v>
                </c:pt>
                <c:pt idx="26">
                  <c:v>Chile</c:v>
                </c:pt>
                <c:pt idx="27">
                  <c:v>Finland</c:v>
                </c:pt>
                <c:pt idx="28">
                  <c:v>Spain</c:v>
                </c:pt>
                <c:pt idx="29">
                  <c:v>Italy</c:v>
                </c:pt>
                <c:pt idx="30">
                  <c:v>Korea</c:v>
                </c:pt>
                <c:pt idx="31">
                  <c:v>Portugal</c:v>
                </c:pt>
              </c:strCache>
            </c:strRef>
          </c:cat>
          <c:val>
            <c:numRef>
              <c:f>'Figure 5'!$M$9:$M$40</c:f>
              <c:numCache>
                <c:formatCode>0.00</c:formatCode>
                <c:ptCount val="32"/>
                <c:pt idx="0">
                  <c:v>18.942006233312501</c:v>
                </c:pt>
                <c:pt idx="1">
                  <c:v>29.356953005107101</c:v>
                </c:pt>
                <c:pt idx="2">
                  <c:v>33.581365906298899</c:v>
                </c:pt>
                <c:pt idx="3">
                  <c:v>44.002375790770401</c:v>
                </c:pt>
                <c:pt idx="4">
                  <c:v>69.297439273776504</c:v>
                </c:pt>
                <c:pt idx="5">
                  <c:v>18.399033387249901</c:v>
                </c:pt>
                <c:pt idx="6">
                  <c:v>30.443683635459401</c:v>
                </c:pt>
                <c:pt idx="7">
                  <c:v>65.498247995310905</c:v>
                </c:pt>
                <c:pt idx="8">
                  <c:v>28.3188773996409</c:v>
                </c:pt>
                <c:pt idx="9">
                  <c:v>25.187600839740401</c:v>
                </c:pt>
                <c:pt idx="10">
                  <c:v>58.945560593482099</c:v>
                </c:pt>
                <c:pt idx="11">
                  <c:v>54.948368577909697</c:v>
                </c:pt>
                <c:pt idx="12">
                  <c:v>33.389483728146899</c:v>
                </c:pt>
                <c:pt idx="13">
                  <c:v>19.042474123821901</c:v>
                </c:pt>
                <c:pt idx="14">
                  <c:v>26.214584887822401</c:v>
                </c:pt>
                <c:pt idx="15">
                  <c:v>32.4868077463708</c:v>
                </c:pt>
                <c:pt idx="16">
                  <c:v>20.830022163347401</c:v>
                </c:pt>
                <c:pt idx="17">
                  <c:v>36.116037895846098</c:v>
                </c:pt>
                <c:pt idx="18">
                  <c:v>28.028715836453099</c:v>
                </c:pt>
                <c:pt idx="19">
                  <c:v>49.1300938669498</c:v>
                </c:pt>
                <c:pt idx="20">
                  <c:v>46.066907401610699</c:v>
                </c:pt>
                <c:pt idx="21">
                  <c:v>45.2417032886651</c:v>
                </c:pt>
                <c:pt idx="22">
                  <c:v>29.330673034852602</c:v>
                </c:pt>
                <c:pt idx="23">
                  <c:v>46.383668781546803</c:v>
                </c:pt>
                <c:pt idx="24">
                  <c:v>30.500517664562299</c:v>
                </c:pt>
                <c:pt idx="25">
                  <c:v>45.4708453060369</c:v>
                </c:pt>
                <c:pt idx="26">
                  <c:v>40.9152283160685</c:v>
                </c:pt>
                <c:pt idx="27">
                  <c:v>34.160661165741601</c:v>
                </c:pt>
                <c:pt idx="28">
                  <c:v>23.623920963674401</c:v>
                </c:pt>
                <c:pt idx="29">
                  <c:v>20.469159470758498</c:v>
                </c:pt>
                <c:pt idx="30">
                  <c:v>29.240632756098599</c:v>
                </c:pt>
                <c:pt idx="31">
                  <c:v>17.038092296966902</c:v>
                </c:pt>
              </c:numCache>
            </c:numRef>
          </c:val>
          <c:extLst>
            <c:ext xmlns:c16="http://schemas.microsoft.com/office/drawing/2014/chart" uri="{C3380CC4-5D6E-409C-BE32-E72D297353CC}">
              <c16:uniqueId val="{00000002-23B0-4549-ADDB-9C81BE5DB4EB}"/>
            </c:ext>
          </c:extLst>
        </c:ser>
        <c:dLbls>
          <c:showLegendKey val="0"/>
          <c:showVal val="0"/>
          <c:showCatName val="0"/>
          <c:showSerName val="0"/>
          <c:showPercent val="0"/>
          <c:showBubbleSize val="0"/>
        </c:dLbls>
        <c:gapWidth val="30"/>
        <c:overlap val="100"/>
        <c:axId val="423157760"/>
        <c:axId val="423159296"/>
      </c:barChart>
      <c:catAx>
        <c:axId val="423157760"/>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sz="1600" b="0" i="0">
                <a:solidFill>
                  <a:srgbClr val="000000"/>
                </a:solidFill>
                <a:latin typeface="Aptos" panose="020B0004020202020204" pitchFamily="34" charset="0"/>
                <a:ea typeface="Arial Narrow"/>
                <a:cs typeface="Arial Narrow"/>
              </a:defRPr>
            </a:pPr>
            <a:endParaRPr lang="en-US"/>
          </a:p>
        </c:txPr>
        <c:crossAx val="423159296"/>
        <c:crosses val="autoZero"/>
        <c:auto val="1"/>
        <c:lblAlgn val="ctr"/>
        <c:lblOffset val="0"/>
        <c:tickLblSkip val="1"/>
        <c:noMultiLvlLbl val="0"/>
      </c:catAx>
      <c:valAx>
        <c:axId val="423159296"/>
        <c:scaling>
          <c:orientation val="minMax"/>
          <c:max val="100"/>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600" b="0" i="0">
                <a:solidFill>
                  <a:srgbClr val="000000"/>
                </a:solidFill>
                <a:latin typeface="Aptos" panose="020B0004020202020204" pitchFamily="34" charset="0"/>
                <a:ea typeface="Arial Narrow"/>
                <a:cs typeface="Arial Narrow"/>
              </a:defRPr>
            </a:pPr>
            <a:endParaRPr lang="en-US"/>
          </a:p>
        </c:txPr>
        <c:crossAx val="423157760"/>
        <c:crosses val="autoZero"/>
        <c:crossBetween val="between"/>
      </c:valAx>
      <c:spPr>
        <a:solidFill>
          <a:srgbClr val="EAEAEA"/>
        </a:solidFill>
        <a:ln>
          <a:noFill/>
        </a:ln>
        <a:effectLst/>
        <a:extLst>
          <a:ext uri="{91240B29-F687-4F45-9708-019B960494DF}">
            <a14:hiddenLine xmlns:a14="http://schemas.microsoft.com/office/drawing/2010/main">
              <a:noFill/>
            </a14:hiddenLine>
          </a:ext>
        </a:extLst>
      </c:spPr>
    </c:plotArea>
    <c:legend>
      <c:legendPos val="t"/>
      <c:overlay val="0"/>
      <c:spPr>
        <a:noFill/>
        <a:ln>
          <a:noFill/>
        </a:ln>
        <a:effectLst/>
        <a:extLst>
          <a:ext uri="{91240B29-F687-4F45-9708-019B960494DF}">
            <a14:hiddenLine xmlns:a14="http://schemas.microsoft.com/office/drawing/2010/main">
              <a:noFill/>
            </a14:hiddenLine>
          </a:ext>
        </a:extLst>
      </c:spPr>
      <c:txPr>
        <a:bodyPr/>
        <a:lstStyle/>
        <a:p>
          <a:pPr>
            <a:defRPr sz="1600" b="0" i="0">
              <a:solidFill>
                <a:srgbClr val="000000"/>
              </a:solidFill>
              <a:latin typeface="Aptos" panose="020B0004020202020204" pitchFamily="34" charset="0"/>
              <a:ea typeface="Arial Narrow"/>
              <a:cs typeface="Arial Narrow"/>
            </a:defRPr>
          </a:pPr>
          <a:endParaRPr lang="en-US"/>
        </a:p>
      </c:txPr>
    </c:legend>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1042317301686445E-2"/>
          <c:y val="3.9052765284024654E-2"/>
          <c:w val="0.93168150114511761"/>
          <c:h val="0.56698255039147094"/>
        </c:manualLayout>
      </c:layout>
      <c:barChart>
        <c:barDir val="col"/>
        <c:grouping val="clustered"/>
        <c:varyColors val="0"/>
        <c:ser>
          <c:idx val="0"/>
          <c:order val="0"/>
          <c:spPr>
            <a:solidFill>
              <a:srgbClr val="49B958"/>
            </a:solidFill>
            <a:ln w="6350" cmpd="sng">
              <a:noFill/>
              <a:round/>
            </a:ln>
            <a:effectLst/>
            <a:extLst>
              <a:ext uri="{91240B29-F687-4F45-9708-019B960494DF}">
                <a14:hiddenLine xmlns:a14="http://schemas.microsoft.com/office/drawing/2010/main" w="6350" cmpd="sng">
                  <a:solidFill>
                    <a:srgbClr val="000000"/>
                  </a:solidFill>
                  <a:round/>
                </a14:hiddenLine>
              </a:ext>
            </a:extLst>
          </c:spPr>
          <c:invertIfNegative val="0"/>
          <c:dPt>
            <c:idx val="13"/>
            <c:invertIfNegative val="0"/>
            <c:bubble3D val="0"/>
            <c:spPr>
              <a:solidFill>
                <a:srgbClr val="663399"/>
              </a:solidFill>
              <a:ln w="6350" cmpd="sng">
                <a:noFill/>
                <a:round/>
              </a:ln>
              <a:effectLst/>
              <a:extLst>
                <a:ext uri="{91240B29-F687-4F45-9708-019B960494DF}">
                  <a14:hiddenLine xmlns:a14="http://schemas.microsoft.com/office/drawing/2010/main" w="6350" cmpd="sng">
                    <a:solidFill>
                      <a:srgbClr val="000000"/>
                    </a:solidFill>
                    <a:round/>
                  </a14:hiddenLine>
                </a:ext>
              </a:extLst>
            </c:spPr>
            <c:extLst>
              <c:ext xmlns:c16="http://schemas.microsoft.com/office/drawing/2014/chart" uri="{C3380CC4-5D6E-409C-BE32-E72D297353CC}">
                <c16:uniqueId val="{00000001-3D5C-4CEE-9BDE-21A9178370AB}"/>
              </c:ext>
            </c:extLst>
          </c:dPt>
          <c:dPt>
            <c:idx val="15"/>
            <c:invertIfNegative val="0"/>
            <c:bubble3D val="0"/>
            <c:extLst>
              <c:ext xmlns:c16="http://schemas.microsoft.com/office/drawing/2014/chart" uri="{C3380CC4-5D6E-409C-BE32-E72D297353CC}">
                <c16:uniqueId val="{00000002-3D5C-4CEE-9BDE-21A9178370AB}"/>
              </c:ext>
            </c:extLst>
          </c:dPt>
          <c:dPt>
            <c:idx val="18"/>
            <c:invertIfNegative val="0"/>
            <c:bubble3D val="0"/>
            <c:spPr>
              <a:solidFill>
                <a:srgbClr val="6C016F">
                  <a:lumMod val="60000"/>
                  <a:lumOff val="40000"/>
                </a:srgbClr>
              </a:solidFill>
              <a:ln w="6350" cmpd="sng">
                <a:noFill/>
                <a:round/>
              </a:ln>
              <a:effectLst/>
              <a:extLst>
                <a:ext uri="{91240B29-F687-4F45-9708-019B960494DF}">
                  <a14:hiddenLine xmlns:a14="http://schemas.microsoft.com/office/drawing/2010/main" w="6350" cmpd="sng">
                    <a:solidFill>
                      <a:srgbClr val="000000"/>
                    </a:solidFill>
                    <a:round/>
                  </a14:hiddenLine>
                </a:ext>
              </a:extLst>
            </c:spPr>
            <c:extLst>
              <c:ext xmlns:c16="http://schemas.microsoft.com/office/drawing/2014/chart" uri="{C3380CC4-5D6E-409C-BE32-E72D297353CC}">
                <c16:uniqueId val="{00000004-3D5C-4CEE-9BDE-21A9178370AB}"/>
              </c:ext>
            </c:extLst>
          </c:dPt>
          <c:dPt>
            <c:idx val="21"/>
            <c:invertIfNegative val="0"/>
            <c:bubble3D val="0"/>
            <c:extLst>
              <c:ext xmlns:c16="http://schemas.microsoft.com/office/drawing/2014/chart" uri="{C3380CC4-5D6E-409C-BE32-E72D297353CC}">
                <c16:uniqueId val="{00000005-3D5C-4CEE-9BDE-21A9178370AB}"/>
              </c:ext>
            </c:extLst>
          </c:dPt>
          <c:dPt>
            <c:idx val="28"/>
            <c:invertIfNegative val="0"/>
            <c:bubble3D val="0"/>
            <c:spPr>
              <a:solidFill>
                <a:srgbClr val="AEE0B5"/>
              </a:solidFill>
              <a:ln w="6350" cmpd="sng">
                <a:noFill/>
                <a:round/>
              </a:ln>
              <a:effectLst/>
              <a:extLst>
                <a:ext uri="{91240B29-F687-4F45-9708-019B960494DF}">
                  <a14:hiddenLine xmlns:a14="http://schemas.microsoft.com/office/drawing/2010/main" w="6350" cmpd="sng">
                    <a:solidFill>
                      <a:srgbClr val="000000"/>
                    </a:solidFill>
                    <a:round/>
                  </a14:hiddenLine>
                </a:ext>
              </a:extLst>
            </c:spPr>
            <c:extLst>
              <c:ext xmlns:c16="http://schemas.microsoft.com/office/drawing/2014/chart" uri="{C3380CC4-5D6E-409C-BE32-E72D297353CC}">
                <c16:uniqueId val="{00000007-3D5C-4CEE-9BDE-21A9178370AB}"/>
              </c:ext>
            </c:extLst>
          </c:dPt>
          <c:dPt>
            <c:idx val="29"/>
            <c:invertIfNegative val="0"/>
            <c:bubble3D val="0"/>
            <c:spPr>
              <a:solidFill>
                <a:srgbClr val="AEE0B5"/>
              </a:solidFill>
              <a:ln w="6350" cmpd="sng">
                <a:noFill/>
                <a:round/>
              </a:ln>
              <a:effectLst/>
              <a:extLst>
                <a:ext uri="{91240B29-F687-4F45-9708-019B960494DF}">
                  <a14:hiddenLine xmlns:a14="http://schemas.microsoft.com/office/drawing/2010/main" w="6350" cmpd="sng">
                    <a:solidFill>
                      <a:srgbClr val="000000"/>
                    </a:solidFill>
                    <a:round/>
                  </a14:hiddenLine>
                </a:ext>
              </a:extLst>
            </c:spPr>
            <c:extLst>
              <c:ext xmlns:c16="http://schemas.microsoft.com/office/drawing/2014/chart" uri="{C3380CC4-5D6E-409C-BE32-E72D297353CC}">
                <c16:uniqueId val="{00000009-3D5C-4CEE-9BDE-21A9178370AB}"/>
              </c:ext>
            </c:extLst>
          </c:dPt>
          <c:cat>
            <c:strRef>
              <c:f>'Table A.1.6'!$A$10:$A$41</c:f>
              <c:strCache>
                <c:ptCount val="32"/>
                <c:pt idx="0">
                  <c:v>England (UK)</c:v>
                </c:pt>
                <c:pt idx="1">
                  <c:v>Netherlands</c:v>
                </c:pt>
                <c:pt idx="2">
                  <c:v>Germany</c:v>
                </c:pt>
                <c:pt idx="3">
                  <c:v>United States</c:v>
                </c:pt>
                <c:pt idx="4">
                  <c:v>Norway</c:v>
                </c:pt>
                <c:pt idx="5">
                  <c:v>Denmark</c:v>
                </c:pt>
                <c:pt idx="6">
                  <c:v>New Zealand</c:v>
                </c:pt>
                <c:pt idx="7">
                  <c:v>Ireland</c:v>
                </c:pt>
                <c:pt idx="8">
                  <c:v>Finland</c:v>
                </c:pt>
                <c:pt idx="9">
                  <c:v>Italy</c:v>
                </c:pt>
                <c:pt idx="10">
                  <c:v>Israel</c:v>
                </c:pt>
                <c:pt idx="11">
                  <c:v>Lithuania</c:v>
                </c:pt>
                <c:pt idx="12">
                  <c:v>France</c:v>
                </c:pt>
                <c:pt idx="13">
                  <c:v>OECD average</c:v>
                </c:pt>
                <c:pt idx="14">
                  <c:v>Estonia</c:v>
                </c:pt>
                <c:pt idx="15">
                  <c:v>Canada</c:v>
                </c:pt>
                <c:pt idx="16">
                  <c:v>Flemish Region (BEL)</c:v>
                </c:pt>
                <c:pt idx="17">
                  <c:v>Austria</c:v>
                </c:pt>
                <c:pt idx="18">
                  <c:v>Latvia</c:v>
                </c:pt>
                <c:pt idx="19">
                  <c:v>Croatia</c:v>
                </c:pt>
                <c:pt idx="20">
                  <c:v>Sweden</c:v>
                </c:pt>
                <c:pt idx="21">
                  <c:v>Spain</c:v>
                </c:pt>
                <c:pt idx="22">
                  <c:v>Poland</c:v>
                </c:pt>
                <c:pt idx="23">
                  <c:v>Portugal</c:v>
                </c:pt>
                <c:pt idx="24">
                  <c:v>Czechia</c:v>
                </c:pt>
                <c:pt idx="25">
                  <c:v>Switzerland</c:v>
                </c:pt>
                <c:pt idx="26">
                  <c:v>Slovak Republic</c:v>
                </c:pt>
                <c:pt idx="27">
                  <c:v>Hungary</c:v>
                </c:pt>
                <c:pt idx="28">
                  <c:v>Japan</c:v>
                </c:pt>
                <c:pt idx="29">
                  <c:v>Chile</c:v>
                </c:pt>
                <c:pt idx="30">
                  <c:v>Korea</c:v>
                </c:pt>
                <c:pt idx="31">
                  <c:v>Singapore</c:v>
                </c:pt>
              </c:strCache>
            </c:strRef>
          </c:cat>
          <c:val>
            <c:numRef>
              <c:f>'Table A.1.6'!$H$10:$H$41</c:f>
              <c:numCache>
                <c:formatCode>General</c:formatCode>
                <c:ptCount val="32"/>
                <c:pt idx="0">
                  <c:v>18.737688249399199</c:v>
                </c:pt>
                <c:pt idx="1">
                  <c:v>16.560819412113698</c:v>
                </c:pt>
                <c:pt idx="2">
                  <c:v>16.072522910756302</c:v>
                </c:pt>
                <c:pt idx="3">
                  <c:v>15.7873084296761</c:v>
                </c:pt>
                <c:pt idx="4">
                  <c:v>14.146676639233</c:v>
                </c:pt>
                <c:pt idx="5">
                  <c:v>14.1429537397484</c:v>
                </c:pt>
                <c:pt idx="6">
                  <c:v>13.952378469729799</c:v>
                </c:pt>
                <c:pt idx="7">
                  <c:v>13.715813969556301</c:v>
                </c:pt>
                <c:pt idx="8">
                  <c:v>12.4076823668653</c:v>
                </c:pt>
                <c:pt idx="9">
                  <c:v>11.2159167549662</c:v>
                </c:pt>
                <c:pt idx="10">
                  <c:v>10.6679871284509</c:v>
                </c:pt>
                <c:pt idx="11">
                  <c:v>10.4189169036739</c:v>
                </c:pt>
                <c:pt idx="12">
                  <c:v>10.1268058945129</c:v>
                </c:pt>
                <c:pt idx="13">
                  <c:v>9.5122666441902197</c:v>
                </c:pt>
                <c:pt idx="14">
                  <c:v>9.4488028572863794</c:v>
                </c:pt>
                <c:pt idx="15">
                  <c:v>9.0937612026620496</c:v>
                </c:pt>
                <c:pt idx="16">
                  <c:v>8.8888363526738896</c:v>
                </c:pt>
                <c:pt idx="17">
                  <c:v>8.2460511008385406</c:v>
                </c:pt>
                <c:pt idx="18">
                  <c:v>7.6509139874671401</c:v>
                </c:pt>
                <c:pt idx="19">
                  <c:v>7.2632788041497598</c:v>
                </c:pt>
                <c:pt idx="20">
                  <c:v>6.9923082026997099</c:v>
                </c:pt>
                <c:pt idx="21">
                  <c:v>6.7723270134311599</c:v>
                </c:pt>
                <c:pt idx="22">
                  <c:v>6.7027073915216304</c:v>
                </c:pt>
                <c:pt idx="23">
                  <c:v>6.3778286091236698</c:v>
                </c:pt>
                <c:pt idx="24">
                  <c:v>6.09699920391735</c:v>
                </c:pt>
                <c:pt idx="25">
                  <c:v>5.7329259037568701</c:v>
                </c:pt>
                <c:pt idx="26">
                  <c:v>5.4398595371895899</c:v>
                </c:pt>
                <c:pt idx="27">
                  <c:v>3.9652983045623298</c:v>
                </c:pt>
                <c:pt idx="28">
                  <c:v>3.65100860854439</c:v>
                </c:pt>
                <c:pt idx="29">
                  <c:v>2.57171781343148</c:v>
                </c:pt>
                <c:pt idx="30">
                  <c:v>0.27091572372816303</c:v>
                </c:pt>
                <c:pt idx="31">
                  <c:v>-0.13391978302520499</c:v>
                </c:pt>
              </c:numCache>
            </c:numRef>
          </c:val>
          <c:extLst>
            <c:ext xmlns:c16="http://schemas.microsoft.com/office/drawing/2014/chart" uri="{C3380CC4-5D6E-409C-BE32-E72D297353CC}">
              <c16:uniqueId val="{0000000A-3D5C-4CEE-9BDE-21A9178370AB}"/>
            </c:ext>
          </c:extLst>
        </c:ser>
        <c:dLbls>
          <c:showLegendKey val="0"/>
          <c:showVal val="0"/>
          <c:showCatName val="0"/>
          <c:showSerName val="0"/>
          <c:showPercent val="0"/>
          <c:showBubbleSize val="0"/>
        </c:dLbls>
        <c:gapWidth val="30"/>
        <c:axId val="436702208"/>
        <c:axId val="436706304"/>
      </c:barChart>
      <c:catAx>
        <c:axId val="436702208"/>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a:pPr>
            <a:endParaRPr lang="en-US"/>
          </a:p>
        </c:txPr>
        <c:crossAx val="436706304"/>
        <c:crosses val="autoZero"/>
        <c:auto val="1"/>
        <c:lblAlgn val="ctr"/>
        <c:lblOffset val="0"/>
        <c:tickLblSkip val="1"/>
        <c:noMultiLvlLbl val="0"/>
      </c:catAx>
      <c:valAx>
        <c:axId val="436706304"/>
        <c:scaling>
          <c:orientation val="minMax"/>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en-US"/>
          </a:p>
        </c:txPr>
        <c:crossAx val="436702208"/>
        <c:crosses val="autoZero"/>
        <c:crossBetween val="between"/>
      </c:valAx>
      <c:spPr>
        <a:solidFill>
          <a:srgbClr val="EAEAEA"/>
        </a:solidFill>
        <a:ln w="9525">
          <a:noFill/>
        </a:ln>
        <a:effectLst/>
        <a:extLst>
          <a:ext uri="{91240B29-F687-4F45-9708-019B960494DF}">
            <a14:hiddenLine xmlns:a14="http://schemas.microsoft.com/office/drawing/2010/main" w="9525">
              <a:solidFill>
                <a:srgbClr val="000000"/>
              </a:solidFill>
            </a14:hiddenLine>
          </a:ext>
        </a:extLst>
      </c:spPr>
    </c:plotArea>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600" b="0" i="0" u="none" strike="noStrike" baseline="0">
          <a:solidFill>
            <a:srgbClr val="000000"/>
          </a:solidFill>
          <a:latin typeface="Aptos" panose="020B0004020202020204" pitchFamily="34" charset="0"/>
          <a:ea typeface="Calibri"/>
          <a:cs typeface="Calibri"/>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49B958"/>
            </a:solidFill>
          </c:spPr>
          <c:invertIfNegative val="0"/>
          <c:dPt>
            <c:idx val="3"/>
            <c:invertIfNegative val="0"/>
            <c:bubble3D val="0"/>
            <c:spPr>
              <a:solidFill>
                <a:srgbClr val="AEE0B5"/>
              </a:solidFill>
            </c:spPr>
            <c:extLst>
              <c:ext xmlns:c16="http://schemas.microsoft.com/office/drawing/2014/chart" uri="{C3380CC4-5D6E-409C-BE32-E72D297353CC}">
                <c16:uniqueId val="{00000002-6002-4BA7-B3B8-30D46D32FED1}"/>
              </c:ext>
            </c:extLst>
          </c:dPt>
          <c:dPt>
            <c:idx val="6"/>
            <c:invertIfNegative val="0"/>
            <c:bubble3D val="0"/>
            <c:spPr>
              <a:solidFill>
                <a:srgbClr val="AEE0B5"/>
              </a:solidFill>
            </c:spPr>
            <c:extLst>
              <c:ext xmlns:c16="http://schemas.microsoft.com/office/drawing/2014/chart" uri="{C3380CC4-5D6E-409C-BE32-E72D297353CC}">
                <c16:uniqueId val="{00000003-6002-4BA7-B3B8-30D46D32FED1}"/>
              </c:ext>
            </c:extLst>
          </c:dPt>
          <c:dPt>
            <c:idx val="7"/>
            <c:invertIfNegative val="0"/>
            <c:bubble3D val="0"/>
            <c:spPr>
              <a:solidFill>
                <a:srgbClr val="AEE0B5"/>
              </a:solidFill>
            </c:spPr>
            <c:extLst>
              <c:ext xmlns:c16="http://schemas.microsoft.com/office/drawing/2014/chart" uri="{C3380CC4-5D6E-409C-BE32-E72D297353CC}">
                <c16:uniqueId val="{00000004-6002-4BA7-B3B8-30D46D32FED1}"/>
              </c:ext>
            </c:extLst>
          </c:dPt>
          <c:dPt>
            <c:idx val="8"/>
            <c:invertIfNegative val="0"/>
            <c:bubble3D val="0"/>
            <c:spPr>
              <a:solidFill>
                <a:srgbClr val="6C016F">
                  <a:lumMod val="60000"/>
                  <a:lumOff val="40000"/>
                </a:srgbClr>
              </a:solidFill>
            </c:spPr>
            <c:extLst>
              <c:ext xmlns:c16="http://schemas.microsoft.com/office/drawing/2014/chart" uri="{C3380CC4-5D6E-409C-BE32-E72D297353CC}">
                <c16:uniqueId val="{00000000-6002-4BA7-B3B8-30D46D32FED1}"/>
              </c:ext>
            </c:extLst>
          </c:dPt>
          <c:dPt>
            <c:idx val="12"/>
            <c:invertIfNegative val="0"/>
            <c:bubble3D val="0"/>
            <c:spPr>
              <a:solidFill>
                <a:srgbClr val="663399"/>
              </a:solidFill>
            </c:spPr>
            <c:extLst>
              <c:ext xmlns:c16="http://schemas.microsoft.com/office/drawing/2014/chart" uri="{C3380CC4-5D6E-409C-BE32-E72D297353CC}">
                <c16:uniqueId val="{00000001-6002-4BA7-B3B8-30D46D32FED1}"/>
              </c:ext>
            </c:extLst>
          </c:dPt>
          <c:dPt>
            <c:idx val="14"/>
            <c:invertIfNegative val="0"/>
            <c:bubble3D val="0"/>
            <c:spPr>
              <a:solidFill>
                <a:srgbClr val="AEE0B5"/>
              </a:solidFill>
            </c:spPr>
            <c:extLst>
              <c:ext xmlns:c16="http://schemas.microsoft.com/office/drawing/2014/chart" uri="{C3380CC4-5D6E-409C-BE32-E72D297353CC}">
                <c16:uniqueId val="{00000005-6002-4BA7-B3B8-30D46D32FED1}"/>
              </c:ext>
            </c:extLst>
          </c:dPt>
          <c:dPt>
            <c:idx val="15"/>
            <c:invertIfNegative val="0"/>
            <c:bubble3D val="0"/>
            <c:spPr>
              <a:solidFill>
                <a:srgbClr val="AEE0B5"/>
              </a:solidFill>
            </c:spPr>
            <c:extLst>
              <c:ext xmlns:c16="http://schemas.microsoft.com/office/drawing/2014/chart" uri="{C3380CC4-5D6E-409C-BE32-E72D297353CC}">
                <c16:uniqueId val="{00000002-3D5C-4CEE-9BDE-21A9178370AB}"/>
              </c:ext>
            </c:extLst>
          </c:dPt>
          <c:dPt>
            <c:idx val="16"/>
            <c:invertIfNegative val="0"/>
            <c:bubble3D val="0"/>
            <c:spPr>
              <a:solidFill>
                <a:srgbClr val="AEE0B5"/>
              </a:solidFill>
            </c:spPr>
            <c:extLst>
              <c:ext xmlns:c16="http://schemas.microsoft.com/office/drawing/2014/chart" uri="{C3380CC4-5D6E-409C-BE32-E72D297353CC}">
                <c16:uniqueId val="{00000006-6002-4BA7-B3B8-30D46D32FED1}"/>
              </c:ext>
            </c:extLst>
          </c:dPt>
          <c:dPt>
            <c:idx val="17"/>
            <c:invertIfNegative val="0"/>
            <c:bubble3D val="0"/>
            <c:spPr>
              <a:solidFill>
                <a:srgbClr val="AEE0B5"/>
              </a:solidFill>
            </c:spPr>
            <c:extLst>
              <c:ext xmlns:c16="http://schemas.microsoft.com/office/drawing/2014/chart" uri="{C3380CC4-5D6E-409C-BE32-E72D297353CC}">
                <c16:uniqueId val="{00000007-6002-4BA7-B3B8-30D46D32FED1}"/>
              </c:ext>
            </c:extLst>
          </c:dPt>
          <c:dPt>
            <c:idx val="18"/>
            <c:invertIfNegative val="0"/>
            <c:bubble3D val="0"/>
            <c:spPr>
              <a:solidFill>
                <a:srgbClr val="AEE0B5"/>
              </a:solidFill>
            </c:spPr>
            <c:extLst>
              <c:ext xmlns:c16="http://schemas.microsoft.com/office/drawing/2014/chart" uri="{C3380CC4-5D6E-409C-BE32-E72D297353CC}">
                <c16:uniqueId val="{00000004-3D5C-4CEE-9BDE-21A9178370AB}"/>
              </c:ext>
            </c:extLst>
          </c:dPt>
          <c:dPt>
            <c:idx val="19"/>
            <c:invertIfNegative val="0"/>
            <c:bubble3D val="0"/>
            <c:spPr>
              <a:solidFill>
                <a:srgbClr val="AEE0B5"/>
              </a:solidFill>
            </c:spPr>
            <c:extLst>
              <c:ext xmlns:c16="http://schemas.microsoft.com/office/drawing/2014/chart" uri="{C3380CC4-5D6E-409C-BE32-E72D297353CC}">
                <c16:uniqueId val="{00000008-6002-4BA7-B3B8-30D46D32FED1}"/>
              </c:ext>
            </c:extLst>
          </c:dPt>
          <c:dPt>
            <c:idx val="20"/>
            <c:invertIfNegative val="0"/>
            <c:bubble3D val="0"/>
            <c:spPr>
              <a:solidFill>
                <a:srgbClr val="AEE0B5"/>
              </a:solidFill>
            </c:spPr>
            <c:extLst>
              <c:ext xmlns:c16="http://schemas.microsoft.com/office/drawing/2014/chart" uri="{C3380CC4-5D6E-409C-BE32-E72D297353CC}">
                <c16:uniqueId val="{00000009-6002-4BA7-B3B8-30D46D32FED1}"/>
              </c:ext>
            </c:extLst>
          </c:dPt>
          <c:dPt>
            <c:idx val="21"/>
            <c:invertIfNegative val="0"/>
            <c:bubble3D val="0"/>
            <c:spPr>
              <a:solidFill>
                <a:srgbClr val="AEE0B5"/>
              </a:solidFill>
            </c:spPr>
            <c:extLst>
              <c:ext xmlns:c16="http://schemas.microsoft.com/office/drawing/2014/chart" uri="{C3380CC4-5D6E-409C-BE32-E72D297353CC}">
                <c16:uniqueId val="{00000005-3D5C-4CEE-9BDE-21A9178370AB}"/>
              </c:ext>
            </c:extLst>
          </c:dPt>
          <c:dPt>
            <c:idx val="24"/>
            <c:invertIfNegative val="0"/>
            <c:bubble3D val="0"/>
            <c:spPr>
              <a:solidFill>
                <a:srgbClr val="AEE0B5"/>
              </a:solidFill>
            </c:spPr>
            <c:extLst>
              <c:ext xmlns:c16="http://schemas.microsoft.com/office/drawing/2014/chart" uri="{C3380CC4-5D6E-409C-BE32-E72D297353CC}">
                <c16:uniqueId val="{0000000A-6002-4BA7-B3B8-30D46D32FED1}"/>
              </c:ext>
            </c:extLst>
          </c:dPt>
          <c:dPt>
            <c:idx val="25"/>
            <c:invertIfNegative val="0"/>
            <c:bubble3D val="0"/>
            <c:spPr>
              <a:solidFill>
                <a:srgbClr val="AEE0B5"/>
              </a:solidFill>
            </c:spPr>
            <c:extLst>
              <c:ext xmlns:c16="http://schemas.microsoft.com/office/drawing/2014/chart" uri="{C3380CC4-5D6E-409C-BE32-E72D297353CC}">
                <c16:uniqueId val="{0000000B-6002-4BA7-B3B8-30D46D32FED1}"/>
              </c:ext>
            </c:extLst>
          </c:dPt>
          <c:dPt>
            <c:idx val="26"/>
            <c:invertIfNegative val="0"/>
            <c:bubble3D val="0"/>
            <c:spPr>
              <a:solidFill>
                <a:srgbClr val="AEE0B5"/>
              </a:solidFill>
            </c:spPr>
            <c:extLst>
              <c:ext xmlns:c16="http://schemas.microsoft.com/office/drawing/2014/chart" uri="{C3380CC4-5D6E-409C-BE32-E72D297353CC}">
                <c16:uniqueId val="{0000000C-6002-4BA7-B3B8-30D46D32FED1}"/>
              </c:ext>
            </c:extLst>
          </c:dPt>
          <c:dPt>
            <c:idx val="27"/>
            <c:invertIfNegative val="0"/>
            <c:bubble3D val="0"/>
            <c:spPr>
              <a:solidFill>
                <a:srgbClr val="AEE0B5"/>
              </a:solidFill>
            </c:spPr>
            <c:extLst>
              <c:ext xmlns:c16="http://schemas.microsoft.com/office/drawing/2014/chart" uri="{C3380CC4-5D6E-409C-BE32-E72D297353CC}">
                <c16:uniqueId val="{0000000D-6002-4BA7-B3B8-30D46D32FED1}"/>
              </c:ext>
            </c:extLst>
          </c:dPt>
          <c:dPt>
            <c:idx val="28"/>
            <c:invertIfNegative val="0"/>
            <c:bubble3D val="0"/>
            <c:spPr>
              <a:solidFill>
                <a:srgbClr val="AEE0B5"/>
              </a:solidFill>
            </c:spPr>
            <c:extLst>
              <c:ext xmlns:c16="http://schemas.microsoft.com/office/drawing/2014/chart" uri="{C3380CC4-5D6E-409C-BE32-E72D297353CC}">
                <c16:uniqueId val="{00000007-3D5C-4CEE-9BDE-21A9178370AB}"/>
              </c:ext>
            </c:extLst>
          </c:dPt>
          <c:dPt>
            <c:idx val="29"/>
            <c:invertIfNegative val="0"/>
            <c:bubble3D val="0"/>
            <c:spPr>
              <a:solidFill>
                <a:srgbClr val="AEE0B5"/>
              </a:solidFill>
            </c:spPr>
            <c:extLst>
              <c:ext xmlns:c16="http://schemas.microsoft.com/office/drawing/2014/chart" uri="{C3380CC4-5D6E-409C-BE32-E72D297353CC}">
                <c16:uniqueId val="{00000009-3D5C-4CEE-9BDE-21A9178370AB}"/>
              </c:ext>
            </c:extLst>
          </c:dPt>
          <c:dPt>
            <c:idx val="30"/>
            <c:invertIfNegative val="0"/>
            <c:bubble3D val="0"/>
            <c:spPr>
              <a:solidFill>
                <a:srgbClr val="AEE0B5"/>
              </a:solidFill>
            </c:spPr>
            <c:extLst>
              <c:ext xmlns:c16="http://schemas.microsoft.com/office/drawing/2014/chart" uri="{C3380CC4-5D6E-409C-BE32-E72D297353CC}">
                <c16:uniqueId val="{0000000E-6002-4BA7-B3B8-30D46D32FED1}"/>
              </c:ext>
            </c:extLst>
          </c:dPt>
          <c:cat>
            <c:strRef>
              <c:f>'Table A.1.6'!$Q$10:$Q$41</c:f>
              <c:strCache>
                <c:ptCount val="32"/>
                <c:pt idx="0">
                  <c:v>Spain</c:v>
                </c:pt>
                <c:pt idx="1">
                  <c:v>England (UK)</c:v>
                </c:pt>
                <c:pt idx="2">
                  <c:v>Italy</c:v>
                </c:pt>
                <c:pt idx="3">
                  <c:v>Sweden</c:v>
                </c:pt>
                <c:pt idx="4">
                  <c:v>Estonia</c:v>
                </c:pt>
                <c:pt idx="5">
                  <c:v>Germany</c:v>
                </c:pt>
                <c:pt idx="6">
                  <c:v>Finland</c:v>
                </c:pt>
                <c:pt idx="7">
                  <c:v>Norway</c:v>
                </c:pt>
                <c:pt idx="8">
                  <c:v>Latvia</c:v>
                </c:pt>
                <c:pt idx="9">
                  <c:v>Slovak Republic</c:v>
                </c:pt>
                <c:pt idx="10">
                  <c:v>Lithuania</c:v>
                </c:pt>
                <c:pt idx="11">
                  <c:v>New Zealand</c:v>
                </c:pt>
                <c:pt idx="12">
                  <c:v>OECD average</c:v>
                </c:pt>
                <c:pt idx="13">
                  <c:v>Switzerland</c:v>
                </c:pt>
                <c:pt idx="14">
                  <c:v>Canada</c:v>
                </c:pt>
                <c:pt idx="15">
                  <c:v>Austria</c:v>
                </c:pt>
                <c:pt idx="16">
                  <c:v>Denmark</c:v>
                </c:pt>
                <c:pt idx="17">
                  <c:v>Croatia</c:v>
                </c:pt>
                <c:pt idx="18">
                  <c:v>France</c:v>
                </c:pt>
                <c:pt idx="19">
                  <c:v>Ireland</c:v>
                </c:pt>
                <c:pt idx="20">
                  <c:v>Czechia</c:v>
                </c:pt>
                <c:pt idx="21">
                  <c:v>United States</c:v>
                </c:pt>
                <c:pt idx="22">
                  <c:v>Poland</c:v>
                </c:pt>
                <c:pt idx="23">
                  <c:v>Singapore</c:v>
                </c:pt>
                <c:pt idx="24">
                  <c:v>Netherlands</c:v>
                </c:pt>
                <c:pt idx="25">
                  <c:v>Portugal</c:v>
                </c:pt>
                <c:pt idx="26">
                  <c:v>Korea</c:v>
                </c:pt>
                <c:pt idx="27">
                  <c:v>Israel</c:v>
                </c:pt>
                <c:pt idx="28">
                  <c:v>Japan</c:v>
                </c:pt>
                <c:pt idx="29">
                  <c:v>Hungary</c:v>
                </c:pt>
                <c:pt idx="30">
                  <c:v>Chile</c:v>
                </c:pt>
                <c:pt idx="31">
                  <c:v>Flemish Region (BEL)</c:v>
                </c:pt>
              </c:strCache>
            </c:strRef>
          </c:cat>
          <c:val>
            <c:numRef>
              <c:f>'Table A.1.6'!$X$10:$X$41</c:f>
              <c:numCache>
                <c:formatCode>0.00</c:formatCode>
                <c:ptCount val="32"/>
                <c:pt idx="0">
                  <c:v>6.4119664567293997</c:v>
                </c:pt>
                <c:pt idx="1">
                  <c:v>6.1076227085755201</c:v>
                </c:pt>
                <c:pt idx="2">
                  <c:v>5.8773416814278496</c:v>
                </c:pt>
                <c:pt idx="3">
                  <c:v>5.3934325037771602</c:v>
                </c:pt>
                <c:pt idx="4">
                  <c:v>5.1993095444111797</c:v>
                </c:pt>
                <c:pt idx="5">
                  <c:v>5.10849897257504</c:v>
                </c:pt>
                <c:pt idx="6">
                  <c:v>4.2082263917294398</c:v>
                </c:pt>
                <c:pt idx="7">
                  <c:v>3.6858219429887198</c:v>
                </c:pt>
                <c:pt idx="8">
                  <c:v>3.5983666997391999</c:v>
                </c:pt>
                <c:pt idx="9">
                  <c:v>3.4594267558773599</c:v>
                </c:pt>
                <c:pt idx="10">
                  <c:v>3.27301502897748</c:v>
                </c:pt>
                <c:pt idx="11">
                  <c:v>3.0941058644966</c:v>
                </c:pt>
                <c:pt idx="12">
                  <c:v>2.7582960061453901</c:v>
                </c:pt>
                <c:pt idx="13">
                  <c:v>2.7576990212327401</c:v>
                </c:pt>
                <c:pt idx="14">
                  <c:v>2.5762655200672202</c:v>
                </c:pt>
                <c:pt idx="15">
                  <c:v>2.3156810290124601</c:v>
                </c:pt>
                <c:pt idx="16">
                  <c:v>2.04514714962633</c:v>
                </c:pt>
                <c:pt idx="17">
                  <c:v>1.96108440489054</c:v>
                </c:pt>
                <c:pt idx="18">
                  <c:v>1.8871281395157899</c:v>
                </c:pt>
                <c:pt idx="19">
                  <c:v>1.8007953172292199</c:v>
                </c:pt>
                <c:pt idx="20">
                  <c:v>1.75372599705562</c:v>
                </c:pt>
                <c:pt idx="21">
                  <c:v>1.61066563223431</c:v>
                </c:pt>
                <c:pt idx="22">
                  <c:v>1.58293607882802</c:v>
                </c:pt>
                <c:pt idx="23">
                  <c:v>1.4266474412021899</c:v>
                </c:pt>
                <c:pt idx="24">
                  <c:v>1.1490022390922601</c:v>
                </c:pt>
                <c:pt idx="25">
                  <c:v>1.0689896886629799</c:v>
                </c:pt>
                <c:pt idx="26">
                  <c:v>1.06425246298734</c:v>
                </c:pt>
                <c:pt idx="27">
                  <c:v>0.79102316596853905</c:v>
                </c:pt>
                <c:pt idx="28">
                  <c:v>0.72664981161963504</c:v>
                </c:pt>
                <c:pt idx="29">
                  <c:v>0.71045829609442501</c:v>
                </c:pt>
                <c:pt idx="30">
                  <c:v>0.66882123334988197</c:v>
                </c:pt>
                <c:pt idx="31">
                  <c:v>6.4208844334695106E-2</c:v>
                </c:pt>
              </c:numCache>
            </c:numRef>
          </c:val>
          <c:extLst>
            <c:ext xmlns:c16="http://schemas.microsoft.com/office/drawing/2014/chart" uri="{C3380CC4-5D6E-409C-BE32-E72D297353CC}">
              <c16:uniqueId val="{0000000A-3D5C-4CEE-9BDE-21A9178370AB}"/>
            </c:ext>
          </c:extLst>
        </c:ser>
        <c:dLbls>
          <c:showLegendKey val="0"/>
          <c:showVal val="0"/>
          <c:showCatName val="0"/>
          <c:showSerName val="0"/>
          <c:showPercent val="0"/>
          <c:showBubbleSize val="0"/>
        </c:dLbls>
        <c:gapWidth val="30"/>
        <c:axId val="436702208"/>
        <c:axId val="436706304"/>
      </c:barChart>
      <c:catAx>
        <c:axId val="436702208"/>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a:pPr>
            <a:endParaRPr lang="en-US"/>
          </a:p>
        </c:txPr>
        <c:crossAx val="436706304"/>
        <c:crosses val="autoZero"/>
        <c:auto val="1"/>
        <c:lblAlgn val="ctr"/>
        <c:lblOffset val="0"/>
        <c:tickLblSkip val="1"/>
        <c:noMultiLvlLbl val="0"/>
      </c:catAx>
      <c:valAx>
        <c:axId val="436706304"/>
        <c:scaling>
          <c:orientation val="minMax"/>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en-US"/>
          </a:p>
        </c:txPr>
        <c:crossAx val="436702208"/>
        <c:crosses val="autoZero"/>
        <c:crossBetween val="between"/>
      </c:valAx>
      <c:spPr>
        <a:solidFill>
          <a:srgbClr val="EAEAEA"/>
        </a:solidFill>
        <a:ln w="9525">
          <a:noFill/>
        </a:ln>
        <a:effectLst/>
        <a:extLst>
          <a:ext uri="{91240B29-F687-4F45-9708-019B960494DF}">
            <a14:hiddenLine xmlns:a14="http://schemas.microsoft.com/office/drawing/2010/main" w="9525">
              <a:solidFill>
                <a:srgbClr val="000000"/>
              </a:solidFill>
            </a14:hiddenLine>
          </a:ext>
        </a:extLst>
      </c:spPr>
    </c:plotArea>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600" b="0" i="0" u="none" strike="noStrike" baseline="0">
          <a:solidFill>
            <a:srgbClr val="000000"/>
          </a:solidFill>
          <a:latin typeface="Aptos" panose="020B0004020202020204" pitchFamily="34" charset="0"/>
          <a:ea typeface="Calibri"/>
          <a:cs typeface="Calibri"/>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49B958"/>
            </a:solidFill>
          </c:spPr>
          <c:invertIfNegative val="0"/>
          <c:dPt>
            <c:idx val="0"/>
            <c:invertIfNegative val="0"/>
            <c:bubble3D val="0"/>
            <c:extLst>
              <c:ext xmlns:c16="http://schemas.microsoft.com/office/drawing/2014/chart" uri="{C3380CC4-5D6E-409C-BE32-E72D297353CC}">
                <c16:uniqueId val="{00000001-1461-4E7D-9773-B36E7F1E428E}"/>
              </c:ext>
            </c:extLst>
          </c:dPt>
          <c:dPt>
            <c:idx val="6"/>
            <c:invertIfNegative val="0"/>
            <c:bubble3D val="0"/>
            <c:spPr>
              <a:solidFill>
                <a:srgbClr val="AEE0B5"/>
              </a:solidFill>
            </c:spPr>
            <c:extLst>
              <c:ext xmlns:c16="http://schemas.microsoft.com/office/drawing/2014/chart" uri="{C3380CC4-5D6E-409C-BE32-E72D297353CC}">
                <c16:uniqueId val="{00000003-6002-4BA7-B3B8-30D46D32FED1}"/>
              </c:ext>
            </c:extLst>
          </c:dPt>
          <c:dPt>
            <c:idx val="11"/>
            <c:invertIfNegative val="0"/>
            <c:bubble3D val="0"/>
            <c:spPr>
              <a:solidFill>
                <a:srgbClr val="6C016F">
                  <a:lumMod val="60000"/>
                  <a:lumOff val="40000"/>
                </a:srgbClr>
              </a:solidFill>
            </c:spPr>
            <c:extLst>
              <c:ext xmlns:c16="http://schemas.microsoft.com/office/drawing/2014/chart" uri="{C3380CC4-5D6E-409C-BE32-E72D297353CC}">
                <c16:uniqueId val="{00000000-1461-4E7D-9773-B36E7F1E428E}"/>
              </c:ext>
            </c:extLst>
          </c:dPt>
          <c:dPt>
            <c:idx val="15"/>
            <c:invertIfNegative val="0"/>
            <c:bubble3D val="0"/>
            <c:spPr>
              <a:solidFill>
                <a:srgbClr val="663399"/>
              </a:solidFill>
            </c:spPr>
            <c:extLst>
              <c:ext xmlns:c16="http://schemas.microsoft.com/office/drawing/2014/chart" uri="{C3380CC4-5D6E-409C-BE32-E72D297353CC}">
                <c16:uniqueId val="{00000002-3D5C-4CEE-9BDE-21A9178370AB}"/>
              </c:ext>
            </c:extLst>
          </c:dPt>
          <c:dPt>
            <c:idx val="24"/>
            <c:invertIfNegative val="0"/>
            <c:bubble3D val="0"/>
            <c:spPr>
              <a:solidFill>
                <a:srgbClr val="AEE0B5"/>
              </a:solidFill>
            </c:spPr>
            <c:extLst>
              <c:ext xmlns:c16="http://schemas.microsoft.com/office/drawing/2014/chart" uri="{C3380CC4-5D6E-409C-BE32-E72D297353CC}">
                <c16:uniqueId val="{0000000A-6002-4BA7-B3B8-30D46D32FED1}"/>
              </c:ext>
            </c:extLst>
          </c:dPt>
          <c:cat>
            <c:strRef>
              <c:f>'Table A.1.6'!$Q$10:$Q$41</c:f>
              <c:strCache>
                <c:ptCount val="32"/>
                <c:pt idx="0">
                  <c:v>Poland</c:v>
                </c:pt>
                <c:pt idx="1">
                  <c:v>Slovak Republic</c:v>
                </c:pt>
                <c:pt idx="2">
                  <c:v>Italy</c:v>
                </c:pt>
                <c:pt idx="3">
                  <c:v>Croatia</c:v>
                </c:pt>
                <c:pt idx="4">
                  <c:v>Japan</c:v>
                </c:pt>
                <c:pt idx="5">
                  <c:v>Czechia</c:v>
                </c:pt>
                <c:pt idx="6">
                  <c:v>Korea</c:v>
                </c:pt>
                <c:pt idx="7">
                  <c:v>Spain</c:v>
                </c:pt>
                <c:pt idx="8">
                  <c:v>Lithuania</c:v>
                </c:pt>
                <c:pt idx="9">
                  <c:v>Sweden</c:v>
                </c:pt>
                <c:pt idx="10">
                  <c:v>Hungary</c:v>
                </c:pt>
                <c:pt idx="11">
                  <c:v>Latvia</c:v>
                </c:pt>
                <c:pt idx="12">
                  <c:v>Portugal</c:v>
                </c:pt>
                <c:pt idx="13">
                  <c:v>Estonia</c:v>
                </c:pt>
                <c:pt idx="14">
                  <c:v>New Zealand</c:v>
                </c:pt>
                <c:pt idx="15">
                  <c:v>OECD average</c:v>
                </c:pt>
                <c:pt idx="16">
                  <c:v>Denmark</c:v>
                </c:pt>
                <c:pt idx="17">
                  <c:v>Norway</c:v>
                </c:pt>
                <c:pt idx="18">
                  <c:v>Finland</c:v>
                </c:pt>
                <c:pt idx="19">
                  <c:v>France</c:v>
                </c:pt>
                <c:pt idx="20">
                  <c:v>Israel</c:v>
                </c:pt>
                <c:pt idx="21">
                  <c:v>Netherlands</c:v>
                </c:pt>
                <c:pt idx="22">
                  <c:v>Chile</c:v>
                </c:pt>
                <c:pt idx="23">
                  <c:v>Austria</c:v>
                </c:pt>
                <c:pt idx="24">
                  <c:v>United States</c:v>
                </c:pt>
                <c:pt idx="25">
                  <c:v>Canada</c:v>
                </c:pt>
                <c:pt idx="26">
                  <c:v>Ireland</c:v>
                </c:pt>
                <c:pt idx="27">
                  <c:v>Flemish Region (BEL)</c:v>
                </c:pt>
                <c:pt idx="28">
                  <c:v>England (UK)</c:v>
                </c:pt>
                <c:pt idx="29">
                  <c:v>Germany</c:v>
                </c:pt>
                <c:pt idx="30">
                  <c:v>Switzerland</c:v>
                </c:pt>
                <c:pt idx="31">
                  <c:v>Singapore</c:v>
                </c:pt>
              </c:strCache>
            </c:strRef>
          </c:cat>
          <c:val>
            <c:numRef>
              <c:f>'Table A.1.6'!$X$10:$X$41</c:f>
              <c:numCache>
                <c:formatCode>0.00</c:formatCode>
                <c:ptCount val="32"/>
                <c:pt idx="0">
                  <c:v>-1.28653843783553</c:v>
                </c:pt>
                <c:pt idx="1">
                  <c:v>-2.0284604721158401</c:v>
                </c:pt>
                <c:pt idx="2">
                  <c:v>-2.2317105922914902</c:v>
                </c:pt>
                <c:pt idx="3">
                  <c:v>-2.27057359287801</c:v>
                </c:pt>
                <c:pt idx="4">
                  <c:v>-3.3650753160593498</c:v>
                </c:pt>
                <c:pt idx="5">
                  <c:v>-3.3880455009450698</c:v>
                </c:pt>
                <c:pt idx="6">
                  <c:v>-3.5716739866938099</c:v>
                </c:pt>
                <c:pt idx="7">
                  <c:v>-3.58869310425181</c:v>
                </c:pt>
                <c:pt idx="8">
                  <c:v>-3.5998439386735499</c:v>
                </c:pt>
                <c:pt idx="9">
                  <c:v>-3.96477607801565</c:v>
                </c:pt>
                <c:pt idx="10">
                  <c:v>-4.37311829818813</c:v>
                </c:pt>
                <c:pt idx="11">
                  <c:v>-4.4710561602132701</c:v>
                </c:pt>
                <c:pt idx="12">
                  <c:v>-4.4834162672443503</c:v>
                </c:pt>
                <c:pt idx="13">
                  <c:v>-4.8484938021806103</c:v>
                </c:pt>
                <c:pt idx="14">
                  <c:v>-5.0319769299436201</c:v>
                </c:pt>
                <c:pt idx="15">
                  <c:v>-5.2643580250706004</c:v>
                </c:pt>
                <c:pt idx="16">
                  <c:v>-5.3604834750183397</c:v>
                </c:pt>
                <c:pt idx="17">
                  <c:v>-5.4182908664433098</c:v>
                </c:pt>
                <c:pt idx="18">
                  <c:v>-5.4890677928085001</c:v>
                </c:pt>
                <c:pt idx="19">
                  <c:v>-5.5245846368023299</c:v>
                </c:pt>
                <c:pt idx="20">
                  <c:v>-5.5781400914379304</c:v>
                </c:pt>
                <c:pt idx="21">
                  <c:v>-6.0375311002072101</c:v>
                </c:pt>
                <c:pt idx="22">
                  <c:v>-6.3258689559906403</c:v>
                </c:pt>
                <c:pt idx="23">
                  <c:v>-6.5841592690591204</c:v>
                </c:pt>
                <c:pt idx="24">
                  <c:v>-6.7763889989289403</c:v>
                </c:pt>
                <c:pt idx="25">
                  <c:v>-7.6374188634894997</c:v>
                </c:pt>
                <c:pt idx="26">
                  <c:v>-7.7012231005012701</c:v>
                </c:pt>
                <c:pt idx="27">
                  <c:v>-7.7514109940399401</c:v>
                </c:pt>
                <c:pt idx="28">
                  <c:v>-7.8017127612499397</c:v>
                </c:pt>
                <c:pt idx="29">
                  <c:v>-8.4113260321953494</c:v>
                </c:pt>
                <c:pt idx="30">
                  <c:v>-10.035896904223</c:v>
                </c:pt>
                <c:pt idx="31">
                  <c:v>-15.06020625237</c:v>
                </c:pt>
              </c:numCache>
            </c:numRef>
          </c:val>
          <c:extLst>
            <c:ext xmlns:c16="http://schemas.microsoft.com/office/drawing/2014/chart" uri="{C3380CC4-5D6E-409C-BE32-E72D297353CC}">
              <c16:uniqueId val="{0000000A-3D5C-4CEE-9BDE-21A9178370AB}"/>
            </c:ext>
          </c:extLst>
        </c:ser>
        <c:dLbls>
          <c:showLegendKey val="0"/>
          <c:showVal val="0"/>
          <c:showCatName val="0"/>
          <c:showSerName val="0"/>
          <c:showPercent val="0"/>
          <c:showBubbleSize val="0"/>
        </c:dLbls>
        <c:gapWidth val="30"/>
        <c:axId val="436702208"/>
        <c:axId val="436706304"/>
      </c:barChart>
      <c:catAx>
        <c:axId val="436702208"/>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a:pPr>
            <a:endParaRPr lang="en-US"/>
          </a:p>
        </c:txPr>
        <c:crossAx val="436706304"/>
        <c:crosses val="autoZero"/>
        <c:auto val="1"/>
        <c:lblAlgn val="ctr"/>
        <c:lblOffset val="0"/>
        <c:tickLblSkip val="1"/>
        <c:noMultiLvlLbl val="0"/>
      </c:catAx>
      <c:valAx>
        <c:axId val="436706304"/>
        <c:scaling>
          <c:orientation val="minMax"/>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en-US"/>
          </a:p>
        </c:txPr>
        <c:crossAx val="436702208"/>
        <c:crosses val="autoZero"/>
        <c:crossBetween val="between"/>
      </c:valAx>
      <c:spPr>
        <a:solidFill>
          <a:srgbClr val="EAEAEA"/>
        </a:solidFill>
        <a:ln w="9525">
          <a:noFill/>
        </a:ln>
        <a:effectLst/>
        <a:extLst>
          <a:ext uri="{91240B29-F687-4F45-9708-019B960494DF}">
            <a14:hiddenLine xmlns:a14="http://schemas.microsoft.com/office/drawing/2010/main" w="9525">
              <a:solidFill>
                <a:srgbClr val="000000"/>
              </a:solidFill>
            </a14:hiddenLine>
          </a:ext>
        </a:extLst>
      </c:spPr>
    </c:plotArea>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600" b="0" i="0" u="none" strike="noStrike" baseline="0">
          <a:solidFill>
            <a:srgbClr val="000000"/>
          </a:solidFill>
          <a:latin typeface="Aptos" panose="020B0004020202020204" pitchFamily="34" charset="0"/>
          <a:ea typeface="Calibri"/>
          <a:cs typeface="Calibri"/>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49B958"/>
            </a:solidFill>
          </c:spPr>
          <c:invertIfNegative val="0"/>
          <c:dPt>
            <c:idx val="0"/>
            <c:invertIfNegative val="0"/>
            <c:bubble3D val="0"/>
            <c:spPr>
              <a:solidFill>
                <a:srgbClr val="AEE0B5"/>
              </a:solidFill>
            </c:spPr>
            <c:extLst>
              <c:ext xmlns:c16="http://schemas.microsoft.com/office/drawing/2014/chart" uri="{C3380CC4-5D6E-409C-BE32-E72D297353CC}">
                <c16:uniqueId val="{00000001-1461-4E7D-9773-B36E7F1E428E}"/>
              </c:ext>
            </c:extLst>
          </c:dPt>
          <c:dPt>
            <c:idx val="1"/>
            <c:invertIfNegative val="0"/>
            <c:bubble3D val="0"/>
            <c:spPr>
              <a:solidFill>
                <a:srgbClr val="AEE0B5"/>
              </a:solidFill>
            </c:spPr>
            <c:extLst>
              <c:ext xmlns:c16="http://schemas.microsoft.com/office/drawing/2014/chart" uri="{C3380CC4-5D6E-409C-BE32-E72D297353CC}">
                <c16:uniqueId val="{00000006-31A9-4AA3-B30E-567F554AD3F5}"/>
              </c:ext>
            </c:extLst>
          </c:dPt>
          <c:dPt>
            <c:idx val="3"/>
            <c:invertIfNegative val="0"/>
            <c:bubble3D val="0"/>
            <c:spPr>
              <a:solidFill>
                <a:srgbClr val="6C016F">
                  <a:lumMod val="60000"/>
                  <a:lumOff val="40000"/>
                </a:srgbClr>
              </a:solidFill>
            </c:spPr>
            <c:extLst>
              <c:ext xmlns:c16="http://schemas.microsoft.com/office/drawing/2014/chart" uri="{C3380CC4-5D6E-409C-BE32-E72D297353CC}">
                <c16:uniqueId val="{00000002-6002-4BA7-B3B8-30D46D32FED1}"/>
              </c:ext>
            </c:extLst>
          </c:dPt>
          <c:dPt>
            <c:idx val="13"/>
            <c:invertIfNegative val="0"/>
            <c:bubble3D val="0"/>
            <c:spPr>
              <a:solidFill>
                <a:srgbClr val="663399"/>
              </a:solidFill>
            </c:spPr>
            <c:extLst>
              <c:ext xmlns:c16="http://schemas.microsoft.com/office/drawing/2014/chart" uri="{C3380CC4-5D6E-409C-BE32-E72D297353CC}">
                <c16:uniqueId val="{00000001-3D5C-4CEE-9BDE-21A9178370AB}"/>
              </c:ext>
            </c:extLst>
          </c:dPt>
          <c:cat>
            <c:strRef>
              <c:f>'Table A.1.6'!$Q$10:$Q$41</c:f>
              <c:strCache>
                <c:ptCount val="32"/>
                <c:pt idx="0">
                  <c:v>Korea</c:v>
                </c:pt>
                <c:pt idx="1">
                  <c:v>Finland</c:v>
                </c:pt>
                <c:pt idx="2">
                  <c:v>Poland</c:v>
                </c:pt>
                <c:pt idx="3">
                  <c:v>Latvia</c:v>
                </c:pt>
                <c:pt idx="4">
                  <c:v>Japan</c:v>
                </c:pt>
                <c:pt idx="5">
                  <c:v>Spain</c:v>
                </c:pt>
                <c:pt idx="6">
                  <c:v>Switzerland</c:v>
                </c:pt>
                <c:pt idx="7">
                  <c:v>Lithuania</c:v>
                </c:pt>
                <c:pt idx="8">
                  <c:v>Singapore</c:v>
                </c:pt>
                <c:pt idx="9">
                  <c:v>Estonia</c:v>
                </c:pt>
                <c:pt idx="10">
                  <c:v>France</c:v>
                </c:pt>
                <c:pt idx="11">
                  <c:v>Israel</c:v>
                </c:pt>
                <c:pt idx="12">
                  <c:v>New Zealand</c:v>
                </c:pt>
                <c:pt idx="13">
                  <c:v>OECD average</c:v>
                </c:pt>
                <c:pt idx="14">
                  <c:v>Austria</c:v>
                </c:pt>
                <c:pt idx="15">
                  <c:v>Sweden</c:v>
                </c:pt>
                <c:pt idx="16">
                  <c:v>Czechia</c:v>
                </c:pt>
                <c:pt idx="17">
                  <c:v>Italy</c:v>
                </c:pt>
                <c:pt idx="18">
                  <c:v>Portugal</c:v>
                </c:pt>
                <c:pt idx="19">
                  <c:v>Chile</c:v>
                </c:pt>
                <c:pt idx="20">
                  <c:v>Slovak Republic</c:v>
                </c:pt>
                <c:pt idx="21">
                  <c:v>Germany</c:v>
                </c:pt>
                <c:pt idx="22">
                  <c:v>Ireland</c:v>
                </c:pt>
                <c:pt idx="23">
                  <c:v>Netherlands</c:v>
                </c:pt>
                <c:pt idx="24">
                  <c:v>Norway</c:v>
                </c:pt>
                <c:pt idx="25">
                  <c:v>Croatia</c:v>
                </c:pt>
                <c:pt idx="26">
                  <c:v>Canada</c:v>
                </c:pt>
                <c:pt idx="27">
                  <c:v>Hungary</c:v>
                </c:pt>
                <c:pt idx="28">
                  <c:v>Flemish Region (BEL)</c:v>
                </c:pt>
                <c:pt idx="29">
                  <c:v>United States</c:v>
                </c:pt>
                <c:pt idx="30">
                  <c:v>England (UK)</c:v>
                </c:pt>
                <c:pt idx="31">
                  <c:v>Denmark</c:v>
                </c:pt>
              </c:strCache>
            </c:strRef>
          </c:cat>
          <c:val>
            <c:numRef>
              <c:f>'Table A.1.6'!$X$10:$X$41</c:f>
              <c:numCache>
                <c:formatCode>0.00</c:formatCode>
                <c:ptCount val="32"/>
                <c:pt idx="0">
                  <c:v>-1.73694449309974</c:v>
                </c:pt>
                <c:pt idx="1">
                  <c:v>-6.0599954123299504</c:v>
                </c:pt>
                <c:pt idx="2">
                  <c:v>-7.4660087640718897</c:v>
                </c:pt>
                <c:pt idx="3">
                  <c:v>-7.5215803668168997</c:v>
                </c:pt>
                <c:pt idx="4">
                  <c:v>-7.6218810084786899</c:v>
                </c:pt>
                <c:pt idx="5">
                  <c:v>-7.6500744769740399</c:v>
                </c:pt>
                <c:pt idx="6">
                  <c:v>-8.97910759377943</c:v>
                </c:pt>
                <c:pt idx="7">
                  <c:v>-9.0181417645562902</c:v>
                </c:pt>
                <c:pt idx="8">
                  <c:v>-9.4413778856057107</c:v>
                </c:pt>
                <c:pt idx="9">
                  <c:v>-9.6995836779963298</c:v>
                </c:pt>
                <c:pt idx="10">
                  <c:v>-9.7512773445964704</c:v>
                </c:pt>
                <c:pt idx="11">
                  <c:v>-9.8007400822115507</c:v>
                </c:pt>
                <c:pt idx="12">
                  <c:v>-10.073750593796801</c:v>
                </c:pt>
                <c:pt idx="13">
                  <c:v>-10.6858038959915</c:v>
                </c:pt>
                <c:pt idx="14">
                  <c:v>-10.7844859835104</c:v>
                </c:pt>
                <c:pt idx="15">
                  <c:v>-10.8658132913681</c:v>
                </c:pt>
                <c:pt idx="16">
                  <c:v>-10.988783955774799</c:v>
                </c:pt>
                <c:pt idx="17">
                  <c:v>-11.5958817649647</c:v>
                </c:pt>
                <c:pt idx="18">
                  <c:v>-11.6945793600021</c:v>
                </c:pt>
                <c:pt idx="19">
                  <c:v>-11.8131691518722</c:v>
                </c:pt>
                <c:pt idx="20">
                  <c:v>-11.9600864987643</c:v>
                </c:pt>
                <c:pt idx="21">
                  <c:v>-12.2147565361471</c:v>
                </c:pt>
                <c:pt idx="22">
                  <c:v>-12.217001014757599</c:v>
                </c:pt>
                <c:pt idx="23">
                  <c:v>-12.3791950842679</c:v>
                </c:pt>
                <c:pt idx="24">
                  <c:v>-12.6694189277797</c:v>
                </c:pt>
                <c:pt idx="25">
                  <c:v>-12.8476788552237</c:v>
                </c:pt>
                <c:pt idx="26">
                  <c:v>-13.0034006570343</c:v>
                </c:pt>
                <c:pt idx="27">
                  <c:v>-13.2190902428299</c:v>
                </c:pt>
                <c:pt idx="28">
                  <c:v>-13.223871974997801</c:v>
                </c:pt>
                <c:pt idx="29">
                  <c:v>-13.8037366088605</c:v>
                </c:pt>
                <c:pt idx="30">
                  <c:v>-14.4693156410073</c:v>
                </c:pt>
                <c:pt idx="31">
                  <c:v>-17.606640711106301</c:v>
                </c:pt>
              </c:numCache>
            </c:numRef>
          </c:val>
          <c:extLst>
            <c:ext xmlns:c16="http://schemas.microsoft.com/office/drawing/2014/chart" uri="{C3380CC4-5D6E-409C-BE32-E72D297353CC}">
              <c16:uniqueId val="{0000000A-3D5C-4CEE-9BDE-21A9178370AB}"/>
            </c:ext>
          </c:extLst>
        </c:ser>
        <c:dLbls>
          <c:showLegendKey val="0"/>
          <c:showVal val="0"/>
          <c:showCatName val="0"/>
          <c:showSerName val="0"/>
          <c:showPercent val="0"/>
          <c:showBubbleSize val="0"/>
        </c:dLbls>
        <c:gapWidth val="30"/>
        <c:axId val="436702208"/>
        <c:axId val="436706304"/>
      </c:barChart>
      <c:catAx>
        <c:axId val="436702208"/>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a:pPr>
            <a:endParaRPr lang="en-US"/>
          </a:p>
        </c:txPr>
        <c:crossAx val="436706304"/>
        <c:crosses val="autoZero"/>
        <c:auto val="1"/>
        <c:lblAlgn val="ctr"/>
        <c:lblOffset val="0"/>
        <c:tickLblSkip val="1"/>
        <c:noMultiLvlLbl val="0"/>
      </c:catAx>
      <c:valAx>
        <c:axId val="436706304"/>
        <c:scaling>
          <c:orientation val="minMax"/>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en-US"/>
          </a:p>
        </c:txPr>
        <c:crossAx val="436702208"/>
        <c:crosses val="autoZero"/>
        <c:crossBetween val="between"/>
      </c:valAx>
      <c:spPr>
        <a:solidFill>
          <a:srgbClr val="EAEAEA"/>
        </a:solidFill>
        <a:ln w="9525">
          <a:noFill/>
        </a:ln>
        <a:effectLst/>
        <a:extLst>
          <a:ext uri="{91240B29-F687-4F45-9708-019B960494DF}">
            <a14:hiddenLine xmlns:a14="http://schemas.microsoft.com/office/drawing/2010/main" w="9525">
              <a:solidFill>
                <a:srgbClr val="000000"/>
              </a:solidFill>
            </a14:hiddenLine>
          </a:ext>
        </a:extLst>
      </c:spPr>
    </c:plotArea>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600" b="0" i="0" u="none" strike="noStrike" baseline="0">
          <a:solidFill>
            <a:srgbClr val="000000"/>
          </a:solidFill>
          <a:latin typeface="Aptos" panose="020B0004020202020204" pitchFamily="34" charset="0"/>
          <a:ea typeface="Calibri"/>
          <a:cs typeface="Calibri"/>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49B958"/>
            </a:solidFill>
          </c:spPr>
          <c:invertIfNegative val="0"/>
          <c:dPt>
            <c:idx val="3"/>
            <c:invertIfNegative val="0"/>
            <c:bubble3D val="0"/>
            <c:spPr>
              <a:solidFill>
                <a:srgbClr val="AEE0B5"/>
              </a:solidFill>
            </c:spPr>
            <c:extLst>
              <c:ext xmlns:c16="http://schemas.microsoft.com/office/drawing/2014/chart" uri="{C3380CC4-5D6E-409C-BE32-E72D297353CC}">
                <c16:uniqueId val="{00000004-1872-420C-BFDC-B1E2B9771D82}"/>
              </c:ext>
            </c:extLst>
          </c:dPt>
          <c:dPt>
            <c:idx val="19"/>
            <c:invertIfNegative val="0"/>
            <c:bubble3D val="0"/>
            <c:spPr>
              <a:solidFill>
                <a:srgbClr val="663399"/>
              </a:solidFill>
            </c:spPr>
            <c:extLst>
              <c:ext xmlns:c16="http://schemas.microsoft.com/office/drawing/2014/chart" uri="{C3380CC4-5D6E-409C-BE32-E72D297353CC}">
                <c16:uniqueId val="{00000008-6002-4BA7-B3B8-30D46D32FED1}"/>
              </c:ext>
            </c:extLst>
          </c:dPt>
          <c:dPt>
            <c:idx val="28"/>
            <c:invertIfNegative val="0"/>
            <c:bubble3D val="0"/>
            <c:spPr>
              <a:solidFill>
                <a:srgbClr val="6C016F">
                  <a:lumMod val="60000"/>
                  <a:lumOff val="40000"/>
                </a:srgbClr>
              </a:solidFill>
            </c:spPr>
            <c:extLst>
              <c:ext xmlns:c16="http://schemas.microsoft.com/office/drawing/2014/chart" uri="{C3380CC4-5D6E-409C-BE32-E72D297353CC}">
                <c16:uniqueId val="{00000007-3D5C-4CEE-9BDE-21A9178370AB}"/>
              </c:ext>
            </c:extLst>
          </c:dPt>
          <c:cat>
            <c:strRef>
              <c:f>'Table A.1.6'!$Q$10:$Q$41</c:f>
              <c:strCache>
                <c:ptCount val="32"/>
                <c:pt idx="0">
                  <c:v>Spain</c:v>
                </c:pt>
                <c:pt idx="1">
                  <c:v>Chile</c:v>
                </c:pt>
                <c:pt idx="2">
                  <c:v>Portugal</c:v>
                </c:pt>
                <c:pt idx="3">
                  <c:v>Sweden</c:v>
                </c:pt>
                <c:pt idx="4">
                  <c:v>Israel</c:v>
                </c:pt>
                <c:pt idx="5">
                  <c:v>Netherlands</c:v>
                </c:pt>
                <c:pt idx="6">
                  <c:v>Singapore</c:v>
                </c:pt>
                <c:pt idx="7">
                  <c:v>Flemish Region (BEL)</c:v>
                </c:pt>
                <c:pt idx="8">
                  <c:v>United States</c:v>
                </c:pt>
                <c:pt idx="9">
                  <c:v>Norway</c:v>
                </c:pt>
                <c:pt idx="10">
                  <c:v>Ireland</c:v>
                </c:pt>
                <c:pt idx="11">
                  <c:v>Denmark</c:v>
                </c:pt>
                <c:pt idx="12">
                  <c:v>Switzerland</c:v>
                </c:pt>
                <c:pt idx="13">
                  <c:v>Korea</c:v>
                </c:pt>
                <c:pt idx="14">
                  <c:v>Finland</c:v>
                </c:pt>
                <c:pt idx="15">
                  <c:v>Hungary</c:v>
                </c:pt>
                <c:pt idx="16">
                  <c:v>Poland</c:v>
                </c:pt>
                <c:pt idx="17">
                  <c:v>Lithuania</c:v>
                </c:pt>
                <c:pt idx="18">
                  <c:v>Austria</c:v>
                </c:pt>
                <c:pt idx="19">
                  <c:v>OECD average</c:v>
                </c:pt>
                <c:pt idx="20">
                  <c:v>France</c:v>
                </c:pt>
                <c:pt idx="21">
                  <c:v>Japan</c:v>
                </c:pt>
                <c:pt idx="22">
                  <c:v>Czechia</c:v>
                </c:pt>
                <c:pt idx="23">
                  <c:v>Canada</c:v>
                </c:pt>
                <c:pt idx="24">
                  <c:v>England (UK)</c:v>
                </c:pt>
                <c:pt idx="25">
                  <c:v>New Zealand</c:v>
                </c:pt>
                <c:pt idx="26">
                  <c:v>Germany</c:v>
                </c:pt>
                <c:pt idx="27">
                  <c:v>Slovak Republic</c:v>
                </c:pt>
                <c:pt idx="28">
                  <c:v>Latvia</c:v>
                </c:pt>
                <c:pt idx="29">
                  <c:v>Croatia</c:v>
                </c:pt>
                <c:pt idx="30">
                  <c:v>Estonia</c:v>
                </c:pt>
                <c:pt idx="31">
                  <c:v>Italy</c:v>
                </c:pt>
              </c:strCache>
            </c:strRef>
          </c:cat>
          <c:val>
            <c:numRef>
              <c:f>'Table A.1.6'!$X$10:$X$41</c:f>
              <c:numCache>
                <c:formatCode>0.00</c:formatCode>
                <c:ptCount val="32"/>
                <c:pt idx="0">
                  <c:v>-5.0819023753182098</c:v>
                </c:pt>
                <c:pt idx="1">
                  <c:v>-5.5284859064118601</c:v>
                </c:pt>
                <c:pt idx="2">
                  <c:v>-6.2007819705327103</c:v>
                </c:pt>
                <c:pt idx="3">
                  <c:v>-6.5530896839448998</c:v>
                </c:pt>
                <c:pt idx="4">
                  <c:v>-6.95400507128213</c:v>
                </c:pt>
                <c:pt idx="5">
                  <c:v>-7.2923729386311198</c:v>
                </c:pt>
                <c:pt idx="6">
                  <c:v>-7.3118978217847301</c:v>
                </c:pt>
                <c:pt idx="7">
                  <c:v>-7.3474373905518897</c:v>
                </c:pt>
                <c:pt idx="8">
                  <c:v>-7.4133697025568202</c:v>
                </c:pt>
                <c:pt idx="9">
                  <c:v>-7.4507002188677003</c:v>
                </c:pt>
                <c:pt idx="10">
                  <c:v>-7.7552378578926398</c:v>
                </c:pt>
                <c:pt idx="11">
                  <c:v>-7.7571649684579196</c:v>
                </c:pt>
                <c:pt idx="12">
                  <c:v>-8.0800045305208297</c:v>
                </c:pt>
                <c:pt idx="13">
                  <c:v>-8.5908662868642907</c:v>
                </c:pt>
                <c:pt idx="14">
                  <c:v>-9.0636883404692696</c:v>
                </c:pt>
                <c:pt idx="15">
                  <c:v>-9.4808079342539902</c:v>
                </c:pt>
                <c:pt idx="16">
                  <c:v>-9.4896334575459207</c:v>
                </c:pt>
                <c:pt idx="17">
                  <c:v>-9.5848966968713398</c:v>
                </c:pt>
                <c:pt idx="18">
                  <c:v>-9.7120657500759595</c:v>
                </c:pt>
                <c:pt idx="19">
                  <c:v>-9.8175622138008904</c:v>
                </c:pt>
                <c:pt idx="20">
                  <c:v>-9.9977698038350198</c:v>
                </c:pt>
                <c:pt idx="21">
                  <c:v>-11.915203319839399</c:v>
                </c:pt>
                <c:pt idx="22">
                  <c:v>-11.9835506416517</c:v>
                </c:pt>
                <c:pt idx="23">
                  <c:v>-12.932071533141</c:v>
                </c:pt>
                <c:pt idx="24">
                  <c:v>-13.061694544600201</c:v>
                </c:pt>
                <c:pt idx="25">
                  <c:v>-13.079708008927</c:v>
                </c:pt>
                <c:pt idx="26">
                  <c:v>-13.4197438510562</c:v>
                </c:pt>
                <c:pt idx="27">
                  <c:v>-13.6134576037804</c:v>
                </c:pt>
                <c:pt idx="28">
                  <c:v>-13.7344180442826</c:v>
                </c:pt>
                <c:pt idx="29">
                  <c:v>-14.7999640562983</c:v>
                </c:pt>
                <c:pt idx="30">
                  <c:v>-15.008364918768001</c:v>
                </c:pt>
                <c:pt idx="31">
                  <c:v>-16.626810849294799</c:v>
                </c:pt>
              </c:numCache>
            </c:numRef>
          </c:val>
          <c:extLst>
            <c:ext xmlns:c16="http://schemas.microsoft.com/office/drawing/2014/chart" uri="{C3380CC4-5D6E-409C-BE32-E72D297353CC}">
              <c16:uniqueId val="{0000000A-3D5C-4CEE-9BDE-21A9178370AB}"/>
            </c:ext>
          </c:extLst>
        </c:ser>
        <c:dLbls>
          <c:showLegendKey val="0"/>
          <c:showVal val="0"/>
          <c:showCatName val="0"/>
          <c:showSerName val="0"/>
          <c:showPercent val="0"/>
          <c:showBubbleSize val="0"/>
        </c:dLbls>
        <c:gapWidth val="30"/>
        <c:axId val="436702208"/>
        <c:axId val="436706304"/>
      </c:barChart>
      <c:catAx>
        <c:axId val="436702208"/>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a:pPr>
            <a:endParaRPr lang="en-US"/>
          </a:p>
        </c:txPr>
        <c:crossAx val="436706304"/>
        <c:crosses val="autoZero"/>
        <c:auto val="1"/>
        <c:lblAlgn val="ctr"/>
        <c:lblOffset val="0"/>
        <c:tickLblSkip val="1"/>
        <c:noMultiLvlLbl val="0"/>
      </c:catAx>
      <c:valAx>
        <c:axId val="436706304"/>
        <c:scaling>
          <c:orientation val="minMax"/>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en-US"/>
          </a:p>
        </c:txPr>
        <c:crossAx val="436702208"/>
        <c:crosses val="autoZero"/>
        <c:crossBetween val="between"/>
      </c:valAx>
      <c:spPr>
        <a:solidFill>
          <a:srgbClr val="EAEAEA"/>
        </a:solidFill>
        <a:ln w="9525">
          <a:noFill/>
        </a:ln>
        <a:effectLst/>
        <a:extLst>
          <a:ext uri="{91240B29-F687-4F45-9708-019B960494DF}">
            <a14:hiddenLine xmlns:a14="http://schemas.microsoft.com/office/drawing/2010/main" w="9525">
              <a:solidFill>
                <a:srgbClr val="000000"/>
              </a:solidFill>
            </a14:hiddenLine>
          </a:ext>
        </a:extLst>
      </c:spPr>
    </c:plotArea>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600" b="0" i="0" u="none" strike="noStrike" baseline="0">
          <a:solidFill>
            <a:srgbClr val="000000"/>
          </a:solidFill>
          <a:latin typeface="Aptos" panose="020B0004020202020204" pitchFamily="34" charset="0"/>
          <a:ea typeface="Calibri"/>
          <a:cs typeface="Calibri"/>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49B958"/>
            </a:solidFill>
          </c:spPr>
          <c:invertIfNegative val="0"/>
          <c:dPt>
            <c:idx val="0"/>
            <c:invertIfNegative val="0"/>
            <c:bubble3D val="0"/>
            <c:spPr>
              <a:solidFill>
                <a:srgbClr val="AEE0B5"/>
              </a:solidFill>
            </c:spPr>
            <c:extLst>
              <c:ext xmlns:c16="http://schemas.microsoft.com/office/drawing/2014/chart" uri="{C3380CC4-5D6E-409C-BE32-E72D297353CC}">
                <c16:uniqueId val="{00000001-1461-4E7D-9773-B36E7F1E428E}"/>
              </c:ext>
            </c:extLst>
          </c:dPt>
          <c:dPt>
            <c:idx val="1"/>
            <c:invertIfNegative val="0"/>
            <c:bubble3D val="0"/>
            <c:spPr>
              <a:solidFill>
                <a:srgbClr val="AEE0B5"/>
              </a:solidFill>
            </c:spPr>
            <c:extLst>
              <c:ext xmlns:c16="http://schemas.microsoft.com/office/drawing/2014/chart" uri="{C3380CC4-5D6E-409C-BE32-E72D297353CC}">
                <c16:uniqueId val="{00000003-D70C-4AD7-B952-8454D588184D}"/>
              </c:ext>
            </c:extLst>
          </c:dPt>
          <c:dPt>
            <c:idx val="2"/>
            <c:invertIfNegative val="0"/>
            <c:bubble3D val="0"/>
            <c:spPr>
              <a:solidFill>
                <a:srgbClr val="AEE0B5"/>
              </a:solidFill>
            </c:spPr>
            <c:extLst>
              <c:ext xmlns:c16="http://schemas.microsoft.com/office/drawing/2014/chart" uri="{C3380CC4-5D6E-409C-BE32-E72D297353CC}">
                <c16:uniqueId val="{00000000-E8AB-454B-8E84-DB40920B732A}"/>
              </c:ext>
            </c:extLst>
          </c:dPt>
          <c:dPt>
            <c:idx val="3"/>
            <c:invertIfNegative val="0"/>
            <c:bubble3D val="0"/>
            <c:spPr>
              <a:solidFill>
                <a:srgbClr val="AEE0B5"/>
              </a:solidFill>
            </c:spPr>
            <c:extLst>
              <c:ext xmlns:c16="http://schemas.microsoft.com/office/drawing/2014/chart" uri="{C3380CC4-5D6E-409C-BE32-E72D297353CC}">
                <c16:uniqueId val="{00000002-6002-4BA7-B3B8-30D46D32FED1}"/>
              </c:ext>
            </c:extLst>
          </c:dPt>
          <c:dPt>
            <c:idx val="13"/>
            <c:invertIfNegative val="0"/>
            <c:bubble3D val="0"/>
            <c:spPr>
              <a:solidFill>
                <a:srgbClr val="6C016F">
                  <a:lumMod val="60000"/>
                  <a:lumOff val="40000"/>
                </a:srgbClr>
              </a:solidFill>
            </c:spPr>
            <c:extLst>
              <c:ext xmlns:c16="http://schemas.microsoft.com/office/drawing/2014/chart" uri="{C3380CC4-5D6E-409C-BE32-E72D297353CC}">
                <c16:uniqueId val="{00000001-3D5C-4CEE-9BDE-21A9178370AB}"/>
              </c:ext>
            </c:extLst>
          </c:dPt>
          <c:dPt>
            <c:idx val="15"/>
            <c:invertIfNegative val="0"/>
            <c:bubble3D val="0"/>
            <c:spPr>
              <a:solidFill>
                <a:srgbClr val="663399"/>
              </a:solidFill>
            </c:spPr>
            <c:extLst>
              <c:ext xmlns:c16="http://schemas.microsoft.com/office/drawing/2014/chart" uri="{C3380CC4-5D6E-409C-BE32-E72D297353CC}">
                <c16:uniqueId val="{00000002-3D5C-4CEE-9BDE-21A9178370AB}"/>
              </c:ext>
            </c:extLst>
          </c:dPt>
          <c:cat>
            <c:strRef>
              <c:f>'Table A.1.6'!$Q$10:$Q$41</c:f>
              <c:strCache>
                <c:ptCount val="32"/>
                <c:pt idx="0">
                  <c:v>Poland</c:v>
                </c:pt>
                <c:pt idx="1">
                  <c:v>Korea</c:v>
                </c:pt>
                <c:pt idx="2">
                  <c:v>Japan</c:v>
                </c:pt>
                <c:pt idx="3">
                  <c:v>Slovak Republic</c:v>
                </c:pt>
                <c:pt idx="4">
                  <c:v>Chile</c:v>
                </c:pt>
                <c:pt idx="5">
                  <c:v>Italy</c:v>
                </c:pt>
                <c:pt idx="6">
                  <c:v>Portugal</c:v>
                </c:pt>
                <c:pt idx="7">
                  <c:v>Lithuania</c:v>
                </c:pt>
                <c:pt idx="8">
                  <c:v>Croatia</c:v>
                </c:pt>
                <c:pt idx="9">
                  <c:v>Spain</c:v>
                </c:pt>
                <c:pt idx="10">
                  <c:v>Czechia</c:v>
                </c:pt>
                <c:pt idx="11">
                  <c:v>Hungary</c:v>
                </c:pt>
                <c:pt idx="12">
                  <c:v>France</c:v>
                </c:pt>
                <c:pt idx="13">
                  <c:v>Latvia</c:v>
                </c:pt>
                <c:pt idx="14">
                  <c:v>Ireland</c:v>
                </c:pt>
                <c:pt idx="15">
                  <c:v>OECD average</c:v>
                </c:pt>
                <c:pt idx="16">
                  <c:v>Austria</c:v>
                </c:pt>
                <c:pt idx="17">
                  <c:v>Singapore</c:v>
                </c:pt>
                <c:pt idx="18">
                  <c:v>Canada</c:v>
                </c:pt>
                <c:pt idx="19">
                  <c:v>Israel</c:v>
                </c:pt>
                <c:pt idx="20">
                  <c:v>United States</c:v>
                </c:pt>
                <c:pt idx="21">
                  <c:v>New Zealand</c:v>
                </c:pt>
                <c:pt idx="22">
                  <c:v>England (UK)</c:v>
                </c:pt>
                <c:pt idx="23">
                  <c:v>Switzerland</c:v>
                </c:pt>
                <c:pt idx="24">
                  <c:v>Estonia</c:v>
                </c:pt>
                <c:pt idx="25">
                  <c:v>Finland</c:v>
                </c:pt>
                <c:pt idx="26">
                  <c:v>Germany</c:v>
                </c:pt>
                <c:pt idx="27">
                  <c:v>Flemish Region (BEL)</c:v>
                </c:pt>
                <c:pt idx="28">
                  <c:v>Norway</c:v>
                </c:pt>
                <c:pt idx="29">
                  <c:v>Sweden</c:v>
                </c:pt>
                <c:pt idx="30">
                  <c:v>Netherlands</c:v>
                </c:pt>
                <c:pt idx="31">
                  <c:v>Denmark</c:v>
                </c:pt>
              </c:strCache>
            </c:strRef>
          </c:cat>
          <c:val>
            <c:numRef>
              <c:f>'Table A.1.6'!$X$10:$X$41</c:f>
              <c:numCache>
                <c:formatCode>0.00</c:formatCode>
                <c:ptCount val="32"/>
                <c:pt idx="0">
                  <c:v>1.6603078564776199</c:v>
                </c:pt>
                <c:pt idx="1">
                  <c:v>-0.49043649033099102</c:v>
                </c:pt>
                <c:pt idx="2">
                  <c:v>-2.3008928300164202</c:v>
                </c:pt>
                <c:pt idx="3">
                  <c:v>-2.8403013882599399</c:v>
                </c:pt>
                <c:pt idx="4">
                  <c:v>-4.4635669814253598</c:v>
                </c:pt>
                <c:pt idx="5">
                  <c:v>-5.7754379919275296</c:v>
                </c:pt>
                <c:pt idx="6">
                  <c:v>-6.3156006276235903</c:v>
                </c:pt>
                <c:pt idx="7">
                  <c:v>-7.0453329769974404</c:v>
                </c:pt>
                <c:pt idx="8">
                  <c:v>-7.5454713893420298</c:v>
                </c:pt>
                <c:pt idx="9">
                  <c:v>-7.65251893314589</c:v>
                </c:pt>
                <c:pt idx="10">
                  <c:v>-7.8414105547338604</c:v>
                </c:pt>
                <c:pt idx="11">
                  <c:v>-8.07175933771118</c:v>
                </c:pt>
                <c:pt idx="12">
                  <c:v>-8.9765790823053493</c:v>
                </c:pt>
                <c:pt idx="13">
                  <c:v>-9.9616552808246492</c:v>
                </c:pt>
                <c:pt idx="14">
                  <c:v>-10.533303516662899</c:v>
                </c:pt>
                <c:pt idx="15">
                  <c:v>-10.8623038887094</c:v>
                </c:pt>
                <c:pt idx="16">
                  <c:v>-11.0392541491887</c:v>
                </c:pt>
                <c:pt idx="17">
                  <c:v>-12.048409031025001</c:v>
                </c:pt>
                <c:pt idx="18">
                  <c:v>-12.2402090712194</c:v>
                </c:pt>
                <c:pt idx="19">
                  <c:v>-12.357419887788501</c:v>
                </c:pt>
                <c:pt idx="20">
                  <c:v>-12.500454548678301</c:v>
                </c:pt>
                <c:pt idx="21">
                  <c:v>-13.9851881500801</c:v>
                </c:pt>
                <c:pt idx="22">
                  <c:v>-14.0308427786157</c:v>
                </c:pt>
                <c:pt idx="23">
                  <c:v>-14.882570672416501</c:v>
                </c:pt>
                <c:pt idx="24">
                  <c:v>-14.955078368732201</c:v>
                </c:pt>
                <c:pt idx="25">
                  <c:v>-15.0025314921901</c:v>
                </c:pt>
                <c:pt idx="26">
                  <c:v>-16.564575678958199</c:v>
                </c:pt>
                <c:pt idx="27">
                  <c:v>-16.776912259875399</c:v>
                </c:pt>
                <c:pt idx="28">
                  <c:v>-16.8230676377209</c:v>
                </c:pt>
                <c:pt idx="29">
                  <c:v>-17.441223248946599</c:v>
                </c:pt>
                <c:pt idx="30">
                  <c:v>-19.777050859373499</c:v>
                </c:pt>
                <c:pt idx="31">
                  <c:v>-26.021945833300801</c:v>
                </c:pt>
              </c:numCache>
            </c:numRef>
          </c:val>
          <c:extLst>
            <c:ext xmlns:c16="http://schemas.microsoft.com/office/drawing/2014/chart" uri="{C3380CC4-5D6E-409C-BE32-E72D297353CC}">
              <c16:uniqueId val="{0000000A-3D5C-4CEE-9BDE-21A9178370AB}"/>
            </c:ext>
          </c:extLst>
        </c:ser>
        <c:dLbls>
          <c:showLegendKey val="0"/>
          <c:showVal val="0"/>
          <c:showCatName val="0"/>
          <c:showSerName val="0"/>
          <c:showPercent val="0"/>
          <c:showBubbleSize val="0"/>
        </c:dLbls>
        <c:gapWidth val="30"/>
        <c:axId val="436702208"/>
        <c:axId val="436706304"/>
      </c:barChart>
      <c:catAx>
        <c:axId val="436702208"/>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a:pPr>
            <a:endParaRPr lang="en-US"/>
          </a:p>
        </c:txPr>
        <c:crossAx val="436706304"/>
        <c:crosses val="autoZero"/>
        <c:auto val="1"/>
        <c:lblAlgn val="ctr"/>
        <c:lblOffset val="0"/>
        <c:tickLblSkip val="1"/>
        <c:noMultiLvlLbl val="0"/>
      </c:catAx>
      <c:valAx>
        <c:axId val="436706304"/>
        <c:scaling>
          <c:orientation val="minMax"/>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en-US"/>
          </a:p>
        </c:txPr>
        <c:crossAx val="436702208"/>
        <c:crosses val="autoZero"/>
        <c:crossBetween val="between"/>
      </c:valAx>
      <c:spPr>
        <a:solidFill>
          <a:srgbClr val="EAEAEA"/>
        </a:solidFill>
        <a:ln w="9525">
          <a:noFill/>
        </a:ln>
        <a:effectLst/>
        <a:extLst>
          <a:ext uri="{91240B29-F687-4F45-9708-019B960494DF}">
            <a14:hiddenLine xmlns:a14="http://schemas.microsoft.com/office/drawing/2010/main" w="9525">
              <a:solidFill>
                <a:srgbClr val="000000"/>
              </a:solidFill>
            </a14:hiddenLine>
          </a:ext>
        </a:extLst>
      </c:spPr>
    </c:plotArea>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600" b="0" i="0" u="none" strike="noStrike" baseline="0">
          <a:solidFill>
            <a:srgbClr val="000000"/>
          </a:solidFill>
          <a:latin typeface="Aptos" panose="020B0004020202020204" pitchFamily="34" charset="0"/>
          <a:ea typeface="Calibri"/>
          <a:cs typeface="Calibri"/>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49B958"/>
            </a:solidFill>
          </c:spPr>
          <c:invertIfNegative val="0"/>
          <c:dPt>
            <c:idx val="1"/>
            <c:invertIfNegative val="0"/>
            <c:bubble3D val="0"/>
            <c:spPr>
              <a:solidFill>
                <a:srgbClr val="AEE0B5"/>
              </a:solidFill>
            </c:spPr>
            <c:extLst>
              <c:ext xmlns:c16="http://schemas.microsoft.com/office/drawing/2014/chart" uri="{C3380CC4-5D6E-409C-BE32-E72D297353CC}">
                <c16:uniqueId val="{00000003-D70C-4AD7-B952-8454D588184D}"/>
              </c:ext>
            </c:extLst>
          </c:dPt>
          <c:dPt>
            <c:idx val="6"/>
            <c:invertIfNegative val="0"/>
            <c:bubble3D val="0"/>
            <c:spPr>
              <a:solidFill>
                <a:srgbClr val="AEE0B5"/>
              </a:solidFill>
            </c:spPr>
            <c:extLst>
              <c:ext xmlns:c16="http://schemas.microsoft.com/office/drawing/2014/chart" uri="{C3380CC4-5D6E-409C-BE32-E72D297353CC}">
                <c16:uniqueId val="{00000003-6002-4BA7-B3B8-30D46D32FED1}"/>
              </c:ext>
            </c:extLst>
          </c:dPt>
          <c:dPt>
            <c:idx val="14"/>
            <c:invertIfNegative val="0"/>
            <c:bubble3D val="0"/>
            <c:spPr>
              <a:solidFill>
                <a:srgbClr val="663399"/>
              </a:solidFill>
            </c:spPr>
            <c:extLst>
              <c:ext xmlns:c16="http://schemas.microsoft.com/office/drawing/2014/chart" uri="{C3380CC4-5D6E-409C-BE32-E72D297353CC}">
                <c16:uniqueId val="{00000005-6002-4BA7-B3B8-30D46D32FED1}"/>
              </c:ext>
            </c:extLst>
          </c:dPt>
          <c:dPt>
            <c:idx val="18"/>
            <c:invertIfNegative val="0"/>
            <c:bubble3D val="0"/>
            <c:spPr>
              <a:solidFill>
                <a:srgbClr val="6C016F">
                  <a:lumMod val="60000"/>
                  <a:lumOff val="40000"/>
                </a:srgbClr>
              </a:solidFill>
            </c:spPr>
            <c:extLst>
              <c:ext xmlns:c16="http://schemas.microsoft.com/office/drawing/2014/chart" uri="{C3380CC4-5D6E-409C-BE32-E72D297353CC}">
                <c16:uniqueId val="{00000004-3D5C-4CEE-9BDE-21A9178370AB}"/>
              </c:ext>
            </c:extLst>
          </c:dPt>
          <c:cat>
            <c:strRef>
              <c:f>'Table A.1.6'!$Q$10:$Q$41</c:f>
              <c:strCache>
                <c:ptCount val="32"/>
                <c:pt idx="0">
                  <c:v>Croatia</c:v>
                </c:pt>
                <c:pt idx="1">
                  <c:v>Slovak Republic</c:v>
                </c:pt>
                <c:pt idx="2">
                  <c:v>Korea</c:v>
                </c:pt>
                <c:pt idx="3">
                  <c:v>Chile</c:v>
                </c:pt>
                <c:pt idx="4">
                  <c:v>Italy</c:v>
                </c:pt>
                <c:pt idx="5">
                  <c:v>Poland</c:v>
                </c:pt>
                <c:pt idx="6">
                  <c:v>Finland</c:v>
                </c:pt>
                <c:pt idx="7">
                  <c:v>Sweden</c:v>
                </c:pt>
                <c:pt idx="8">
                  <c:v>Portugal</c:v>
                </c:pt>
                <c:pt idx="9">
                  <c:v>Spain</c:v>
                </c:pt>
                <c:pt idx="10">
                  <c:v>Czechia</c:v>
                </c:pt>
                <c:pt idx="11">
                  <c:v>Japan</c:v>
                </c:pt>
                <c:pt idx="12">
                  <c:v>Lithuania</c:v>
                </c:pt>
                <c:pt idx="13">
                  <c:v>Flemish Region (BEL)</c:v>
                </c:pt>
                <c:pt idx="14">
                  <c:v>OECD average</c:v>
                </c:pt>
                <c:pt idx="15">
                  <c:v>Austria</c:v>
                </c:pt>
                <c:pt idx="16">
                  <c:v>Estonia</c:v>
                </c:pt>
                <c:pt idx="17">
                  <c:v>England (UK)</c:v>
                </c:pt>
                <c:pt idx="18">
                  <c:v>Latvia</c:v>
                </c:pt>
                <c:pt idx="19">
                  <c:v>Hungary</c:v>
                </c:pt>
                <c:pt idx="20">
                  <c:v>New Zealand</c:v>
                </c:pt>
                <c:pt idx="21">
                  <c:v>Israel</c:v>
                </c:pt>
                <c:pt idx="22">
                  <c:v>Singapore</c:v>
                </c:pt>
                <c:pt idx="23">
                  <c:v>France</c:v>
                </c:pt>
                <c:pt idx="24">
                  <c:v>Canada</c:v>
                </c:pt>
                <c:pt idx="25">
                  <c:v>Netherlands</c:v>
                </c:pt>
                <c:pt idx="26">
                  <c:v>Denmark</c:v>
                </c:pt>
                <c:pt idx="27">
                  <c:v>Switzerland</c:v>
                </c:pt>
                <c:pt idx="28">
                  <c:v>Ireland</c:v>
                </c:pt>
                <c:pt idx="29">
                  <c:v>Germany</c:v>
                </c:pt>
                <c:pt idx="30">
                  <c:v>United States</c:v>
                </c:pt>
                <c:pt idx="31">
                  <c:v>Norway</c:v>
                </c:pt>
              </c:strCache>
            </c:strRef>
          </c:cat>
          <c:val>
            <c:numRef>
              <c:f>'Table A.1.6'!$X$10:$X$41</c:f>
              <c:numCache>
                <c:formatCode>0.00</c:formatCode>
                <c:ptCount val="32"/>
                <c:pt idx="0">
                  <c:v>7.2652038404347401</c:v>
                </c:pt>
                <c:pt idx="1">
                  <c:v>0.39617682019498801</c:v>
                </c:pt>
                <c:pt idx="2">
                  <c:v>-3.3173821933102201</c:v>
                </c:pt>
                <c:pt idx="3">
                  <c:v>-4.4123062289427804</c:v>
                </c:pt>
                <c:pt idx="4">
                  <c:v>-4.7538930755311801</c:v>
                </c:pt>
                <c:pt idx="5">
                  <c:v>-5.2591191670155597</c:v>
                </c:pt>
                <c:pt idx="6">
                  <c:v>-5.3949838079416503</c:v>
                </c:pt>
                <c:pt idx="7">
                  <c:v>-5.7438648420235596</c:v>
                </c:pt>
                <c:pt idx="8">
                  <c:v>-5.9954495999246902</c:v>
                </c:pt>
                <c:pt idx="9">
                  <c:v>-6.2108220406193597</c:v>
                </c:pt>
                <c:pt idx="10">
                  <c:v>-7.2471160713039797</c:v>
                </c:pt>
                <c:pt idx="11">
                  <c:v>-7.3007436607557299</c:v>
                </c:pt>
                <c:pt idx="12">
                  <c:v>-8.4818844571871495</c:v>
                </c:pt>
                <c:pt idx="13">
                  <c:v>-9.1803424372217997</c:v>
                </c:pt>
                <c:pt idx="14">
                  <c:v>-9.2623048158229597</c:v>
                </c:pt>
                <c:pt idx="15">
                  <c:v>-9.3094941967077904</c:v>
                </c:pt>
                <c:pt idx="16">
                  <c:v>-9.3394616272551705</c:v>
                </c:pt>
                <c:pt idx="17">
                  <c:v>-10.0150647239028</c:v>
                </c:pt>
                <c:pt idx="18">
                  <c:v>-10.160922299666099</c:v>
                </c:pt>
                <c:pt idx="19">
                  <c:v>-11.003620681100401</c:v>
                </c:pt>
                <c:pt idx="20">
                  <c:v>-11.4801430356564</c:v>
                </c:pt>
                <c:pt idx="21">
                  <c:v>-11.6345834840638</c:v>
                </c:pt>
                <c:pt idx="22">
                  <c:v>-11.6768872311882</c:v>
                </c:pt>
                <c:pt idx="23">
                  <c:v>-11.6935953072872</c:v>
                </c:pt>
                <c:pt idx="24">
                  <c:v>-12.1821307236537</c:v>
                </c:pt>
                <c:pt idx="25">
                  <c:v>-12.310627117170799</c:v>
                </c:pt>
                <c:pt idx="26">
                  <c:v>-13.422776646939299</c:v>
                </c:pt>
                <c:pt idx="27">
                  <c:v>-13.5077127856327</c:v>
                </c:pt>
                <c:pt idx="28">
                  <c:v>-13.862319007633401</c:v>
                </c:pt>
                <c:pt idx="29">
                  <c:v>-14.737771308001101</c:v>
                </c:pt>
                <c:pt idx="30">
                  <c:v>-15.203192080701699</c:v>
                </c:pt>
                <c:pt idx="31">
                  <c:v>-15.841693871910801</c:v>
                </c:pt>
              </c:numCache>
            </c:numRef>
          </c:val>
          <c:extLst>
            <c:ext xmlns:c16="http://schemas.microsoft.com/office/drawing/2014/chart" uri="{C3380CC4-5D6E-409C-BE32-E72D297353CC}">
              <c16:uniqueId val="{0000000A-3D5C-4CEE-9BDE-21A9178370AB}"/>
            </c:ext>
          </c:extLst>
        </c:ser>
        <c:dLbls>
          <c:showLegendKey val="0"/>
          <c:showVal val="0"/>
          <c:showCatName val="0"/>
          <c:showSerName val="0"/>
          <c:showPercent val="0"/>
          <c:showBubbleSize val="0"/>
        </c:dLbls>
        <c:gapWidth val="30"/>
        <c:axId val="436702208"/>
        <c:axId val="436706304"/>
      </c:barChart>
      <c:catAx>
        <c:axId val="436702208"/>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a:pPr>
            <a:endParaRPr lang="en-US"/>
          </a:p>
        </c:txPr>
        <c:crossAx val="436706304"/>
        <c:crosses val="autoZero"/>
        <c:auto val="1"/>
        <c:lblAlgn val="ctr"/>
        <c:lblOffset val="0"/>
        <c:tickLblSkip val="1"/>
        <c:noMultiLvlLbl val="0"/>
      </c:catAx>
      <c:valAx>
        <c:axId val="436706304"/>
        <c:scaling>
          <c:orientation val="minMax"/>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en-US"/>
          </a:p>
        </c:txPr>
        <c:crossAx val="436702208"/>
        <c:crosses val="autoZero"/>
        <c:crossBetween val="between"/>
      </c:valAx>
      <c:spPr>
        <a:solidFill>
          <a:srgbClr val="EAEAEA"/>
        </a:solidFill>
        <a:ln w="9525">
          <a:noFill/>
        </a:ln>
        <a:effectLst/>
        <a:extLst>
          <a:ext uri="{91240B29-F687-4F45-9708-019B960494DF}">
            <a14:hiddenLine xmlns:a14="http://schemas.microsoft.com/office/drawing/2010/main" w="9525">
              <a:solidFill>
                <a:srgbClr val="000000"/>
              </a:solidFill>
            </a14:hiddenLine>
          </a:ext>
        </a:extLst>
      </c:spPr>
    </c:plotArea>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600" b="0" i="0" u="none" strike="noStrike" baseline="0">
          <a:solidFill>
            <a:srgbClr val="000000"/>
          </a:solidFill>
          <a:latin typeface="Aptos" panose="020B0004020202020204" pitchFamily="34" charset="0"/>
          <a:ea typeface="Calibri"/>
          <a:cs typeface="Calibri"/>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AEE0B5"/>
            </a:solidFill>
          </c:spPr>
          <c:invertIfNegative val="0"/>
          <c:dPt>
            <c:idx val="0"/>
            <c:invertIfNegative val="0"/>
            <c:bubble3D val="0"/>
            <c:spPr>
              <a:solidFill>
                <a:srgbClr val="49B958"/>
              </a:solidFill>
            </c:spPr>
            <c:extLst>
              <c:ext xmlns:c16="http://schemas.microsoft.com/office/drawing/2014/chart" uri="{C3380CC4-5D6E-409C-BE32-E72D297353CC}">
                <c16:uniqueId val="{00000001-1461-4E7D-9773-B36E7F1E428E}"/>
              </c:ext>
            </c:extLst>
          </c:dPt>
          <c:dPt>
            <c:idx val="1"/>
            <c:invertIfNegative val="0"/>
            <c:bubble3D val="0"/>
            <c:spPr>
              <a:solidFill>
                <a:srgbClr val="49B958"/>
              </a:solidFill>
            </c:spPr>
            <c:extLst>
              <c:ext xmlns:c16="http://schemas.microsoft.com/office/drawing/2014/chart" uri="{C3380CC4-5D6E-409C-BE32-E72D297353CC}">
                <c16:uniqueId val="{00000003-D70C-4AD7-B952-8454D588184D}"/>
              </c:ext>
            </c:extLst>
          </c:dPt>
          <c:dPt>
            <c:idx val="19"/>
            <c:invertIfNegative val="0"/>
            <c:bubble3D val="0"/>
            <c:spPr>
              <a:solidFill>
                <a:srgbClr val="663399"/>
              </a:solidFill>
            </c:spPr>
            <c:extLst>
              <c:ext xmlns:c16="http://schemas.microsoft.com/office/drawing/2014/chart" uri="{C3380CC4-5D6E-409C-BE32-E72D297353CC}">
                <c16:uniqueId val="{00000008-6002-4BA7-B3B8-30D46D32FED1}"/>
              </c:ext>
            </c:extLst>
          </c:dPt>
          <c:dPt>
            <c:idx val="20"/>
            <c:invertIfNegative val="0"/>
            <c:bubble3D val="0"/>
            <c:spPr>
              <a:solidFill>
                <a:srgbClr val="49B958"/>
              </a:solidFill>
            </c:spPr>
            <c:extLst>
              <c:ext xmlns:c16="http://schemas.microsoft.com/office/drawing/2014/chart" uri="{C3380CC4-5D6E-409C-BE32-E72D297353CC}">
                <c16:uniqueId val="{00000009-6002-4BA7-B3B8-30D46D32FED1}"/>
              </c:ext>
            </c:extLst>
          </c:dPt>
          <c:dPt>
            <c:idx val="21"/>
            <c:invertIfNegative val="0"/>
            <c:bubble3D val="0"/>
            <c:spPr>
              <a:solidFill>
                <a:srgbClr val="49B958"/>
              </a:solidFill>
            </c:spPr>
            <c:extLst>
              <c:ext xmlns:c16="http://schemas.microsoft.com/office/drawing/2014/chart" uri="{C3380CC4-5D6E-409C-BE32-E72D297353CC}">
                <c16:uniqueId val="{00000005-3D5C-4CEE-9BDE-21A9178370AB}"/>
              </c:ext>
            </c:extLst>
          </c:dPt>
          <c:dPt>
            <c:idx val="22"/>
            <c:invertIfNegative val="0"/>
            <c:bubble3D val="0"/>
            <c:spPr>
              <a:solidFill>
                <a:srgbClr val="49B958"/>
              </a:solidFill>
            </c:spPr>
            <c:extLst>
              <c:ext xmlns:c16="http://schemas.microsoft.com/office/drawing/2014/chart" uri="{C3380CC4-5D6E-409C-BE32-E72D297353CC}">
                <c16:uniqueId val="{00000001-D70C-4AD7-B952-8454D588184D}"/>
              </c:ext>
            </c:extLst>
          </c:dPt>
          <c:dPt>
            <c:idx val="23"/>
            <c:invertIfNegative val="0"/>
            <c:bubble3D val="0"/>
            <c:spPr>
              <a:solidFill>
                <a:srgbClr val="6C016F">
                  <a:lumMod val="60000"/>
                  <a:lumOff val="40000"/>
                </a:srgbClr>
              </a:solidFill>
            </c:spPr>
            <c:extLst>
              <c:ext xmlns:c16="http://schemas.microsoft.com/office/drawing/2014/chart" uri="{C3380CC4-5D6E-409C-BE32-E72D297353CC}">
                <c16:uniqueId val="{00000000-D70C-4AD7-B952-8454D588184D}"/>
              </c:ext>
            </c:extLst>
          </c:dPt>
          <c:dPt>
            <c:idx val="24"/>
            <c:invertIfNegative val="0"/>
            <c:bubble3D val="0"/>
            <c:spPr>
              <a:solidFill>
                <a:srgbClr val="49B958"/>
              </a:solidFill>
            </c:spPr>
            <c:extLst>
              <c:ext xmlns:c16="http://schemas.microsoft.com/office/drawing/2014/chart" uri="{C3380CC4-5D6E-409C-BE32-E72D297353CC}">
                <c16:uniqueId val="{0000000A-6002-4BA7-B3B8-30D46D32FED1}"/>
              </c:ext>
            </c:extLst>
          </c:dPt>
          <c:dPt>
            <c:idx val="26"/>
            <c:invertIfNegative val="0"/>
            <c:bubble3D val="0"/>
            <c:spPr>
              <a:solidFill>
                <a:srgbClr val="49B958"/>
              </a:solidFill>
            </c:spPr>
            <c:extLst>
              <c:ext xmlns:c16="http://schemas.microsoft.com/office/drawing/2014/chart" uri="{C3380CC4-5D6E-409C-BE32-E72D297353CC}">
                <c16:uniqueId val="{0000000C-6002-4BA7-B3B8-30D46D32FED1}"/>
              </c:ext>
            </c:extLst>
          </c:dPt>
          <c:dPt>
            <c:idx val="27"/>
            <c:invertIfNegative val="0"/>
            <c:bubble3D val="0"/>
            <c:spPr>
              <a:solidFill>
                <a:srgbClr val="49B958"/>
              </a:solidFill>
            </c:spPr>
            <c:extLst>
              <c:ext xmlns:c16="http://schemas.microsoft.com/office/drawing/2014/chart" uri="{C3380CC4-5D6E-409C-BE32-E72D297353CC}">
                <c16:uniqueId val="{0000000D-6002-4BA7-B3B8-30D46D32FED1}"/>
              </c:ext>
            </c:extLst>
          </c:dPt>
          <c:dPt>
            <c:idx val="28"/>
            <c:invertIfNegative val="0"/>
            <c:bubble3D val="0"/>
            <c:spPr>
              <a:solidFill>
                <a:srgbClr val="49B958"/>
              </a:solidFill>
            </c:spPr>
            <c:extLst>
              <c:ext xmlns:c16="http://schemas.microsoft.com/office/drawing/2014/chart" uri="{C3380CC4-5D6E-409C-BE32-E72D297353CC}">
                <c16:uniqueId val="{00000007-3D5C-4CEE-9BDE-21A9178370AB}"/>
              </c:ext>
            </c:extLst>
          </c:dPt>
          <c:dPt>
            <c:idx val="29"/>
            <c:invertIfNegative val="0"/>
            <c:bubble3D val="0"/>
            <c:spPr>
              <a:solidFill>
                <a:srgbClr val="49B958"/>
              </a:solidFill>
            </c:spPr>
            <c:extLst>
              <c:ext xmlns:c16="http://schemas.microsoft.com/office/drawing/2014/chart" uri="{C3380CC4-5D6E-409C-BE32-E72D297353CC}">
                <c16:uniqueId val="{00000009-3D5C-4CEE-9BDE-21A9178370AB}"/>
              </c:ext>
            </c:extLst>
          </c:dPt>
          <c:dPt>
            <c:idx val="30"/>
            <c:invertIfNegative val="0"/>
            <c:bubble3D val="0"/>
            <c:spPr>
              <a:solidFill>
                <a:srgbClr val="49B958"/>
              </a:solidFill>
            </c:spPr>
            <c:extLst>
              <c:ext xmlns:c16="http://schemas.microsoft.com/office/drawing/2014/chart" uri="{C3380CC4-5D6E-409C-BE32-E72D297353CC}">
                <c16:uniqueId val="{0000000E-6002-4BA7-B3B8-30D46D32FED1}"/>
              </c:ext>
            </c:extLst>
          </c:dPt>
          <c:dPt>
            <c:idx val="31"/>
            <c:invertIfNegative val="0"/>
            <c:bubble3D val="0"/>
            <c:spPr>
              <a:solidFill>
                <a:srgbClr val="49B958"/>
              </a:solidFill>
            </c:spPr>
            <c:extLst>
              <c:ext xmlns:c16="http://schemas.microsoft.com/office/drawing/2014/chart" uri="{C3380CC4-5D6E-409C-BE32-E72D297353CC}">
                <c16:uniqueId val="{00000002-D70C-4AD7-B952-8454D588184D}"/>
              </c:ext>
            </c:extLst>
          </c:dPt>
          <c:cat>
            <c:strRef>
              <c:f>'Table A.1.6'!$Q$10:$Q$41</c:f>
              <c:strCache>
                <c:ptCount val="32"/>
                <c:pt idx="0">
                  <c:v>Poland</c:v>
                </c:pt>
                <c:pt idx="1">
                  <c:v>Israel</c:v>
                </c:pt>
                <c:pt idx="2">
                  <c:v>Portugal</c:v>
                </c:pt>
                <c:pt idx="3">
                  <c:v>Croatia</c:v>
                </c:pt>
                <c:pt idx="4">
                  <c:v>United States</c:v>
                </c:pt>
                <c:pt idx="5">
                  <c:v>Netherlands</c:v>
                </c:pt>
                <c:pt idx="6">
                  <c:v>Italy</c:v>
                </c:pt>
                <c:pt idx="7">
                  <c:v>Hungary</c:v>
                </c:pt>
                <c:pt idx="8">
                  <c:v>Canada</c:v>
                </c:pt>
                <c:pt idx="9">
                  <c:v>England (UK)</c:v>
                </c:pt>
                <c:pt idx="10">
                  <c:v>Austria</c:v>
                </c:pt>
                <c:pt idx="11">
                  <c:v>Norway</c:v>
                </c:pt>
                <c:pt idx="12">
                  <c:v>Spain</c:v>
                </c:pt>
                <c:pt idx="13">
                  <c:v>France</c:v>
                </c:pt>
                <c:pt idx="14">
                  <c:v>New Zealand</c:v>
                </c:pt>
                <c:pt idx="15">
                  <c:v>Lithuania</c:v>
                </c:pt>
                <c:pt idx="16">
                  <c:v>Slovak Republic</c:v>
                </c:pt>
                <c:pt idx="17">
                  <c:v>Ireland</c:v>
                </c:pt>
                <c:pt idx="18">
                  <c:v>Finland</c:v>
                </c:pt>
                <c:pt idx="19">
                  <c:v>OECD average</c:v>
                </c:pt>
                <c:pt idx="20">
                  <c:v>Singapore</c:v>
                </c:pt>
                <c:pt idx="21">
                  <c:v>Flemish Region (BEL)</c:v>
                </c:pt>
                <c:pt idx="22">
                  <c:v>Korea</c:v>
                </c:pt>
                <c:pt idx="23">
                  <c:v>Latvia</c:v>
                </c:pt>
                <c:pt idx="24">
                  <c:v>Estonia</c:v>
                </c:pt>
                <c:pt idx="25">
                  <c:v>Sweden</c:v>
                </c:pt>
                <c:pt idx="26">
                  <c:v>Germany</c:v>
                </c:pt>
                <c:pt idx="27">
                  <c:v>Denmark</c:v>
                </c:pt>
                <c:pt idx="28">
                  <c:v>Chile</c:v>
                </c:pt>
                <c:pt idx="29">
                  <c:v>Switzerland</c:v>
                </c:pt>
                <c:pt idx="30">
                  <c:v>Japan</c:v>
                </c:pt>
                <c:pt idx="31">
                  <c:v>Czechia</c:v>
                </c:pt>
              </c:strCache>
            </c:strRef>
          </c:cat>
          <c:val>
            <c:numRef>
              <c:f>'Table A.1.6'!$X$10:$X$41</c:f>
              <c:numCache>
                <c:formatCode>0.00</c:formatCode>
                <c:ptCount val="32"/>
                <c:pt idx="0">
                  <c:v>5.2211669219225199</c:v>
                </c:pt>
                <c:pt idx="1">
                  <c:v>4.5729312986909001</c:v>
                </c:pt>
                <c:pt idx="2">
                  <c:v>3.6519707888735802</c:v>
                </c:pt>
                <c:pt idx="3">
                  <c:v>3.4836293469369801</c:v>
                </c:pt>
                <c:pt idx="4">
                  <c:v>2.2634835329607599</c:v>
                </c:pt>
                <c:pt idx="5">
                  <c:v>1.19189924254744</c:v>
                </c:pt>
                <c:pt idx="6">
                  <c:v>0.64681661706285098</c:v>
                </c:pt>
                <c:pt idx="7">
                  <c:v>0.57607640671945304</c:v>
                </c:pt>
                <c:pt idx="8">
                  <c:v>0.38073371308188297</c:v>
                </c:pt>
                <c:pt idx="9">
                  <c:v>0.20939632030091301</c:v>
                </c:pt>
                <c:pt idx="10">
                  <c:v>-5.2917192755677099E-2</c:v>
                </c:pt>
                <c:pt idx="11">
                  <c:v>-0.56002450694652395</c:v>
                </c:pt>
                <c:pt idx="12">
                  <c:v>-0.73108213503221398</c:v>
                </c:pt>
                <c:pt idx="13">
                  <c:v>-0.96594894682691301</c:v>
                </c:pt>
                <c:pt idx="14">
                  <c:v>-1.1885992363820199</c:v>
                </c:pt>
                <c:pt idx="15">
                  <c:v>-1.76588296184642</c:v>
                </c:pt>
                <c:pt idx="16">
                  <c:v>-1.7897174406468299</c:v>
                </c:pt>
                <c:pt idx="17">
                  <c:v>-2.0634990530802901</c:v>
                </c:pt>
                <c:pt idx="18">
                  <c:v>-2.8600124803700102</c:v>
                </c:pt>
                <c:pt idx="19">
                  <c:v>-2.9837991857900001</c:v>
                </c:pt>
                <c:pt idx="20">
                  <c:v>-3.8645973384631702</c:v>
                </c:pt>
                <c:pt idx="21">
                  <c:v>-4.2684896299690704</c:v>
                </c:pt>
                <c:pt idx="22">
                  <c:v>-4.53415859068269</c:v>
                </c:pt>
                <c:pt idx="23">
                  <c:v>-4.7670777667062101</c:v>
                </c:pt>
                <c:pt idx="24">
                  <c:v>-5.1947617568191102</c:v>
                </c:pt>
                <c:pt idx="25">
                  <c:v>-5.59982101414617</c:v>
                </c:pt>
                <c:pt idx="26">
                  <c:v>-7.8691672405936304</c:v>
                </c:pt>
                <c:pt idx="27">
                  <c:v>-8.07708533509037</c:v>
                </c:pt>
                <c:pt idx="28">
                  <c:v>-9.2172040646040596</c:v>
                </c:pt>
                <c:pt idx="29">
                  <c:v>-12.5300318603562</c:v>
                </c:pt>
                <c:pt idx="30">
                  <c:v>-14.7190021336895</c:v>
                </c:pt>
                <c:pt idx="31">
                  <c:v>-16.4901678835264</c:v>
                </c:pt>
              </c:numCache>
            </c:numRef>
          </c:val>
          <c:extLst>
            <c:ext xmlns:c16="http://schemas.microsoft.com/office/drawing/2014/chart" uri="{C3380CC4-5D6E-409C-BE32-E72D297353CC}">
              <c16:uniqueId val="{0000000A-3D5C-4CEE-9BDE-21A9178370AB}"/>
            </c:ext>
          </c:extLst>
        </c:ser>
        <c:dLbls>
          <c:showLegendKey val="0"/>
          <c:showVal val="0"/>
          <c:showCatName val="0"/>
          <c:showSerName val="0"/>
          <c:showPercent val="0"/>
          <c:showBubbleSize val="0"/>
        </c:dLbls>
        <c:gapWidth val="30"/>
        <c:axId val="436702208"/>
        <c:axId val="436706304"/>
      </c:barChart>
      <c:catAx>
        <c:axId val="436702208"/>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a:pPr>
            <a:endParaRPr lang="en-US"/>
          </a:p>
        </c:txPr>
        <c:crossAx val="436706304"/>
        <c:crosses val="autoZero"/>
        <c:auto val="1"/>
        <c:lblAlgn val="ctr"/>
        <c:lblOffset val="0"/>
        <c:tickLblSkip val="1"/>
        <c:noMultiLvlLbl val="0"/>
      </c:catAx>
      <c:valAx>
        <c:axId val="436706304"/>
        <c:scaling>
          <c:orientation val="minMax"/>
        </c:scaling>
        <c:delete val="0"/>
        <c:axPos val="l"/>
        <c:majorGridlines>
          <c:spPr>
            <a:ln w="9525" cmpd="sng">
              <a:solidFill>
                <a:srgbClr val="FFFFFF"/>
              </a:solidFill>
              <a:prstDash val="solid"/>
            </a:ln>
          </c:spPr>
        </c:majorGridlines>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a:pPr>
            <a:endParaRPr lang="en-US"/>
          </a:p>
        </c:txPr>
        <c:crossAx val="436702208"/>
        <c:crosses val="autoZero"/>
        <c:crossBetween val="between"/>
      </c:valAx>
      <c:spPr>
        <a:solidFill>
          <a:srgbClr val="EAEAEA"/>
        </a:solidFill>
        <a:ln w="9525">
          <a:noFill/>
        </a:ln>
        <a:effectLst/>
        <a:extLst>
          <a:ext uri="{91240B29-F687-4F45-9708-019B960494DF}">
            <a14:hiddenLine xmlns:a14="http://schemas.microsoft.com/office/drawing/2010/main" w="9525">
              <a:solidFill>
                <a:srgbClr val="000000"/>
              </a:solidFill>
            </a14:hiddenLine>
          </a:ext>
        </a:extLst>
      </c:spPr>
    </c:plotArea>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600" b="0" i="0" u="none" strike="noStrike" baseline="0">
          <a:solidFill>
            <a:srgbClr val="000000"/>
          </a:solidFill>
          <a:latin typeface="Aptos" panose="020B0004020202020204" pitchFamily="34" charset="0"/>
          <a:ea typeface="Calibri"/>
          <a:cs typeface="Calibri"/>
        </a:defRPr>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E29B87-F8FD-430C-9F56-CDD5FB095302}" type="doc">
      <dgm:prSet loTypeId="urn:microsoft.com/office/officeart/2005/8/layout/rings+Icon" loCatId="relationship" qsTypeId="urn:microsoft.com/office/officeart/2005/8/quickstyle/simple1" qsCatId="simple" csTypeId="urn:microsoft.com/office/officeart/2005/8/colors/colorful4" csCatId="colorful" phldr="1"/>
      <dgm:spPr/>
      <dgm:t>
        <a:bodyPr/>
        <a:lstStyle/>
        <a:p>
          <a:endParaRPr lang="en-US"/>
        </a:p>
      </dgm:t>
    </dgm:pt>
    <dgm:pt modelId="{FAA38A55-68D1-4C4C-AE05-7B6FD0621C9A}">
      <dgm:prSet phldrT="[Text]" phldr="0"/>
      <dgm:spPr>
        <a:ln>
          <a:noFill/>
        </a:ln>
        <a:effectLst>
          <a:outerShdw blurRad="50800" dist="38100" dir="2700000" algn="tl" rotWithShape="0">
            <a:prstClr val="black">
              <a:alpha val="40000"/>
            </a:prstClr>
          </a:outerShdw>
        </a:effectLst>
      </dgm:spPr>
      <dgm:t>
        <a:bodyPr/>
        <a:lstStyle/>
        <a:p>
          <a:endParaRPr lang="en-US"/>
        </a:p>
      </dgm:t>
    </dgm:pt>
    <dgm:pt modelId="{D6DA7487-85F0-491B-BB18-80E1B89E97FF}" type="parTrans" cxnId="{4F913557-9B89-4573-9FC4-067E54BE138B}">
      <dgm:prSet/>
      <dgm:spPr/>
      <dgm:t>
        <a:bodyPr/>
        <a:lstStyle/>
        <a:p>
          <a:endParaRPr lang="en-US"/>
        </a:p>
      </dgm:t>
    </dgm:pt>
    <dgm:pt modelId="{A65AF6B7-27E9-4C20-9C9A-EE0467DE002F}" type="sibTrans" cxnId="{4F913557-9B89-4573-9FC4-067E54BE138B}">
      <dgm:prSet/>
      <dgm:spPr/>
      <dgm:t>
        <a:bodyPr/>
        <a:lstStyle/>
        <a:p>
          <a:endParaRPr lang="en-US"/>
        </a:p>
      </dgm:t>
    </dgm:pt>
    <dgm:pt modelId="{6FAAA048-B4A4-43D7-9A91-69906C5E0C7D}">
      <dgm:prSet phldrT="[Text]" phldr="0"/>
      <dgm:spPr>
        <a:ln>
          <a:noFill/>
        </a:ln>
        <a:effectLst>
          <a:outerShdw blurRad="50800" dist="38100" dir="2700000" algn="tl" rotWithShape="0">
            <a:prstClr val="black">
              <a:alpha val="40000"/>
            </a:prstClr>
          </a:outerShdw>
        </a:effectLst>
      </dgm:spPr>
      <dgm:t>
        <a:bodyPr/>
        <a:lstStyle/>
        <a:p>
          <a:endParaRPr lang="en-US"/>
        </a:p>
      </dgm:t>
    </dgm:pt>
    <dgm:pt modelId="{05C1654D-32C6-45D7-B34E-99F4C18EB8D8}" type="parTrans" cxnId="{1198B7E9-4695-43FB-A82B-BC21A7734C5F}">
      <dgm:prSet/>
      <dgm:spPr/>
      <dgm:t>
        <a:bodyPr/>
        <a:lstStyle/>
        <a:p>
          <a:endParaRPr lang="en-US"/>
        </a:p>
      </dgm:t>
    </dgm:pt>
    <dgm:pt modelId="{60F25A8E-C385-414C-8801-DE7123D592C6}" type="sibTrans" cxnId="{1198B7E9-4695-43FB-A82B-BC21A7734C5F}">
      <dgm:prSet/>
      <dgm:spPr/>
      <dgm:t>
        <a:bodyPr/>
        <a:lstStyle/>
        <a:p>
          <a:endParaRPr lang="en-US"/>
        </a:p>
      </dgm:t>
    </dgm:pt>
    <dgm:pt modelId="{CA14F5E4-DF43-4E43-B21D-109791B93EC6}" type="pres">
      <dgm:prSet presAssocID="{EFE29B87-F8FD-430C-9F56-CDD5FB095302}" presName="Name0" presStyleCnt="0">
        <dgm:presLayoutVars>
          <dgm:chMax val="7"/>
          <dgm:dir/>
          <dgm:resizeHandles val="exact"/>
        </dgm:presLayoutVars>
      </dgm:prSet>
      <dgm:spPr/>
    </dgm:pt>
    <dgm:pt modelId="{EC3C5845-A1C5-4483-BE1C-FE377DD4DBEC}" type="pres">
      <dgm:prSet presAssocID="{EFE29B87-F8FD-430C-9F56-CDD5FB095302}" presName="ellipse1" presStyleLbl="vennNode1" presStyleIdx="0" presStyleCnt="2">
        <dgm:presLayoutVars>
          <dgm:bulletEnabled val="1"/>
        </dgm:presLayoutVars>
      </dgm:prSet>
      <dgm:spPr/>
    </dgm:pt>
    <dgm:pt modelId="{D69339CF-0FE1-4188-9A39-33B30635C2F4}" type="pres">
      <dgm:prSet presAssocID="{EFE29B87-F8FD-430C-9F56-CDD5FB095302}" presName="ellipse2" presStyleLbl="vennNode1" presStyleIdx="1" presStyleCnt="2" custLinFactNeighborX="-9142" custLinFactNeighborY="-66751">
        <dgm:presLayoutVars>
          <dgm:bulletEnabled val="1"/>
        </dgm:presLayoutVars>
      </dgm:prSet>
      <dgm:spPr/>
    </dgm:pt>
  </dgm:ptLst>
  <dgm:cxnLst>
    <dgm:cxn modelId="{A0453B16-37EE-4BC2-8E42-EC93CACF7CE7}" type="presOf" srcId="{6FAAA048-B4A4-43D7-9A91-69906C5E0C7D}" destId="{D69339CF-0FE1-4188-9A39-33B30635C2F4}" srcOrd="0" destOrd="0" presId="urn:microsoft.com/office/officeart/2005/8/layout/rings+Icon"/>
    <dgm:cxn modelId="{4F913557-9B89-4573-9FC4-067E54BE138B}" srcId="{EFE29B87-F8FD-430C-9F56-CDD5FB095302}" destId="{FAA38A55-68D1-4C4C-AE05-7B6FD0621C9A}" srcOrd="0" destOrd="0" parTransId="{D6DA7487-85F0-491B-BB18-80E1B89E97FF}" sibTransId="{A65AF6B7-27E9-4C20-9C9A-EE0467DE002F}"/>
    <dgm:cxn modelId="{116E32BB-5148-4EB9-B861-26939FFFB3A3}" type="presOf" srcId="{EFE29B87-F8FD-430C-9F56-CDD5FB095302}" destId="{CA14F5E4-DF43-4E43-B21D-109791B93EC6}" srcOrd="0" destOrd="0" presId="urn:microsoft.com/office/officeart/2005/8/layout/rings+Icon"/>
    <dgm:cxn modelId="{1198B7E9-4695-43FB-A82B-BC21A7734C5F}" srcId="{EFE29B87-F8FD-430C-9F56-CDD5FB095302}" destId="{6FAAA048-B4A4-43D7-9A91-69906C5E0C7D}" srcOrd="1" destOrd="0" parTransId="{05C1654D-32C6-45D7-B34E-99F4C18EB8D8}" sibTransId="{60F25A8E-C385-414C-8801-DE7123D592C6}"/>
    <dgm:cxn modelId="{F689ACFE-56A9-4E70-9E87-B789B50E3A1F}" type="presOf" srcId="{FAA38A55-68D1-4C4C-AE05-7B6FD0621C9A}" destId="{EC3C5845-A1C5-4483-BE1C-FE377DD4DBEC}" srcOrd="0" destOrd="0" presId="urn:microsoft.com/office/officeart/2005/8/layout/rings+Icon"/>
    <dgm:cxn modelId="{D6890173-657E-46FA-820D-0DD6707709A3}" type="presParOf" srcId="{CA14F5E4-DF43-4E43-B21D-109791B93EC6}" destId="{EC3C5845-A1C5-4483-BE1C-FE377DD4DBEC}" srcOrd="0" destOrd="0" presId="urn:microsoft.com/office/officeart/2005/8/layout/rings+Icon"/>
    <dgm:cxn modelId="{9F1F478E-D971-4B2B-932A-F6076C8DFE9F}" type="presParOf" srcId="{CA14F5E4-DF43-4E43-B21D-109791B93EC6}" destId="{D69339CF-0FE1-4188-9A39-33B30635C2F4}" srcOrd="1"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3C5845-A1C5-4483-BE1C-FE377DD4DBEC}">
      <dsp:nvSpPr>
        <dsp:cNvPr id="0" name=""/>
        <dsp:cNvSpPr/>
      </dsp:nvSpPr>
      <dsp:spPr>
        <a:xfrm>
          <a:off x="2620997" y="0"/>
          <a:ext cx="3366346" cy="3366584"/>
        </a:xfrm>
        <a:prstGeom prst="ellipse">
          <a:avLst/>
        </a:prstGeom>
        <a:solidFill>
          <a:schemeClr val="accent4">
            <a:alpha val="50000"/>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3113987" y="493025"/>
        <a:ext cx="2380366" cy="2380534"/>
      </dsp:txXfrm>
    </dsp:sp>
    <dsp:sp modelId="{D69339CF-0FE1-4188-9A39-33B30635C2F4}">
      <dsp:nvSpPr>
        <dsp:cNvPr id="0" name=""/>
        <dsp:cNvSpPr/>
      </dsp:nvSpPr>
      <dsp:spPr>
        <a:xfrm>
          <a:off x="4045879" y="0"/>
          <a:ext cx="3366346" cy="3366584"/>
        </a:xfrm>
        <a:prstGeom prst="ellipse">
          <a:avLst/>
        </a:prstGeom>
        <a:solidFill>
          <a:schemeClr val="accent4">
            <a:alpha val="50000"/>
            <a:hueOff val="8052705"/>
            <a:satOff val="3010"/>
            <a:lumOff val="-10784"/>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tx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4538869" y="493025"/>
        <a:ext cx="2380366" cy="2380534"/>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0.32189</cdr:x>
      <cdr:y>0.7889</cdr:y>
    </cdr:from>
    <cdr:to>
      <cdr:x>0.4348</cdr:x>
      <cdr:y>0.82878</cdr:y>
    </cdr:to>
    <cdr:sp macro="" textlink="">
      <cdr:nvSpPr>
        <cdr:cNvPr id="2" name="Rectangle: Rounded Corners 1">
          <a:extLst xmlns:a="http://schemas.openxmlformats.org/drawingml/2006/main">
            <a:ext uri="{FF2B5EF4-FFF2-40B4-BE49-F238E27FC236}">
              <a16:creationId xmlns:a16="http://schemas.microsoft.com/office/drawing/2014/main" id="{19B361C0-1D55-C451-83C8-3225CC2C1B32}"/>
            </a:ext>
          </a:extLst>
        </cdr:cNvPr>
        <cdr:cNvSpPr/>
      </cdr:nvSpPr>
      <cdr:spPr>
        <a:xfrm xmlns:a="http://schemas.openxmlformats.org/drawingml/2006/main" rot="18977350">
          <a:off x="3714308" y="4161844"/>
          <a:ext cx="1302793" cy="210412"/>
        </a:xfrm>
        <a:prstGeom xmlns:a="http://schemas.openxmlformats.org/drawingml/2006/main" prst="roundRect">
          <a:avLst/>
        </a:prstGeom>
        <a:solidFill xmlns:a="http://schemas.openxmlformats.org/drawingml/2006/main">
          <a:srgbClr val="E59EDD">
            <a:alpha val="20000"/>
          </a:srgbClr>
        </a:solidFill>
        <a:ln xmlns:a="http://schemas.openxmlformats.org/drawingml/2006/main" w="19050">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0.54963</cdr:x>
      <cdr:y>0.73521</cdr:y>
    </cdr:from>
    <cdr:to>
      <cdr:x>0.60361</cdr:x>
      <cdr:y>0.77551</cdr:y>
    </cdr:to>
    <cdr:sp macro="" textlink="">
      <cdr:nvSpPr>
        <cdr:cNvPr id="3" name="Rectangle: Rounded Corners 2">
          <a:extLst xmlns:a="http://schemas.openxmlformats.org/drawingml/2006/main">
            <a:ext uri="{FF2B5EF4-FFF2-40B4-BE49-F238E27FC236}">
              <a16:creationId xmlns:a16="http://schemas.microsoft.com/office/drawing/2014/main" id="{C5A7CCA0-572F-3195-0819-7DCA683A6FAD}"/>
            </a:ext>
          </a:extLst>
        </cdr:cNvPr>
        <cdr:cNvSpPr/>
      </cdr:nvSpPr>
      <cdr:spPr>
        <a:xfrm xmlns:a="http://schemas.openxmlformats.org/drawingml/2006/main" rot="18952934">
          <a:off x="6342210" y="3878617"/>
          <a:ext cx="622808" cy="212589"/>
        </a:xfrm>
        <a:prstGeom xmlns:a="http://schemas.openxmlformats.org/drawingml/2006/main" prst="roundRect">
          <a:avLst/>
        </a:prstGeom>
        <a:solidFill xmlns:a="http://schemas.openxmlformats.org/drawingml/2006/main">
          <a:srgbClr val="E59EDD">
            <a:alpha val="20000"/>
          </a:srgbClr>
        </a:solidFill>
        <a:ln xmlns:a="http://schemas.openxmlformats.org/drawingml/2006/main" w="19050">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914400" rtl="0" eaLnBrk="1" latinLnBrk="0" hangingPunct="1">
            <a:defRPr sz="1800" kern="1200">
              <a:solidFill>
                <a:schemeClr val="lt1"/>
              </a:solidFill>
              <a:latin typeface="+mn-lt"/>
              <a:ea typeface="+mn-ea"/>
              <a:cs typeface="+mn-cs"/>
            </a:defRPr>
          </a:lvl1pPr>
          <a:lvl2pPr marL="457200" indent="0" algn="l" defTabSz="914400" rtl="0" eaLnBrk="1" latinLnBrk="0" hangingPunct="1">
            <a:defRPr sz="1800" kern="1200">
              <a:solidFill>
                <a:schemeClr val="lt1"/>
              </a:solidFill>
              <a:latin typeface="+mn-lt"/>
              <a:ea typeface="+mn-ea"/>
              <a:cs typeface="+mn-cs"/>
            </a:defRPr>
          </a:lvl2pPr>
          <a:lvl3pPr marL="914400" indent="0" algn="l" defTabSz="914400" rtl="0" eaLnBrk="1" latinLnBrk="0" hangingPunct="1">
            <a:defRPr sz="1800" kern="1200">
              <a:solidFill>
                <a:schemeClr val="lt1"/>
              </a:solidFill>
              <a:latin typeface="+mn-lt"/>
              <a:ea typeface="+mn-ea"/>
              <a:cs typeface="+mn-cs"/>
            </a:defRPr>
          </a:lvl3pPr>
          <a:lvl4pPr marL="1371600" indent="0" algn="l" defTabSz="914400" rtl="0" eaLnBrk="1" latinLnBrk="0" hangingPunct="1">
            <a:defRPr sz="1800" kern="1200">
              <a:solidFill>
                <a:schemeClr val="lt1"/>
              </a:solidFill>
              <a:latin typeface="+mn-lt"/>
              <a:ea typeface="+mn-ea"/>
              <a:cs typeface="+mn-cs"/>
            </a:defRPr>
          </a:lvl4pPr>
          <a:lvl5pPr marL="1828800" indent="0" algn="l" defTabSz="914400" rtl="0" eaLnBrk="1" latinLnBrk="0" hangingPunct="1">
            <a:defRPr sz="1800" kern="1200">
              <a:solidFill>
                <a:schemeClr val="lt1"/>
              </a:solidFill>
              <a:latin typeface="+mn-lt"/>
              <a:ea typeface="+mn-ea"/>
              <a:cs typeface="+mn-cs"/>
            </a:defRPr>
          </a:lvl5pPr>
          <a:lvl6pPr marL="2286000" indent="0" algn="l" defTabSz="914400" rtl="0" eaLnBrk="1" latinLnBrk="0" hangingPunct="1">
            <a:defRPr sz="1800" kern="1200">
              <a:solidFill>
                <a:schemeClr val="lt1"/>
              </a:solidFill>
              <a:latin typeface="+mn-lt"/>
              <a:ea typeface="+mn-ea"/>
              <a:cs typeface="+mn-cs"/>
            </a:defRPr>
          </a:lvl6pPr>
          <a:lvl7pPr marL="2743200" indent="0" algn="l" defTabSz="914400" rtl="0" eaLnBrk="1" latinLnBrk="0" hangingPunct="1">
            <a:defRPr sz="1800" kern="1200">
              <a:solidFill>
                <a:schemeClr val="lt1"/>
              </a:solidFill>
              <a:latin typeface="+mn-lt"/>
              <a:ea typeface="+mn-ea"/>
              <a:cs typeface="+mn-cs"/>
            </a:defRPr>
          </a:lvl7pPr>
          <a:lvl8pPr marL="3200400" indent="0" algn="l" defTabSz="914400" rtl="0" eaLnBrk="1" latinLnBrk="0" hangingPunct="1">
            <a:defRPr sz="1800" kern="1200">
              <a:solidFill>
                <a:schemeClr val="lt1"/>
              </a:solidFill>
              <a:latin typeface="+mn-lt"/>
              <a:ea typeface="+mn-ea"/>
              <a:cs typeface="+mn-cs"/>
            </a:defRPr>
          </a:lvl8pPr>
          <a:lvl9pPr marL="3657600" indent="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0.46812</cdr:x>
      <cdr:y>0.78543</cdr:y>
    </cdr:from>
    <cdr:to>
      <cdr:x>0.58138</cdr:x>
      <cdr:y>0.82836</cdr:y>
    </cdr:to>
    <cdr:sp macro="" textlink="">
      <cdr:nvSpPr>
        <cdr:cNvPr id="2" name="Rectangle: Rounded Corners 1">
          <a:extLst xmlns:a="http://schemas.openxmlformats.org/drawingml/2006/main">
            <a:ext uri="{FF2B5EF4-FFF2-40B4-BE49-F238E27FC236}">
              <a16:creationId xmlns:a16="http://schemas.microsoft.com/office/drawing/2014/main" id="{3A4616A3-63B1-4117-563F-3D55D7181531}"/>
            </a:ext>
          </a:extLst>
        </cdr:cNvPr>
        <cdr:cNvSpPr/>
      </cdr:nvSpPr>
      <cdr:spPr>
        <a:xfrm xmlns:a="http://schemas.openxmlformats.org/drawingml/2006/main" rot="18977350">
          <a:off x="5384863" y="4065007"/>
          <a:ext cx="1302793" cy="222189"/>
        </a:xfrm>
        <a:prstGeom xmlns:a="http://schemas.openxmlformats.org/drawingml/2006/main" prst="roundRect">
          <a:avLst/>
        </a:prstGeom>
        <a:solidFill xmlns:a="http://schemas.openxmlformats.org/drawingml/2006/main">
          <a:srgbClr val="E59EDD">
            <a:alpha val="20000"/>
          </a:srgbClr>
        </a:solidFill>
        <a:ln xmlns:a="http://schemas.openxmlformats.org/drawingml/2006/main" w="19050">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914400" rtl="0" eaLnBrk="1" latinLnBrk="0" hangingPunct="1">
            <a:defRPr sz="1800" kern="1200">
              <a:solidFill>
                <a:schemeClr val="lt1"/>
              </a:solidFill>
              <a:latin typeface="+mn-lt"/>
              <a:ea typeface="+mn-ea"/>
              <a:cs typeface="+mn-cs"/>
            </a:defRPr>
          </a:lvl1pPr>
          <a:lvl2pPr marL="457200" indent="0" algn="l" defTabSz="914400" rtl="0" eaLnBrk="1" latinLnBrk="0" hangingPunct="1">
            <a:defRPr sz="1800" kern="1200">
              <a:solidFill>
                <a:schemeClr val="lt1"/>
              </a:solidFill>
              <a:latin typeface="+mn-lt"/>
              <a:ea typeface="+mn-ea"/>
              <a:cs typeface="+mn-cs"/>
            </a:defRPr>
          </a:lvl2pPr>
          <a:lvl3pPr marL="914400" indent="0" algn="l" defTabSz="914400" rtl="0" eaLnBrk="1" latinLnBrk="0" hangingPunct="1">
            <a:defRPr sz="1800" kern="1200">
              <a:solidFill>
                <a:schemeClr val="lt1"/>
              </a:solidFill>
              <a:latin typeface="+mn-lt"/>
              <a:ea typeface="+mn-ea"/>
              <a:cs typeface="+mn-cs"/>
            </a:defRPr>
          </a:lvl3pPr>
          <a:lvl4pPr marL="1371600" indent="0" algn="l" defTabSz="914400" rtl="0" eaLnBrk="1" latinLnBrk="0" hangingPunct="1">
            <a:defRPr sz="1800" kern="1200">
              <a:solidFill>
                <a:schemeClr val="lt1"/>
              </a:solidFill>
              <a:latin typeface="+mn-lt"/>
              <a:ea typeface="+mn-ea"/>
              <a:cs typeface="+mn-cs"/>
            </a:defRPr>
          </a:lvl4pPr>
          <a:lvl5pPr marL="1828800" indent="0" algn="l" defTabSz="914400" rtl="0" eaLnBrk="1" latinLnBrk="0" hangingPunct="1">
            <a:defRPr sz="1800" kern="1200">
              <a:solidFill>
                <a:schemeClr val="lt1"/>
              </a:solidFill>
              <a:latin typeface="+mn-lt"/>
              <a:ea typeface="+mn-ea"/>
              <a:cs typeface="+mn-cs"/>
            </a:defRPr>
          </a:lvl5pPr>
          <a:lvl6pPr marL="2286000" indent="0" algn="l" defTabSz="914400" rtl="0" eaLnBrk="1" latinLnBrk="0" hangingPunct="1">
            <a:defRPr sz="1800" kern="1200">
              <a:solidFill>
                <a:schemeClr val="lt1"/>
              </a:solidFill>
              <a:latin typeface="+mn-lt"/>
              <a:ea typeface="+mn-ea"/>
              <a:cs typeface="+mn-cs"/>
            </a:defRPr>
          </a:lvl6pPr>
          <a:lvl7pPr marL="2743200" indent="0" algn="l" defTabSz="914400" rtl="0" eaLnBrk="1" latinLnBrk="0" hangingPunct="1">
            <a:defRPr sz="1800" kern="1200">
              <a:solidFill>
                <a:schemeClr val="lt1"/>
              </a:solidFill>
              <a:latin typeface="+mn-lt"/>
              <a:ea typeface="+mn-ea"/>
              <a:cs typeface="+mn-cs"/>
            </a:defRPr>
          </a:lvl7pPr>
          <a:lvl8pPr marL="3200400" indent="0" algn="l" defTabSz="914400" rtl="0" eaLnBrk="1" latinLnBrk="0" hangingPunct="1">
            <a:defRPr sz="1800" kern="1200">
              <a:solidFill>
                <a:schemeClr val="lt1"/>
              </a:solidFill>
              <a:latin typeface="+mn-lt"/>
              <a:ea typeface="+mn-ea"/>
              <a:cs typeface="+mn-cs"/>
            </a:defRPr>
          </a:lvl8pPr>
          <a:lvl9pPr marL="3657600" indent="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0.34719</cdr:x>
      <cdr:y>0.73054</cdr:y>
    </cdr:from>
    <cdr:to>
      <cdr:x>0.40133</cdr:x>
      <cdr:y>0.77391</cdr:y>
    </cdr:to>
    <cdr:sp macro="" textlink="">
      <cdr:nvSpPr>
        <cdr:cNvPr id="3" name="Rectangle: Rounded Corners 2">
          <a:extLst xmlns:a="http://schemas.openxmlformats.org/drawingml/2006/main">
            <a:ext uri="{FF2B5EF4-FFF2-40B4-BE49-F238E27FC236}">
              <a16:creationId xmlns:a16="http://schemas.microsoft.com/office/drawing/2014/main" id="{B75EF095-C66F-875E-CAC2-7E03B60A1452}"/>
            </a:ext>
          </a:extLst>
        </cdr:cNvPr>
        <cdr:cNvSpPr/>
      </cdr:nvSpPr>
      <cdr:spPr>
        <a:xfrm xmlns:a="http://schemas.openxmlformats.org/drawingml/2006/main" rot="18952934">
          <a:off x="3993723" y="3780932"/>
          <a:ext cx="622808" cy="224488"/>
        </a:xfrm>
        <a:prstGeom xmlns:a="http://schemas.openxmlformats.org/drawingml/2006/main" prst="roundRect">
          <a:avLst/>
        </a:prstGeom>
        <a:solidFill xmlns:a="http://schemas.openxmlformats.org/drawingml/2006/main">
          <a:srgbClr val="E59EDD">
            <a:alpha val="20000"/>
          </a:srgbClr>
        </a:solidFill>
        <a:ln xmlns:a="http://schemas.openxmlformats.org/drawingml/2006/main" w="19050">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914400" rtl="0" eaLnBrk="1" latinLnBrk="0" hangingPunct="1">
            <a:defRPr sz="1800" kern="1200">
              <a:solidFill>
                <a:schemeClr val="lt1"/>
              </a:solidFill>
              <a:latin typeface="+mn-lt"/>
              <a:ea typeface="+mn-ea"/>
              <a:cs typeface="+mn-cs"/>
            </a:defRPr>
          </a:lvl1pPr>
          <a:lvl2pPr marL="457200" indent="0" algn="l" defTabSz="914400" rtl="0" eaLnBrk="1" latinLnBrk="0" hangingPunct="1">
            <a:defRPr sz="1800" kern="1200">
              <a:solidFill>
                <a:schemeClr val="lt1"/>
              </a:solidFill>
              <a:latin typeface="+mn-lt"/>
              <a:ea typeface="+mn-ea"/>
              <a:cs typeface="+mn-cs"/>
            </a:defRPr>
          </a:lvl2pPr>
          <a:lvl3pPr marL="914400" indent="0" algn="l" defTabSz="914400" rtl="0" eaLnBrk="1" latinLnBrk="0" hangingPunct="1">
            <a:defRPr sz="1800" kern="1200">
              <a:solidFill>
                <a:schemeClr val="lt1"/>
              </a:solidFill>
              <a:latin typeface="+mn-lt"/>
              <a:ea typeface="+mn-ea"/>
              <a:cs typeface="+mn-cs"/>
            </a:defRPr>
          </a:lvl3pPr>
          <a:lvl4pPr marL="1371600" indent="0" algn="l" defTabSz="914400" rtl="0" eaLnBrk="1" latinLnBrk="0" hangingPunct="1">
            <a:defRPr sz="1800" kern="1200">
              <a:solidFill>
                <a:schemeClr val="lt1"/>
              </a:solidFill>
              <a:latin typeface="+mn-lt"/>
              <a:ea typeface="+mn-ea"/>
              <a:cs typeface="+mn-cs"/>
            </a:defRPr>
          </a:lvl4pPr>
          <a:lvl5pPr marL="1828800" indent="0" algn="l" defTabSz="914400" rtl="0" eaLnBrk="1" latinLnBrk="0" hangingPunct="1">
            <a:defRPr sz="1800" kern="1200">
              <a:solidFill>
                <a:schemeClr val="lt1"/>
              </a:solidFill>
              <a:latin typeface="+mn-lt"/>
              <a:ea typeface="+mn-ea"/>
              <a:cs typeface="+mn-cs"/>
            </a:defRPr>
          </a:lvl5pPr>
          <a:lvl6pPr marL="2286000" indent="0" algn="l" defTabSz="914400" rtl="0" eaLnBrk="1" latinLnBrk="0" hangingPunct="1">
            <a:defRPr sz="1800" kern="1200">
              <a:solidFill>
                <a:schemeClr val="lt1"/>
              </a:solidFill>
              <a:latin typeface="+mn-lt"/>
              <a:ea typeface="+mn-ea"/>
              <a:cs typeface="+mn-cs"/>
            </a:defRPr>
          </a:lvl6pPr>
          <a:lvl7pPr marL="2743200" indent="0" algn="l" defTabSz="914400" rtl="0" eaLnBrk="1" latinLnBrk="0" hangingPunct="1">
            <a:defRPr sz="1800" kern="1200">
              <a:solidFill>
                <a:schemeClr val="lt1"/>
              </a:solidFill>
              <a:latin typeface="+mn-lt"/>
              <a:ea typeface="+mn-ea"/>
              <a:cs typeface="+mn-cs"/>
            </a:defRPr>
          </a:lvl7pPr>
          <a:lvl8pPr marL="3200400" indent="0" algn="l" defTabSz="914400" rtl="0" eaLnBrk="1" latinLnBrk="0" hangingPunct="1">
            <a:defRPr sz="1800" kern="1200">
              <a:solidFill>
                <a:schemeClr val="lt1"/>
              </a:solidFill>
              <a:latin typeface="+mn-lt"/>
              <a:ea typeface="+mn-ea"/>
              <a:cs typeface="+mn-cs"/>
            </a:defRPr>
          </a:lvl8pPr>
          <a:lvl9pPr marL="3657600" indent="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4D5CC0-8E28-4DDE-9029-85486F6DE1D8}" type="datetimeFigureOut">
              <a:rPr lang="en-US" smtClean="0"/>
              <a:t>7/1/2026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8BF1C6-D302-40FC-AA3F-45FE3D8F7679}" type="slidenum">
              <a:rPr lang="en-US" smtClean="0"/>
              <a:t>‹#›</a:t>
            </a:fld>
            <a:endParaRPr lang="en-US"/>
          </a:p>
        </p:txBody>
      </p:sp>
    </p:spTree>
    <p:extLst>
      <p:ext uri="{BB962C8B-B14F-4D97-AF65-F5344CB8AC3E}">
        <p14:creationId xmlns:p14="http://schemas.microsoft.com/office/powerpoint/2010/main" val="904846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400" baseline="0" noProof="0"/>
          </a:p>
          <a:p>
            <a:endParaRPr lang="en-GB" sz="1400"/>
          </a:p>
        </p:txBody>
      </p:sp>
      <p:sp>
        <p:nvSpPr>
          <p:cNvPr id="4" name="Slide Number Placeholder 3"/>
          <p:cNvSpPr>
            <a:spLocks noGrp="1"/>
          </p:cNvSpPr>
          <p:nvPr>
            <p:ph type="sldNum" sz="quarter" idx="10"/>
          </p:nvPr>
        </p:nvSpPr>
        <p:spPr/>
        <p:txBody>
          <a:bodyPr/>
          <a:lstStyle/>
          <a:p>
            <a:fld id="{A916AE7E-CD86-4B96-98A4-9E4F50781D86}" type="slidenum">
              <a:rPr lang="en-US" smtClean="0"/>
              <a:pPr/>
              <a:t>1</a:t>
            </a:fld>
            <a:endParaRPr lang="en-US"/>
          </a:p>
        </p:txBody>
      </p:sp>
    </p:spTree>
    <p:extLst>
      <p:ext uri="{BB962C8B-B14F-4D97-AF65-F5344CB8AC3E}">
        <p14:creationId xmlns:p14="http://schemas.microsoft.com/office/powerpoint/2010/main" val="296788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90334-8D2B-6299-FAB0-73FADF5A54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D31E4-6927-4AB3-F4AA-4BA8D574F7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3F8A1A-40D9-A248-22E3-FC4AE3611D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 similar pattern is observed for life satisfaction.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About 67% of low-skilled adults report high life satisfaction, compared to 77% among the medium-skilled.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Largest adjusted gaps are observed in Italy, but Latvia also has one of the largest adjusted gaps in life satisfaction between low and medium-skilled adults.</a:t>
            </a:r>
          </a:p>
          <a:p>
            <a:endParaRPr lang="en-US" dirty="0"/>
          </a:p>
        </p:txBody>
      </p:sp>
      <p:sp>
        <p:nvSpPr>
          <p:cNvPr id="4" name="Slide Number Placeholder 3">
            <a:extLst>
              <a:ext uri="{FF2B5EF4-FFF2-40B4-BE49-F238E27FC236}">
                <a16:creationId xmlns:a16="http://schemas.microsoft.com/office/drawing/2014/main" id="{8A4EB532-ECB4-F92C-8E3E-85CCEF0354A6}"/>
              </a:ext>
            </a:extLst>
          </p:cNvPr>
          <p:cNvSpPr>
            <a:spLocks noGrp="1"/>
          </p:cNvSpPr>
          <p:nvPr>
            <p:ph type="sldNum" sz="quarter" idx="5"/>
          </p:nvPr>
        </p:nvSpPr>
        <p:spPr/>
        <p:txBody>
          <a:bodyPr/>
          <a:lstStyle/>
          <a:p>
            <a:fld id="{3D8BF1C6-D302-40FC-AA3F-45FE3D8F7679}" type="slidenum">
              <a:rPr lang="en-US" smtClean="0"/>
              <a:t>11</a:t>
            </a:fld>
            <a:endParaRPr lang="en-US"/>
          </a:p>
        </p:txBody>
      </p:sp>
    </p:spTree>
    <p:extLst>
      <p:ext uri="{BB962C8B-B14F-4D97-AF65-F5344CB8AC3E}">
        <p14:creationId xmlns:p14="http://schemas.microsoft.com/office/powerpoint/2010/main" val="3833540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CA575-B8F0-81CD-7D45-6109DF31E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C2B12D-6259-90B1-56A9-0AAD10EC28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7E0477-4721-058F-3AFB-A4DE88C70A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Adults with low foundational skills also report lower levels of interpersonal trust.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On average, 25% report high trust, compared to 35% among medium-skilled adults.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relationship is relatively consistent across countries and stronger than for some other civic outcomes.</a:t>
            </a:r>
          </a:p>
          <a:p>
            <a:endParaRPr lang="en-US" dirty="0"/>
          </a:p>
        </p:txBody>
      </p:sp>
      <p:sp>
        <p:nvSpPr>
          <p:cNvPr id="4" name="Slide Number Placeholder 3">
            <a:extLst>
              <a:ext uri="{FF2B5EF4-FFF2-40B4-BE49-F238E27FC236}">
                <a16:creationId xmlns:a16="http://schemas.microsoft.com/office/drawing/2014/main" id="{51AE7E70-2B4A-0BED-482C-B931025E9AF5}"/>
              </a:ext>
            </a:extLst>
          </p:cNvPr>
          <p:cNvSpPr>
            <a:spLocks noGrp="1"/>
          </p:cNvSpPr>
          <p:nvPr>
            <p:ph type="sldNum" sz="quarter" idx="5"/>
          </p:nvPr>
        </p:nvSpPr>
        <p:spPr/>
        <p:txBody>
          <a:bodyPr/>
          <a:lstStyle/>
          <a:p>
            <a:fld id="{3D8BF1C6-D302-40FC-AA3F-45FE3D8F7679}" type="slidenum">
              <a:rPr lang="en-US" smtClean="0"/>
              <a:t>12</a:t>
            </a:fld>
            <a:endParaRPr lang="en-US"/>
          </a:p>
        </p:txBody>
      </p:sp>
    </p:spTree>
    <p:extLst>
      <p:ext uri="{BB962C8B-B14F-4D97-AF65-F5344CB8AC3E}">
        <p14:creationId xmlns:p14="http://schemas.microsoft.com/office/powerpoint/2010/main" val="1153449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66C56-C66D-0F05-E0E4-EAA7364CC8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09D160-2D92-2523-B22D-176974EC4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B3936E-9D36-957B-B0CB-CBE854836AC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Participation in volunteering is also lower among adults with low skills.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Around 23% report volunteering, compared to 33% of medium-skilled adults.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largest gaps are observed in Germany, Norway and the United States. By contrast, there are no significant differences between groups in Finland and the Slovak Republic.</a:t>
            </a:r>
          </a:p>
          <a:p>
            <a:endParaRPr lang="en-US" dirty="0"/>
          </a:p>
        </p:txBody>
      </p:sp>
      <p:sp>
        <p:nvSpPr>
          <p:cNvPr id="4" name="Slide Number Placeholder 3">
            <a:extLst>
              <a:ext uri="{FF2B5EF4-FFF2-40B4-BE49-F238E27FC236}">
                <a16:creationId xmlns:a16="http://schemas.microsoft.com/office/drawing/2014/main" id="{17E95ACF-30BD-9CE6-1386-F92D3B103B96}"/>
              </a:ext>
            </a:extLst>
          </p:cNvPr>
          <p:cNvSpPr>
            <a:spLocks noGrp="1"/>
          </p:cNvSpPr>
          <p:nvPr>
            <p:ph type="sldNum" sz="quarter" idx="5"/>
          </p:nvPr>
        </p:nvSpPr>
        <p:spPr/>
        <p:txBody>
          <a:bodyPr/>
          <a:lstStyle/>
          <a:p>
            <a:fld id="{3D8BF1C6-D302-40FC-AA3F-45FE3D8F7679}" type="slidenum">
              <a:rPr lang="en-US" smtClean="0"/>
              <a:t>13</a:t>
            </a:fld>
            <a:endParaRPr lang="en-US"/>
          </a:p>
        </p:txBody>
      </p:sp>
    </p:spTree>
    <p:extLst>
      <p:ext uri="{BB962C8B-B14F-4D97-AF65-F5344CB8AC3E}">
        <p14:creationId xmlns:p14="http://schemas.microsoft.com/office/powerpoint/2010/main" val="2593648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C0060-8062-A73B-B849-77AF5FBC49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702BF-4A98-70C2-82AE-E8A6C505A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AC28D2-63B1-5A00-4737-26236FB0A6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contrast, average differences in political efficacy are small. Political efficacy is the perceived influence over government. </a:t>
            </a:r>
            <a:r>
              <a:rPr lang="en-US" sz="1200" b="0" i="0" kern="1200">
                <a:solidFill>
                  <a:schemeClr val="tx1"/>
                </a:solidFill>
                <a:effectLst/>
                <a:latin typeface="+mn-lt"/>
                <a:ea typeface="+mn-ea"/>
                <a:cs typeface="+mn-cs"/>
              </a:rPr>
              <a:t>It is </a:t>
            </a:r>
            <a:r>
              <a:rPr lang="en-US" sz="1200" b="0" i="0" kern="1200" dirty="0">
                <a:solidFill>
                  <a:schemeClr val="tx1"/>
                </a:solidFill>
                <a:effectLst/>
                <a:latin typeface="+mn-lt"/>
                <a:ea typeface="+mn-ea"/>
                <a:cs typeface="+mn-cs"/>
              </a:rPr>
              <a:t>shaped by individual capability, but also by institutional design, political culture and perceived fairness. Around 16% of low-skilled adults report a high sense of political influence, compared to 18% among the medium-skilled.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relationship varies across countries and is not uniformly positive. In two countries – Israel and Poland – adults with low skills report higher political efficacy than those with medium skills.</a:t>
            </a:r>
          </a:p>
          <a:p>
            <a:endParaRPr lang="en-US" dirty="0"/>
          </a:p>
        </p:txBody>
      </p:sp>
      <p:sp>
        <p:nvSpPr>
          <p:cNvPr id="4" name="Slide Number Placeholder 3">
            <a:extLst>
              <a:ext uri="{FF2B5EF4-FFF2-40B4-BE49-F238E27FC236}">
                <a16:creationId xmlns:a16="http://schemas.microsoft.com/office/drawing/2014/main" id="{181A2158-06FB-E20F-A9B1-2143DEC17599}"/>
              </a:ext>
            </a:extLst>
          </p:cNvPr>
          <p:cNvSpPr>
            <a:spLocks noGrp="1"/>
          </p:cNvSpPr>
          <p:nvPr>
            <p:ph type="sldNum" sz="quarter" idx="5"/>
          </p:nvPr>
        </p:nvSpPr>
        <p:spPr/>
        <p:txBody>
          <a:bodyPr/>
          <a:lstStyle/>
          <a:p>
            <a:fld id="{3D8BF1C6-D302-40FC-AA3F-45FE3D8F7679}" type="slidenum">
              <a:rPr lang="en-US" smtClean="0"/>
              <a:t>14</a:t>
            </a:fld>
            <a:endParaRPr lang="en-US"/>
          </a:p>
        </p:txBody>
      </p:sp>
    </p:spTree>
    <p:extLst>
      <p:ext uri="{BB962C8B-B14F-4D97-AF65-F5344CB8AC3E}">
        <p14:creationId xmlns:p14="http://schemas.microsoft.com/office/powerpoint/2010/main" val="3296763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makes this even more troubling is the trend. Despite a decade of investment in adult education and training, the share of adults with low foundational skills has grown in many countries.</a:t>
            </a:r>
          </a:p>
          <a:p>
            <a:endParaRPr lang="en-US" dirty="0"/>
          </a:p>
          <a:p>
            <a:r>
              <a:rPr lang="en-US" dirty="0"/>
              <a:t>[click]</a:t>
            </a:r>
          </a:p>
          <a:p>
            <a:endParaRPr lang="en-US" dirty="0"/>
          </a:p>
          <a:p>
            <a:r>
              <a:rPr lang="en-US" dirty="0"/>
              <a:t>In 11 of the 27 countries that participated in both cycles, the share has increased significantly - the dark green bars on the right. </a:t>
            </a:r>
          </a:p>
          <a:p>
            <a:r>
              <a:rPr lang="en-US" dirty="0"/>
              <a:t>The largest increases were in Lithuania, Poland, Korea, and Hungary. </a:t>
            </a:r>
          </a:p>
          <a:p>
            <a:r>
              <a:rPr lang="en-US" dirty="0"/>
              <a:t>Many countries saw no significant change – the light green bars here. </a:t>
            </a:r>
          </a:p>
          <a:p>
            <a:endParaRPr lang="en-US" dirty="0"/>
          </a:p>
          <a:p>
            <a:r>
              <a:rPr lang="en-US" dirty="0"/>
              <a:t>Only Denmark and Finland recorded meaningful reductions.</a:t>
            </a:r>
          </a:p>
          <a:p>
            <a:r>
              <a:rPr lang="en-US" b="1" dirty="0"/>
              <a:t>[Click]</a:t>
            </a:r>
          </a:p>
          <a:p>
            <a:endParaRPr lang="en-US" dirty="0"/>
          </a:p>
          <a:p>
            <a:r>
              <a:rPr lang="en-US" dirty="0"/>
              <a:t>But we need to ask: is this a genuine deterioration in skills, or is it driven by demographic change: an ageing population, or a higher share of migrants?</a:t>
            </a:r>
          </a:p>
          <a:p>
            <a:r>
              <a:rPr lang="en-US" dirty="0"/>
              <a:t>[click]</a:t>
            </a:r>
          </a:p>
          <a:p>
            <a:r>
              <a:rPr lang="en-US" dirty="0"/>
              <a:t>The answer varies by country. Here you can see the adjusted trend taking account demographic change. </a:t>
            </a:r>
          </a:p>
          <a:p>
            <a:endParaRPr lang="en-US" dirty="0"/>
          </a:p>
          <a:p>
            <a:r>
              <a:rPr lang="en-US" dirty="0"/>
              <a:t>In Austria, accounting for demographics reduces the apparent increase from 10 to 6 percentage points. </a:t>
            </a:r>
          </a:p>
          <a:p>
            <a:endParaRPr lang="en-US" dirty="0"/>
          </a:p>
          <a:p>
            <a:r>
              <a:rPr lang="en-US" dirty="0"/>
              <a:t>In Norway and Sweden, it turns a flat trend into an underlying improvement. </a:t>
            </a:r>
          </a:p>
          <a:p>
            <a:endParaRPr lang="en-US" dirty="0"/>
          </a:p>
          <a:p>
            <a:r>
              <a:rPr lang="en-US" dirty="0"/>
              <a:t>But in Czechia, Hungary, and the Slovak Republic, demographic adjustment makes almost no difference. The deterioration there is real and broad-based.</a:t>
            </a:r>
          </a:p>
          <a:p>
            <a:endParaRPr lang="en-US" dirty="0"/>
          </a:p>
          <a:p>
            <a:r>
              <a:rPr lang="en-US" dirty="0"/>
              <a:t>So, while demographics explain part of the story in some countries, they do not explain it away everywhere. </a:t>
            </a:r>
          </a:p>
          <a:p>
            <a:endParaRPr lang="en-US" dirty="0"/>
          </a:p>
          <a:p>
            <a:r>
              <a:rPr lang="en-US" dirty="0"/>
              <a:t>[Note: Latvia is not in graph, as they did not participate in Cycle 1]</a:t>
            </a:r>
          </a:p>
          <a:p>
            <a:endParaRPr lang="en-US" dirty="0"/>
          </a:p>
          <a:p>
            <a:endParaRPr lang="en-US" dirty="0"/>
          </a:p>
        </p:txBody>
      </p:sp>
      <p:sp>
        <p:nvSpPr>
          <p:cNvPr id="4" name="Slide Number Placeholder 3"/>
          <p:cNvSpPr>
            <a:spLocks noGrp="1"/>
          </p:cNvSpPr>
          <p:nvPr>
            <p:ph type="sldNum" sz="quarter" idx="5"/>
          </p:nvPr>
        </p:nvSpPr>
        <p:spPr/>
        <p:txBody>
          <a:bodyPr/>
          <a:lstStyle/>
          <a:p>
            <a:fld id="{3D8BF1C6-D302-40FC-AA3F-45FE3D8F7679}" type="slidenum">
              <a:rPr lang="en-US" smtClean="0"/>
              <a:t>15</a:t>
            </a:fld>
            <a:endParaRPr lang="en-US"/>
          </a:p>
        </p:txBody>
      </p:sp>
    </p:spTree>
    <p:extLst>
      <p:ext uri="{BB962C8B-B14F-4D97-AF65-F5344CB8AC3E}">
        <p14:creationId xmlns:p14="http://schemas.microsoft.com/office/powerpoint/2010/main" val="11575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D8BF1C6-D302-40FC-AA3F-45FE3D8F7679}" type="slidenum">
              <a:rPr lang="en-US" smtClean="0"/>
              <a:t>16</a:t>
            </a:fld>
            <a:endParaRPr lang="en-US"/>
          </a:p>
        </p:txBody>
      </p:sp>
    </p:spTree>
    <p:extLst>
      <p:ext uri="{BB962C8B-B14F-4D97-AF65-F5344CB8AC3E}">
        <p14:creationId xmlns:p14="http://schemas.microsoft.com/office/powerpoint/2010/main" val="3184859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tend to talk about adults with low foundational skills as a homogenous group. But there is considerable internal diversity. For example, our analysis reveals four distinct reader profiles.</a:t>
            </a:r>
          </a:p>
          <a:p>
            <a:r>
              <a:rPr lang="en-US" b="1" dirty="0"/>
              <a:t>[click]</a:t>
            </a:r>
            <a:endParaRPr lang="en-US" dirty="0"/>
          </a:p>
          <a:p>
            <a:r>
              <a:rPr lang="en-US" dirty="0"/>
              <a:t>Fluent readers are fast and accurate. Their share ranges from around 12% in Singapore to over 40% in Croatia and Czechia. Countries with larger fluent reader shares tend to be those where the low-skilled population clusters closer to the threshold to medium proficiency</a:t>
            </a:r>
          </a:p>
          <a:p>
            <a:r>
              <a:rPr lang="en-US" b="1" dirty="0"/>
              <a:t>[click]</a:t>
            </a:r>
            <a:endParaRPr lang="en-US" dirty="0"/>
          </a:p>
          <a:p>
            <a:r>
              <a:rPr lang="en-US" dirty="0"/>
              <a:t>Effortful readers are accurate but slow. They are most prevalent in Austria, Lithuania and Portugal, where they account for a third or more of the low-skilled population.</a:t>
            </a:r>
          </a:p>
          <a:p>
            <a:r>
              <a:rPr lang="en-US" b="1" dirty="0"/>
              <a:t>[click]</a:t>
            </a:r>
            <a:endParaRPr lang="en-US" dirty="0"/>
          </a:p>
          <a:p>
            <a:r>
              <a:rPr lang="en-US" dirty="0"/>
              <a:t>Surface readers are fast but not accurate. They are most prevalent in Israel, New Zealand, Poland and the United States. This profile may reflect limited engagement with the assessment or a response style that </a:t>
            </a:r>
            <a:r>
              <a:rPr lang="en-US" dirty="0" err="1"/>
              <a:t>favours</a:t>
            </a:r>
            <a:r>
              <a:rPr lang="en-US" dirty="0"/>
              <a:t> speed. </a:t>
            </a:r>
          </a:p>
          <a:p>
            <a:r>
              <a:rPr lang="en-US" b="1" dirty="0"/>
              <a:t>[click]</a:t>
            </a:r>
            <a:endParaRPr lang="en-US" dirty="0"/>
          </a:p>
          <a:p>
            <a:r>
              <a:rPr lang="en-US" dirty="0"/>
              <a:t>Struggling readers are both slow and inaccurate. They account for at least 45% of the low-skilled population in Norway, Singapore and Sweden. This is in part driven in part by the high share of adults assessed in their non-native language. </a:t>
            </a:r>
          </a:p>
          <a:p>
            <a:endParaRPr lang="en-US" dirty="0"/>
          </a:p>
          <a:p>
            <a:r>
              <a:rPr lang="en-US" dirty="0"/>
              <a:t>Migrants represent 38% of struggling readers on average across OECD countries, rising to over 80% in Norway and Sweden.</a:t>
            </a:r>
          </a:p>
          <a:p>
            <a:endParaRPr lang="en-US" dirty="0"/>
          </a:p>
          <a:p>
            <a:r>
              <a:rPr lang="en-US" dirty="0"/>
              <a:t>Importantly, these profiles have real consequences: among native-born adults, inactivity is ten percentage points higher among struggling readers than among fluent readers.</a:t>
            </a:r>
          </a:p>
        </p:txBody>
      </p:sp>
      <p:sp>
        <p:nvSpPr>
          <p:cNvPr id="4" name="Slide Number Placeholder 3"/>
          <p:cNvSpPr>
            <a:spLocks noGrp="1"/>
          </p:cNvSpPr>
          <p:nvPr>
            <p:ph type="sldNum" sz="quarter" idx="5"/>
          </p:nvPr>
        </p:nvSpPr>
        <p:spPr/>
        <p:txBody>
          <a:bodyPr/>
          <a:lstStyle/>
          <a:p>
            <a:fld id="{3D8BF1C6-D302-40FC-AA3F-45FE3D8F7679}" type="slidenum">
              <a:rPr lang="en-US" smtClean="0"/>
              <a:t>17</a:t>
            </a:fld>
            <a:endParaRPr lang="en-US"/>
          </a:p>
        </p:txBody>
      </p:sp>
    </p:spTree>
    <p:extLst>
      <p:ext uri="{BB962C8B-B14F-4D97-AF65-F5344CB8AC3E}">
        <p14:creationId xmlns:p14="http://schemas.microsoft.com/office/powerpoint/2010/main" val="41092602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who has low skills, we asked ourselves which factors are most useful for </a:t>
            </a:r>
            <a:r>
              <a:rPr lang="en-US" i="1" dirty="0"/>
              <a:t>predicting</a:t>
            </a:r>
            <a:r>
              <a:rPr lang="en-US" dirty="0"/>
              <a:t> whether an individual has low foundational skills. </a:t>
            </a:r>
          </a:p>
          <a:p>
            <a:endParaRPr lang="en-US" dirty="0"/>
          </a:p>
          <a:p>
            <a:r>
              <a:rPr lang="en-US" dirty="0"/>
              <a:t>We then use a machine learning model that ranks variables by predictive power.</a:t>
            </a:r>
          </a:p>
          <a:p>
            <a:r>
              <a:rPr lang="en-US" dirty="0"/>
              <a:t>[click]</a:t>
            </a:r>
          </a:p>
          <a:p>
            <a:r>
              <a:rPr lang="en-US" dirty="0"/>
              <a:t>Education comes out on top. In 25 of 31 countries – including in Latvia - it is the single strongest predictor of having low skills. In most of the remaining countries, it ranks second.</a:t>
            </a:r>
          </a:p>
          <a:p>
            <a:r>
              <a:rPr lang="en-US" dirty="0"/>
              <a:t>[click]</a:t>
            </a:r>
          </a:p>
          <a:p>
            <a:r>
              <a:rPr lang="en-US" dirty="0"/>
              <a:t>The exceptions are informative. In Denmark, Norway, and Sweden, the strongest predictor is whether the respondent's native language differs from the language of assessment. </a:t>
            </a:r>
          </a:p>
          <a:p>
            <a:r>
              <a:rPr lang="en-US" dirty="0"/>
              <a:t>This reflects the fact that in those countries, the low-skilled population is predominantly foreign-born. </a:t>
            </a:r>
          </a:p>
          <a:p>
            <a:r>
              <a:rPr lang="en-US" dirty="0"/>
              <a:t>[click]</a:t>
            </a:r>
          </a:p>
          <a:p>
            <a:r>
              <a:rPr lang="en-US" dirty="0"/>
              <a:t>In Israel, parental education ranks first, highlighting the importance of inter-generational transmission of low skills.</a:t>
            </a:r>
          </a:p>
          <a:p>
            <a:r>
              <a:rPr lang="en-US" dirty="0"/>
              <a:t>[click] </a:t>
            </a:r>
          </a:p>
          <a:p>
            <a:r>
              <a:rPr lang="en-US" dirty="0"/>
              <a:t>In Estonia, age is the strongest predictor of low skills.</a:t>
            </a:r>
          </a:p>
        </p:txBody>
      </p:sp>
      <p:sp>
        <p:nvSpPr>
          <p:cNvPr id="4" name="Slide Number Placeholder 3"/>
          <p:cNvSpPr>
            <a:spLocks noGrp="1"/>
          </p:cNvSpPr>
          <p:nvPr>
            <p:ph type="sldNum" sz="quarter" idx="5"/>
          </p:nvPr>
        </p:nvSpPr>
        <p:spPr/>
        <p:txBody>
          <a:bodyPr/>
          <a:lstStyle/>
          <a:p>
            <a:fld id="{3D8BF1C6-D302-40FC-AA3F-45FE3D8F7679}" type="slidenum">
              <a:rPr lang="en-US" smtClean="0"/>
              <a:t>18</a:t>
            </a:fld>
            <a:endParaRPr lang="en-US"/>
          </a:p>
        </p:txBody>
      </p:sp>
    </p:spTree>
    <p:extLst>
      <p:ext uri="{BB962C8B-B14F-4D97-AF65-F5344CB8AC3E}">
        <p14:creationId xmlns:p14="http://schemas.microsoft.com/office/powerpoint/2010/main" val="571658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just seen which factors predict low skills - but we don’t know how these characteristics combine within the same person.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does a typical adult with low foundational skills look like across countries? </a:t>
            </a:r>
          </a:p>
          <a:p>
            <a:r>
              <a:rPr lang="en-US" dirty="0"/>
              <a:t> </a:t>
            </a:r>
          </a:p>
          <a:p>
            <a:r>
              <a:rPr lang="en-US" dirty="0"/>
              <a:t>Cluster analysis addresses this, grouping adults by shared combinations of characteristics.</a:t>
            </a:r>
          </a:p>
          <a:p>
            <a:endParaRPr lang="en-US" dirty="0"/>
          </a:p>
          <a:p>
            <a:r>
              <a:rPr lang="en-US" dirty="0"/>
              <a:t>Three profiles emerge.</a:t>
            </a:r>
          </a:p>
          <a:p>
            <a:endParaRPr lang="en-US" dirty="0"/>
          </a:p>
          <a:p>
            <a:r>
              <a:rPr lang="en-US" dirty="0"/>
              <a:t>[click]</a:t>
            </a:r>
          </a:p>
          <a:p>
            <a:r>
              <a:rPr lang="en-US" dirty="0"/>
              <a:t>The largest group - 43% of adults with low skills  - are older native-born adults from families with parents with low education levels.</a:t>
            </a:r>
          </a:p>
          <a:p>
            <a:r>
              <a:rPr lang="en-US" dirty="0"/>
              <a:t>This is the traditional picture of low skills: disadvantage accumulated across generations.</a:t>
            </a:r>
          </a:p>
          <a:p>
            <a:endParaRPr lang="en-US" dirty="0"/>
          </a:p>
          <a:p>
            <a:r>
              <a:rPr lang="en-US" dirty="0"/>
              <a:t>[click] </a:t>
            </a:r>
          </a:p>
          <a:p>
            <a:endParaRPr lang="en-US" dirty="0"/>
          </a:p>
          <a:p>
            <a:r>
              <a:rPr lang="en-US" dirty="0"/>
              <a:t>The second group - around 20% - are migrants facing language barriers. They are younger than the first group and have a </a:t>
            </a:r>
            <a:r>
              <a:rPr lang="en-US" dirty="0" err="1"/>
              <a:t>polarised</a:t>
            </a:r>
            <a:r>
              <a:rPr lang="en-US" dirty="0"/>
              <a:t> education profile: some are highly educated, but they don’t have high proficiency in the language of their host country.</a:t>
            </a:r>
          </a:p>
          <a:p>
            <a:endParaRPr lang="en-US" dirty="0"/>
          </a:p>
          <a:p>
            <a:r>
              <a:rPr lang="en-US" dirty="0"/>
              <a:t>[click]</a:t>
            </a:r>
          </a:p>
          <a:p>
            <a:endParaRPr lang="en-US" dirty="0"/>
          </a:p>
          <a:p>
            <a:r>
              <a:rPr lang="en-US" dirty="0"/>
              <a:t>The third group are unexpected underperformers: native speakers, relatively young, with educational backgrounds that would normally predict adequate proficiency. Why they underperform requires further investigation.</a:t>
            </a:r>
          </a:p>
          <a:p>
            <a:endParaRPr lang="en-US" dirty="0"/>
          </a:p>
          <a:p>
            <a:pPr marL="0" algn="l" defTabSz="914400" rtl="0" eaLnBrk="1" latinLnBrk="0" hangingPunct="1"/>
            <a:r>
              <a:rPr lang="en-US" sz="1200" kern="1200" dirty="0">
                <a:solidFill>
                  <a:schemeClr val="tx1"/>
                </a:solidFill>
                <a:latin typeface="+mn-lt"/>
                <a:ea typeface="+mn-ea"/>
                <a:cs typeface="+mn-cs"/>
              </a:rPr>
              <a:t>[Click]</a:t>
            </a:r>
          </a:p>
          <a:p>
            <a:r>
              <a:rPr lang="en-US" dirty="0"/>
              <a:t>The mix varies considerably across countries. In Korea, for example, the low-skilled population is dominated by older natives: over 60% fall into the first cluster. </a:t>
            </a:r>
          </a:p>
          <a:p>
            <a:r>
              <a:rPr lang="en-US" dirty="0"/>
              <a:t>In Sweden, migrants with language barriers account for nearly 60% of adults with low skills.</a:t>
            </a:r>
          </a:p>
          <a:p>
            <a:endParaRPr lang="en-US" dirty="0"/>
          </a:p>
          <a:p>
            <a:r>
              <a:rPr lang="en-US" dirty="0"/>
              <a:t>And in Latvia, unexpected underperformers make up the majority - exceeding 50%.</a:t>
            </a:r>
          </a:p>
          <a:p>
            <a:endParaRPr lang="en-US" dirty="0"/>
          </a:p>
          <a:p>
            <a:r>
              <a:rPr lang="en-US" dirty="0"/>
              <a:t>For policy, this means the right intervention depends on who has low skills in your country.</a:t>
            </a:r>
          </a:p>
          <a:p>
            <a:endParaRPr lang="en-US" dirty="0"/>
          </a:p>
        </p:txBody>
      </p:sp>
      <p:sp>
        <p:nvSpPr>
          <p:cNvPr id="4" name="Slide Number Placeholder 3"/>
          <p:cNvSpPr>
            <a:spLocks noGrp="1"/>
          </p:cNvSpPr>
          <p:nvPr>
            <p:ph type="sldNum" sz="quarter" idx="5"/>
          </p:nvPr>
        </p:nvSpPr>
        <p:spPr/>
        <p:txBody>
          <a:bodyPr/>
          <a:lstStyle/>
          <a:p>
            <a:fld id="{3D8BF1C6-D302-40FC-AA3F-45FE3D8F7679}" type="slidenum">
              <a:rPr lang="en-US" smtClean="0"/>
              <a:t>19</a:t>
            </a:fld>
            <a:endParaRPr lang="en-US"/>
          </a:p>
        </p:txBody>
      </p:sp>
    </p:spTree>
    <p:extLst>
      <p:ext uri="{BB962C8B-B14F-4D97-AF65-F5344CB8AC3E}">
        <p14:creationId xmlns:p14="http://schemas.microsoft.com/office/powerpoint/2010/main" val="35021604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Any policy trying to address this challenge must overcome a central paradox: the adults who would benefit most from education and training are the least likely to engage with it. </a:t>
            </a:r>
          </a:p>
          <a:p>
            <a:endParaRPr lang="en-US"/>
          </a:p>
          <a:p>
            <a:r>
              <a:rPr lang="en-US"/>
              <a:t>Limited motivation, past negative educational experiences, financial pressures, and insufficient employer support all combine to keep the most disadvantaged adults furthest from learning. </a:t>
            </a:r>
          </a:p>
          <a:p>
            <a:endParaRPr lang="en-US"/>
          </a:p>
          <a:p>
            <a:r>
              <a:rPr lang="en-US"/>
              <a:t>And the right policy response is not the same everywhere. The composition of the low-skilled population varies fundamentally across countries, and so does the logic of intervention. Four country profiles emerge from the data.</a:t>
            </a:r>
          </a:p>
          <a:p>
            <a:endParaRPr lang="en-US"/>
          </a:p>
          <a:p>
            <a:r>
              <a:rPr lang="en-US" b="1"/>
              <a:t>[Click]</a:t>
            </a:r>
            <a:endParaRPr lang="en-US"/>
          </a:p>
          <a:p>
            <a:r>
              <a:rPr lang="en-US"/>
              <a:t>In near-threshold countries, most adults with low skills are clustered just below the threshold to medium proficiency. The way to medium proficiency for this population is short. The primary policy lever here is efficient, targeted upskilling - short, well-designed courses can move a significant share of adults across the threshold.</a:t>
            </a:r>
          </a:p>
          <a:p>
            <a:endParaRPr lang="en-US"/>
          </a:p>
          <a:p>
            <a:r>
              <a:rPr lang="en-US" b="1"/>
              <a:t>[Click]</a:t>
            </a:r>
            <a:endParaRPr lang="en-US"/>
          </a:p>
          <a:p>
            <a:r>
              <a:rPr lang="en-US"/>
              <a:t>In deep-deficit countries, the challenge is more fundamental. Provision must be intensive, long in duration, and differentiated. And it cannot be separated from a broader educational equity agenda. Short courses – at least those that do not form part of an upskilling pathway - will not be sufficient.</a:t>
            </a:r>
          </a:p>
          <a:p>
            <a:endParaRPr lang="en-US"/>
          </a:p>
          <a:p>
            <a:r>
              <a:rPr lang="en-US" b="1"/>
              <a:t>[Click]</a:t>
            </a:r>
            <a:endParaRPr lang="en-US"/>
          </a:p>
          <a:p>
            <a:r>
              <a:rPr lang="en-US"/>
              <a:t>In literacy gap countries, the low-skilled population is disproportionately composed of migrants or language minorities assessed in a non-native language. The central priority is rapid, high-quality language integration training.</a:t>
            </a:r>
          </a:p>
          <a:p>
            <a:endParaRPr lang="en-US"/>
          </a:p>
          <a:p>
            <a:r>
              <a:rPr lang="en-US" b="1"/>
              <a:t>[Click]</a:t>
            </a:r>
            <a:endParaRPr lang="en-US"/>
          </a:p>
          <a:p>
            <a:r>
              <a:rPr lang="en-US"/>
              <a:t>Numeracy gap countries point to a different problem: likely systematic weaknesses in initial mathematics education. Remediation is part of the answer, but so is prevention through stronger mathematics teaching in schools.</a:t>
            </a:r>
          </a:p>
          <a:p>
            <a:endParaRPr lang="en-US"/>
          </a:p>
          <a:p>
            <a:r>
              <a:rPr lang="en-US"/>
              <a:t>Across all profiles, prevention must be part of the long-term strategy. High-quality early childhood education - especially for children from disadvantaged families - and ensuring that skills acquired in adulthood are reinforced through use in work and everyday life. </a:t>
            </a:r>
          </a:p>
          <a:p>
            <a:endParaRPr lang="en-US"/>
          </a:p>
          <a:p>
            <a:r>
              <a:rPr lang="en-US"/>
              <a:t>The intergenerational transmission of low skills is not inevitable. But breaking it requires sustained investment well before adulthood.</a:t>
            </a:r>
          </a:p>
          <a:p>
            <a:endParaRPr lang="en-US"/>
          </a:p>
        </p:txBody>
      </p:sp>
      <p:sp>
        <p:nvSpPr>
          <p:cNvPr id="4" name="Slide Number Placeholder 3"/>
          <p:cNvSpPr>
            <a:spLocks noGrp="1"/>
          </p:cNvSpPr>
          <p:nvPr>
            <p:ph type="sldNum" sz="quarter" idx="5"/>
          </p:nvPr>
        </p:nvSpPr>
        <p:spPr/>
        <p:txBody>
          <a:bodyPr/>
          <a:lstStyle/>
          <a:p>
            <a:fld id="{3D8BF1C6-D302-40FC-AA3F-45FE3D8F7679}" type="slidenum">
              <a:rPr lang="en-US" smtClean="0"/>
              <a:t>21</a:t>
            </a:fld>
            <a:endParaRPr lang="en-US"/>
          </a:p>
        </p:txBody>
      </p:sp>
    </p:spTree>
    <p:extLst>
      <p:ext uri="{BB962C8B-B14F-4D97-AF65-F5344CB8AC3E}">
        <p14:creationId xmlns:p14="http://schemas.microsoft.com/office/powerpoint/2010/main" val="2384598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Thirty-one countries and economies participated in Round 1 of the 2023 Survey of Adult Skills. 160,000 adults were interviewed, representing over 673 million adults worldwide. [click]</a:t>
            </a:r>
          </a:p>
          <a:p>
            <a:pPr marL="171450" indent="-171450">
              <a:buFont typeface="Arial" panose="020B0604020202020204" pitchFamily="34" charset="0"/>
              <a:buChar char="•"/>
            </a:pPr>
            <a:r>
              <a:rPr lang="en-US"/>
              <a:t>The survey measures proficiency in literacy, numeracy, and problem solving - the foundational skills individuals need to participate in society and that economies need to prosper. [click]</a:t>
            </a:r>
          </a:p>
          <a:p>
            <a:pPr marL="171450" indent="-171450">
              <a:buFont typeface="Arial" panose="020B0604020202020204" pitchFamily="34" charset="0"/>
              <a:buChar char="•"/>
            </a:pPr>
            <a:r>
              <a:rPr lang="en-US"/>
              <a:t>It also collects rich background data to support four analytical goals: describing proficiency across subgroups; identifying factors that shape skill development; and examining links between skills and economic and social outcomes. [click]</a:t>
            </a:r>
          </a:p>
          <a:p>
            <a:pPr marL="171450" indent="-171450">
              <a:buFont typeface="Arial" panose="020B0604020202020204" pitchFamily="34" charset="0"/>
              <a:buChar char="•"/>
            </a:pPr>
            <a:r>
              <a:rPr lang="en-US"/>
              <a:t>This is Cycle 2. Cycle 1 ran across three rounds between 2012 and 2018, giving us a basis for trend comparison.</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3D8BF1C6-D302-40FC-AA3F-45FE3D8F7679}" type="slidenum">
              <a:rPr lang="en-US" smtClean="0"/>
              <a:t>2</a:t>
            </a:fld>
            <a:endParaRPr lang="en-US"/>
          </a:p>
        </p:txBody>
      </p:sp>
    </p:spTree>
    <p:extLst>
      <p:ext uri="{BB962C8B-B14F-4D97-AF65-F5344CB8AC3E}">
        <p14:creationId xmlns:p14="http://schemas.microsoft.com/office/powerpoint/2010/main" val="2649716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new analysis focuses on adults with low foundational skills. [click]</a:t>
            </a:r>
          </a:p>
          <a:p>
            <a:r>
              <a:rPr lang="en-US"/>
              <a:t>We only look at literacy and numeracy – not adaptive problem solving - , because these are the two domains that allow for trend comparison across cycles.</a:t>
            </a:r>
          </a:p>
          <a:p>
            <a:r>
              <a:rPr lang="en-US"/>
              <a:t>Both are defined in ways appropriate for adults, not simply reading, writing, and arithmetic, but the ability to access, evaluate, and use written and mathematical information to function effectively in modern life.</a:t>
            </a:r>
          </a:p>
          <a:p>
            <a:endParaRPr lang="en-US"/>
          </a:p>
          <a:p>
            <a:r>
              <a:rPr lang="en-US" b="1"/>
              <a:t>[Click]</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For this report, "low foundational skills" means performing at or below Level 1 in either literacy or numeracy on the PIAAC proficiency levels. Adults at this level typically struggle with tasks like locating a single piece of information in a short text, following simple instructions, or carrying out basic calculations. These are skills that underpin everyday workplace tasks and access to services.</a:t>
            </a:r>
          </a:p>
          <a:p>
            <a:endParaRPr lang="en-US"/>
          </a:p>
          <a:p>
            <a:r>
              <a:rPr lang="en-US" b="1"/>
              <a:t>[Click — present example item]</a:t>
            </a:r>
          </a:p>
          <a:p>
            <a:endParaRPr lang="en-US" b="1"/>
          </a:p>
          <a:p>
            <a:endParaRPr lang="en-US"/>
          </a:p>
          <a:p>
            <a:endParaRPr lang="en-US"/>
          </a:p>
        </p:txBody>
      </p:sp>
      <p:sp>
        <p:nvSpPr>
          <p:cNvPr id="4" name="Slide Number Placeholder 3"/>
          <p:cNvSpPr>
            <a:spLocks noGrp="1"/>
          </p:cNvSpPr>
          <p:nvPr>
            <p:ph type="sldNum" sz="quarter" idx="5"/>
          </p:nvPr>
        </p:nvSpPr>
        <p:spPr/>
        <p:txBody>
          <a:bodyPr/>
          <a:lstStyle/>
          <a:p>
            <a:fld id="{3D8BF1C6-D302-40FC-AA3F-45FE3D8F7679}" type="slidenum">
              <a:rPr lang="en-US" smtClean="0"/>
              <a:t>3</a:t>
            </a:fld>
            <a:endParaRPr lang="en-US"/>
          </a:p>
        </p:txBody>
      </p:sp>
    </p:spTree>
    <p:extLst>
      <p:ext uri="{BB962C8B-B14F-4D97-AF65-F5344CB8AC3E}">
        <p14:creationId xmlns:p14="http://schemas.microsoft.com/office/powerpoint/2010/main" val="1602143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 average, almost one in three adults across OECD countries - 31% - had low foundational skills in 2023.</a:t>
            </a:r>
          </a:p>
          <a:p>
            <a:r>
              <a:rPr lang="en-US"/>
              <a:t>[click]</a:t>
            </a:r>
          </a:p>
          <a:p>
            <a:r>
              <a:rPr lang="en-US"/>
              <a:t>But the variation across countries is striking. </a:t>
            </a:r>
          </a:p>
          <a:p>
            <a:endParaRPr lang="en-US"/>
          </a:p>
          <a:p>
            <a:r>
              <a:rPr lang="en-US"/>
              <a:t>In Finland, Japan, Norway, Sweden, and the Netherlands, fewer than one in five adults had low literacy or numeracy skills. </a:t>
            </a:r>
          </a:p>
          <a:p>
            <a:r>
              <a:rPr lang="en-US"/>
              <a:t>In Chile, this share is over 60%.</a:t>
            </a:r>
          </a:p>
          <a:p>
            <a:endParaRPr lang="en-US"/>
          </a:p>
          <a:p>
            <a:r>
              <a:rPr lang="en-US"/>
              <a:t>Many countries with comparable levels of development have very different shares of adults with low foundational skills.</a:t>
            </a:r>
          </a:p>
          <a:p>
            <a:endParaRPr lang="en-US"/>
          </a:p>
          <a:p>
            <a:r>
              <a:rPr lang="en-US"/>
              <a:t>This means that what we see here at least partly reflects policy choices. And that there is real potential to learn from the countries that are doing better than others.</a:t>
            </a:r>
          </a:p>
          <a:p>
            <a:endParaRPr lang="en-US"/>
          </a:p>
        </p:txBody>
      </p:sp>
      <p:sp>
        <p:nvSpPr>
          <p:cNvPr id="4" name="Slide Number Placeholder 3"/>
          <p:cNvSpPr>
            <a:spLocks noGrp="1"/>
          </p:cNvSpPr>
          <p:nvPr>
            <p:ph type="sldNum" sz="quarter" idx="5"/>
          </p:nvPr>
        </p:nvSpPr>
        <p:spPr/>
        <p:txBody>
          <a:bodyPr/>
          <a:lstStyle/>
          <a:p>
            <a:fld id="{3D8BF1C6-D302-40FC-AA3F-45FE3D8F7679}" type="slidenum">
              <a:rPr lang="en-US" smtClean="0"/>
              <a:t>5</a:t>
            </a:fld>
            <a:endParaRPr lang="en-US"/>
          </a:p>
        </p:txBody>
      </p:sp>
    </p:spTree>
    <p:extLst>
      <p:ext uri="{BB962C8B-B14F-4D97-AF65-F5344CB8AC3E}">
        <p14:creationId xmlns:p14="http://schemas.microsoft.com/office/powerpoint/2010/main" val="193007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evidence is clear on the stakes. Adults with low foundational skills face significant disadvantages in employment, earnings, health, and civic engagement. </a:t>
            </a:r>
          </a:p>
          <a:p>
            <a:endParaRPr lang="en-US"/>
          </a:p>
          <a:p>
            <a:r>
              <a:rPr lang="en-US"/>
              <a:t>And when large numbers of adults lack these skills, productivity suffers, </a:t>
            </a:r>
            <a:r>
              <a:rPr lang="en-US" err="1"/>
              <a:t>labour</a:t>
            </a:r>
            <a:r>
              <a:rPr lang="en-US"/>
              <a:t> shortages are harder to address, inequalities deepen, and democratic participation weakens.</a:t>
            </a:r>
          </a:p>
          <a:p>
            <a:endParaRPr lang="en-US"/>
          </a:p>
          <a:p>
            <a:r>
              <a:rPr lang="en-US" b="1"/>
              <a:t>[Click]</a:t>
            </a:r>
          </a:p>
          <a:p>
            <a:endParaRPr lang="en-US"/>
          </a:p>
          <a:p>
            <a:r>
              <a:rPr lang="en-US"/>
              <a:t>The numbers are stark. 3 in 10 adults with low foundational skills do not participate in the </a:t>
            </a:r>
            <a:r>
              <a:rPr lang="en-US" err="1"/>
              <a:t>labour</a:t>
            </a:r>
            <a:r>
              <a:rPr lang="en-US"/>
              <a:t> market.</a:t>
            </a:r>
          </a:p>
          <a:p>
            <a:endParaRPr lang="en-US"/>
          </a:p>
          <a:p>
            <a:r>
              <a:rPr lang="en-US"/>
              <a:t>[Click]</a:t>
            </a:r>
          </a:p>
          <a:p>
            <a:r>
              <a:rPr lang="en-US"/>
              <a:t>Among those who are in work, hourly earnings are around five dollars lower on average than for adults with medium levels of skills - and in countries like Singapore and Switzerland, that gap exceeds ten dollars. </a:t>
            </a:r>
          </a:p>
          <a:p>
            <a:endParaRPr lang="en-US"/>
          </a:p>
          <a:p>
            <a:r>
              <a:rPr lang="en-US"/>
              <a:t>[Click]</a:t>
            </a:r>
          </a:p>
          <a:p>
            <a:r>
              <a:rPr lang="en-US"/>
              <a:t>Adults with low foundational skills also report worse health, lower life satisfaction, and weaker trust in others and in institutions.</a:t>
            </a:r>
          </a:p>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7E506-20A0-7FEE-1B62-B945398317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4AC400-4228-2C71-3E02-B51CD3BF7C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0BCFAD-420C-FDFE-F33E-4F21FE2FC8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Across OECD countries, adults with low skills are much more likely to be inactive than those with medium skills.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Inactive adults are neither employed, nor looking for employment, typically due to discouragement, health issues, caregiving responsibilities, lack of skills that employer value or simply retirement.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On average, about 30% of adults with low skills are inactive, compared to 19% among the medium-skilled.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adjusted gap between adults with low and medium foundational skills is statistically significant in most countries and reflects a two-way relationship: low skills reduce participation in the </a:t>
            </a:r>
            <a:r>
              <a:rPr lang="en-US" sz="1200" b="0" i="0" kern="1200" dirty="0" err="1">
                <a:solidFill>
                  <a:schemeClr val="tx1"/>
                </a:solidFill>
                <a:effectLst/>
                <a:latin typeface="+mn-lt"/>
                <a:ea typeface="+mn-ea"/>
                <a:cs typeface="+mn-cs"/>
              </a:rPr>
              <a:t>labour</a:t>
            </a:r>
            <a:r>
              <a:rPr lang="en-US" sz="1200" b="0" i="0" kern="1200" dirty="0">
                <a:solidFill>
                  <a:schemeClr val="tx1"/>
                </a:solidFill>
                <a:effectLst/>
                <a:latin typeface="+mn-lt"/>
                <a:ea typeface="+mn-ea"/>
                <a:cs typeface="+mn-cs"/>
              </a:rPr>
              <a:t> market, and lack of participation limits skill development.</a:t>
            </a:r>
          </a:p>
          <a:p>
            <a:endParaRPr lang="en-US" dirty="0"/>
          </a:p>
        </p:txBody>
      </p:sp>
      <p:sp>
        <p:nvSpPr>
          <p:cNvPr id="4" name="Slide Number Placeholder 3">
            <a:extLst>
              <a:ext uri="{FF2B5EF4-FFF2-40B4-BE49-F238E27FC236}">
                <a16:creationId xmlns:a16="http://schemas.microsoft.com/office/drawing/2014/main" id="{AFF0A19B-C6CA-4C5B-3EB9-C8E288BEEAA8}"/>
              </a:ext>
            </a:extLst>
          </p:cNvPr>
          <p:cNvSpPr>
            <a:spLocks noGrp="1"/>
          </p:cNvSpPr>
          <p:nvPr>
            <p:ph type="sldNum" sz="quarter" idx="5"/>
          </p:nvPr>
        </p:nvSpPr>
        <p:spPr/>
        <p:txBody>
          <a:bodyPr/>
          <a:lstStyle/>
          <a:p>
            <a:fld id="{3D8BF1C6-D302-40FC-AA3F-45FE3D8F7679}" type="slidenum">
              <a:rPr lang="en-US" smtClean="0"/>
              <a:t>7</a:t>
            </a:fld>
            <a:endParaRPr lang="en-US"/>
          </a:p>
        </p:txBody>
      </p:sp>
    </p:spTree>
    <p:extLst>
      <p:ext uri="{BB962C8B-B14F-4D97-AF65-F5344CB8AC3E}">
        <p14:creationId xmlns:p14="http://schemas.microsoft.com/office/powerpoint/2010/main" val="2657660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35A40-4522-D50D-A63C-9090857D6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FAED73-55C0-1E5F-B986-8CE6F53F40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849A03-A93A-C2AA-C163-6942003B9C3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gap in unemployment is less pronounced and consistent across countries.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On average, around 8% of adults with low foundational skills are unemployed, compared to 5% of those with medium skills.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Adjusted differences are statistically significant in fewer than half of the countries, likely reflecting tight </a:t>
            </a:r>
            <a:r>
              <a:rPr lang="en-US" sz="1200" b="0" i="0" kern="1200" dirty="0" err="1">
                <a:solidFill>
                  <a:schemeClr val="tx1"/>
                </a:solidFill>
                <a:effectLst/>
                <a:latin typeface="+mn-lt"/>
                <a:ea typeface="+mn-ea"/>
                <a:cs typeface="+mn-cs"/>
              </a:rPr>
              <a:t>labour</a:t>
            </a:r>
            <a:r>
              <a:rPr lang="en-US" sz="1200" b="0" i="0" kern="1200" dirty="0">
                <a:solidFill>
                  <a:schemeClr val="tx1"/>
                </a:solidFill>
                <a:effectLst/>
                <a:latin typeface="+mn-lt"/>
                <a:ea typeface="+mn-ea"/>
                <a:cs typeface="+mn-cs"/>
              </a:rPr>
              <a:t> markets and historically low unemployment for all skill levels at the time of measurement.</a:t>
            </a:r>
          </a:p>
          <a:p>
            <a:endParaRPr lang="en-US" dirty="0"/>
          </a:p>
        </p:txBody>
      </p:sp>
      <p:sp>
        <p:nvSpPr>
          <p:cNvPr id="4" name="Slide Number Placeholder 3">
            <a:extLst>
              <a:ext uri="{FF2B5EF4-FFF2-40B4-BE49-F238E27FC236}">
                <a16:creationId xmlns:a16="http://schemas.microsoft.com/office/drawing/2014/main" id="{A2C93431-C38E-690D-FC98-472E8C766434}"/>
              </a:ext>
            </a:extLst>
          </p:cNvPr>
          <p:cNvSpPr>
            <a:spLocks noGrp="1"/>
          </p:cNvSpPr>
          <p:nvPr>
            <p:ph type="sldNum" sz="quarter" idx="5"/>
          </p:nvPr>
        </p:nvSpPr>
        <p:spPr/>
        <p:txBody>
          <a:bodyPr/>
          <a:lstStyle/>
          <a:p>
            <a:fld id="{3D8BF1C6-D302-40FC-AA3F-45FE3D8F7679}" type="slidenum">
              <a:rPr lang="en-US" smtClean="0"/>
              <a:t>8</a:t>
            </a:fld>
            <a:endParaRPr lang="en-US"/>
          </a:p>
        </p:txBody>
      </p:sp>
    </p:spTree>
    <p:extLst>
      <p:ext uri="{BB962C8B-B14F-4D97-AF65-F5344CB8AC3E}">
        <p14:creationId xmlns:p14="http://schemas.microsoft.com/office/powerpoint/2010/main" val="348724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D1CE3-C9F8-23B6-4AAA-6D5EAAB53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EBAF0-051D-BC71-F3C1-23EE808AD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4D5DCB-DCF7-69E3-BD92-28799C4434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There is a pronounced and consistent wage penalty associated with having low skills. On average, low-skilled adults earn about 20.5 US dollars per hour, compared to 25.5 for medium-skilled adults.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gap exists in all countries, although the size of the gap varies considerably.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Switzerland and Singapore, it exceeds 10 dollar per hour. </a:t>
            </a:r>
          </a:p>
          <a:p>
            <a:endParaRPr lang="en-US" dirty="0"/>
          </a:p>
        </p:txBody>
      </p:sp>
      <p:sp>
        <p:nvSpPr>
          <p:cNvPr id="4" name="Slide Number Placeholder 3">
            <a:extLst>
              <a:ext uri="{FF2B5EF4-FFF2-40B4-BE49-F238E27FC236}">
                <a16:creationId xmlns:a16="http://schemas.microsoft.com/office/drawing/2014/main" id="{CDB9F174-DBB1-30EC-C614-2F38B0C3F545}"/>
              </a:ext>
            </a:extLst>
          </p:cNvPr>
          <p:cNvSpPr>
            <a:spLocks noGrp="1"/>
          </p:cNvSpPr>
          <p:nvPr>
            <p:ph type="sldNum" sz="quarter" idx="5"/>
          </p:nvPr>
        </p:nvSpPr>
        <p:spPr/>
        <p:txBody>
          <a:bodyPr/>
          <a:lstStyle/>
          <a:p>
            <a:fld id="{3D8BF1C6-D302-40FC-AA3F-45FE3D8F7679}" type="slidenum">
              <a:rPr lang="en-US" smtClean="0"/>
              <a:t>9</a:t>
            </a:fld>
            <a:endParaRPr lang="en-US"/>
          </a:p>
        </p:txBody>
      </p:sp>
    </p:spTree>
    <p:extLst>
      <p:ext uri="{BB962C8B-B14F-4D97-AF65-F5344CB8AC3E}">
        <p14:creationId xmlns:p14="http://schemas.microsoft.com/office/powerpoint/2010/main" val="3069728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1A3C0-12C7-03B3-4757-17C24DD9A4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79FA34-D30C-6BFE-B88F-1EF99EFFF9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EE8B7-B7AF-EFD1-C0EA-A77F78D46F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Adults with low skills are less likely to report good health.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On average, 33% report very good or excellent health, compared to 47% of medium-skilled adults. [click]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Differences are significant in most countries, even after accounting for demographic factors, including age, gender and migration background.</a:t>
            </a:r>
          </a:p>
          <a:p>
            <a:endParaRPr lang="en-US" dirty="0"/>
          </a:p>
        </p:txBody>
      </p:sp>
      <p:sp>
        <p:nvSpPr>
          <p:cNvPr id="4" name="Slide Number Placeholder 3">
            <a:extLst>
              <a:ext uri="{FF2B5EF4-FFF2-40B4-BE49-F238E27FC236}">
                <a16:creationId xmlns:a16="http://schemas.microsoft.com/office/drawing/2014/main" id="{FEFADBA6-2C41-BCF8-D5C3-056E3314B00A}"/>
              </a:ext>
            </a:extLst>
          </p:cNvPr>
          <p:cNvSpPr>
            <a:spLocks noGrp="1"/>
          </p:cNvSpPr>
          <p:nvPr>
            <p:ph type="sldNum" sz="quarter" idx="5"/>
          </p:nvPr>
        </p:nvSpPr>
        <p:spPr/>
        <p:txBody>
          <a:bodyPr/>
          <a:lstStyle/>
          <a:p>
            <a:fld id="{3D8BF1C6-D302-40FC-AA3F-45FE3D8F7679}" type="slidenum">
              <a:rPr lang="en-US" smtClean="0"/>
              <a:t>10</a:t>
            </a:fld>
            <a:endParaRPr lang="en-US"/>
          </a:p>
        </p:txBody>
      </p:sp>
    </p:spTree>
    <p:extLst>
      <p:ext uri="{BB962C8B-B14F-4D97-AF65-F5344CB8AC3E}">
        <p14:creationId xmlns:p14="http://schemas.microsoft.com/office/powerpoint/2010/main" val="1261075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p:spTree>
      <p:nvGrpSpPr>
        <p:cNvPr id="1" name=""/>
        <p:cNvGrpSpPr/>
        <p:nvPr/>
      </p:nvGrpSpPr>
      <p:grpSpPr>
        <a:xfrm>
          <a:off x="0" y="0"/>
          <a:ext cx="0" cy="0"/>
          <a:chOff x="0" y="0"/>
          <a:chExt cx="0" cy="0"/>
        </a:xfrm>
      </p:grpSpPr>
      <p:pic>
        <p:nvPicPr>
          <p:cNvPr id="18" name="Picture 1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3" y="0"/>
            <a:ext cx="12191237" cy="6858000"/>
          </a:xfrm>
          <a:prstGeom prst="rect">
            <a:avLst/>
          </a:prstGeom>
        </p:spPr>
      </p:pic>
      <p:sp>
        <p:nvSpPr>
          <p:cNvPr id="9" name="Text Placeholder 14"/>
          <p:cNvSpPr>
            <a:spLocks noGrp="1"/>
          </p:cNvSpPr>
          <p:nvPr>
            <p:ph type="body" sz="quarter" idx="14" hasCustomPrompt="1"/>
          </p:nvPr>
        </p:nvSpPr>
        <p:spPr>
          <a:xfrm>
            <a:off x="1391477" y="1988840"/>
            <a:ext cx="9025003" cy="1170936"/>
          </a:xfrm>
          <a:prstGeom prst="rect">
            <a:avLst/>
          </a:prstGeo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4267" b="1" baseline="0">
                <a:solidFill>
                  <a:schemeClr val="bg1"/>
                </a:solidFill>
                <a:latin typeface="+mj-lt"/>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Add Title</a:t>
            </a:r>
          </a:p>
        </p:txBody>
      </p:sp>
      <p:sp>
        <p:nvSpPr>
          <p:cNvPr id="10" name="Text Placeholder 14"/>
          <p:cNvSpPr>
            <a:spLocks noGrp="1"/>
          </p:cNvSpPr>
          <p:nvPr>
            <p:ph type="body" sz="quarter" idx="15" hasCustomPrompt="1"/>
          </p:nvPr>
        </p:nvSpPr>
        <p:spPr>
          <a:xfrm>
            <a:off x="1391260" y="3159777"/>
            <a:ext cx="9025003" cy="805116"/>
          </a:xfrm>
          <a:prstGeom prst="rect">
            <a:avLst/>
          </a:prstGeo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3200" b="1">
                <a:solidFill>
                  <a:srgbClr val="022249"/>
                </a:solidFill>
                <a:latin typeface="+mj-lt"/>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a:t>Add Subtitle</a:t>
            </a:r>
          </a:p>
        </p:txBody>
      </p:sp>
      <p:sp>
        <p:nvSpPr>
          <p:cNvPr id="11" name="Text Placeholder 14"/>
          <p:cNvSpPr>
            <a:spLocks noGrp="1"/>
          </p:cNvSpPr>
          <p:nvPr>
            <p:ph type="body" sz="quarter" idx="16" hasCustomPrompt="1"/>
          </p:nvPr>
        </p:nvSpPr>
        <p:spPr>
          <a:xfrm>
            <a:off x="1391261" y="4604752"/>
            <a:ext cx="6624953" cy="328273"/>
          </a:xfrm>
          <a:prstGeom prst="rect">
            <a:avLst/>
          </a:prstGeom>
        </p:spPr>
        <p:txBody>
          <a:bodyP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2133" b="1" baseline="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a:t>Add speakers name</a:t>
            </a:r>
          </a:p>
        </p:txBody>
      </p:sp>
      <p:sp>
        <p:nvSpPr>
          <p:cNvPr id="12" name="Text Placeholder 14"/>
          <p:cNvSpPr>
            <a:spLocks noGrp="1"/>
          </p:cNvSpPr>
          <p:nvPr>
            <p:ph type="body" sz="quarter" idx="17" hasCustomPrompt="1"/>
          </p:nvPr>
        </p:nvSpPr>
        <p:spPr>
          <a:xfrm>
            <a:off x="1391260" y="5775041"/>
            <a:ext cx="6866117" cy="328273"/>
          </a:xfrm>
          <a:prstGeom prst="rect">
            <a:avLst/>
          </a:prstGeom>
        </p:spPr>
        <p:txBody>
          <a:bodyPr>
            <a:norm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600" b="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err="1"/>
              <a:t>dd</a:t>
            </a:r>
            <a:r>
              <a:rPr lang="en-US"/>
              <a:t> Month </a:t>
            </a:r>
            <a:r>
              <a:rPr lang="en-US" err="1"/>
              <a:t>yyyy</a:t>
            </a:r>
            <a:endParaRPr lang="en-US"/>
          </a:p>
        </p:txBody>
      </p:sp>
      <p:sp>
        <p:nvSpPr>
          <p:cNvPr id="13" name="Text Placeholder 14"/>
          <p:cNvSpPr>
            <a:spLocks noGrp="1"/>
          </p:cNvSpPr>
          <p:nvPr>
            <p:ph type="body" sz="quarter" idx="18" hasCustomPrompt="1"/>
          </p:nvPr>
        </p:nvSpPr>
        <p:spPr>
          <a:xfrm>
            <a:off x="1391261" y="4933025"/>
            <a:ext cx="6624953" cy="402204"/>
          </a:xfrm>
          <a:prstGeom prst="rect">
            <a:avLst/>
          </a:prstGeom>
        </p:spPr>
        <p:txBody>
          <a:bodyP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1867" b="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a:t>Add name of directorate</a:t>
            </a:r>
          </a:p>
        </p:txBody>
      </p:sp>
      <p:cxnSp>
        <p:nvCxnSpPr>
          <p:cNvPr id="15" name="Straight Connector 14"/>
          <p:cNvCxnSpPr/>
          <p:nvPr/>
        </p:nvCxnSpPr>
        <p:spPr>
          <a:xfrm>
            <a:off x="1524000" y="4452723"/>
            <a:ext cx="1787691" cy="0"/>
          </a:xfrm>
          <a:prstGeom prst="line">
            <a:avLst/>
          </a:prstGeom>
          <a:ln w="57150">
            <a:solidFill>
              <a:srgbClr val="032E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5671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item List">
    <p:spTree>
      <p:nvGrpSpPr>
        <p:cNvPr id="1" name=""/>
        <p:cNvGrpSpPr/>
        <p:nvPr/>
      </p:nvGrpSpPr>
      <p:grpSpPr>
        <a:xfrm>
          <a:off x="0" y="0"/>
          <a:ext cx="0" cy="0"/>
          <a:chOff x="0" y="0"/>
          <a:chExt cx="0" cy="0"/>
        </a:xfrm>
      </p:grpSpPr>
      <p:sp>
        <p:nvSpPr>
          <p:cNvPr id="19" name="Rectangle 18"/>
          <p:cNvSpPr/>
          <p:nvPr/>
        </p:nvSpPr>
        <p:spPr>
          <a:xfrm>
            <a:off x="2879131" y="1980457"/>
            <a:ext cx="148235" cy="90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accent1"/>
              </a:solidFill>
            </a:endParaRPr>
          </a:p>
        </p:txBody>
      </p:sp>
      <p:sp>
        <p:nvSpPr>
          <p:cNvPr id="21" name="Text Placeholder 20"/>
          <p:cNvSpPr>
            <a:spLocks noGrp="1"/>
          </p:cNvSpPr>
          <p:nvPr>
            <p:ph type="body" sz="quarter" idx="17" hasCustomPrompt="1"/>
          </p:nvPr>
        </p:nvSpPr>
        <p:spPr>
          <a:xfrm>
            <a:off x="678360" y="1980457"/>
            <a:ext cx="2099451" cy="900000"/>
          </a:xfrm>
          <a:prstGeom prst="rect">
            <a:avLst/>
          </a:prstGeom>
        </p:spPr>
        <p:txBody>
          <a:bodyPr anchor="ctr"/>
          <a:lstStyle>
            <a:lvl1pPr marL="0" indent="0" algn="r">
              <a:buNone/>
              <a:defRPr lang="en-GB" sz="2400" b="1" kern="1200" dirty="0">
                <a:solidFill>
                  <a:srgbClr val="022249"/>
                </a:solidFill>
                <a:latin typeface="+mn-lt"/>
                <a:ea typeface="+mn-ea"/>
                <a:cs typeface="+mn-cs"/>
              </a:defRPr>
            </a:lvl1pPr>
          </a:lstStyle>
          <a:p>
            <a:pPr lvl="0"/>
            <a:r>
              <a:rPr lang="en-US"/>
              <a:t>[Placeholder]</a:t>
            </a:r>
            <a:endParaRPr lang="en-GB"/>
          </a:p>
        </p:txBody>
      </p:sp>
      <p:sp>
        <p:nvSpPr>
          <p:cNvPr id="24" name="Text Placeholder 20"/>
          <p:cNvSpPr>
            <a:spLocks noGrp="1"/>
          </p:cNvSpPr>
          <p:nvPr>
            <p:ph type="body" sz="quarter" idx="20" hasCustomPrompt="1"/>
          </p:nvPr>
        </p:nvSpPr>
        <p:spPr>
          <a:xfrm>
            <a:off x="3128684" y="1980457"/>
            <a:ext cx="8341549" cy="900000"/>
          </a:xfrm>
          <a:prstGeom prst="rect">
            <a:avLst/>
          </a:prstGeom>
        </p:spPr>
        <p:txBody>
          <a:bodyPr anchor="ctr"/>
          <a:lstStyle>
            <a:lvl1pPr marL="0" indent="0" algn="l">
              <a:buNone/>
              <a:defRPr lang="en-GB" sz="1800" b="0" kern="1200" dirty="0">
                <a:solidFill>
                  <a:schemeClr val="tx1"/>
                </a:solidFill>
                <a:latin typeface="+mn-lt"/>
                <a:ea typeface="+mn-ea"/>
                <a:cs typeface="+mn-cs"/>
              </a:defRPr>
            </a:lvl1pPr>
          </a:lstStyle>
          <a:p>
            <a:pPr lvl="0"/>
            <a:r>
              <a:rPr lang="en-US" err="1"/>
              <a:t>Sed</a:t>
            </a:r>
            <a:r>
              <a:rPr lang="en-US"/>
              <a:t> ac </a:t>
            </a:r>
            <a:r>
              <a:rPr lang="en-US" err="1"/>
              <a:t>elementum</a:t>
            </a:r>
            <a:r>
              <a:rPr lang="en-US"/>
              <a:t> ante, id </a:t>
            </a:r>
            <a:r>
              <a:rPr lang="en-US" err="1"/>
              <a:t>varius</a:t>
            </a:r>
            <a:r>
              <a:rPr lang="en-US"/>
              <a:t> </a:t>
            </a:r>
            <a:r>
              <a:rPr lang="en-US" err="1"/>
              <a:t>orci</a:t>
            </a:r>
            <a:r>
              <a:rPr lang="en-US"/>
              <a:t>. Maecenas </a:t>
            </a:r>
            <a:r>
              <a:rPr lang="en-US" err="1"/>
              <a:t>interdum</a:t>
            </a:r>
            <a:r>
              <a:rPr lang="en-US"/>
              <a:t> ligula </a:t>
            </a:r>
            <a:r>
              <a:rPr lang="en-US" err="1"/>
              <a:t>eget</a:t>
            </a:r>
            <a:r>
              <a:rPr lang="en-US"/>
              <a:t> </a:t>
            </a:r>
            <a:r>
              <a:rPr lang="en-US" err="1"/>
              <a:t>consectetur</a:t>
            </a:r>
            <a:r>
              <a:rPr lang="en-US"/>
              <a:t> </a:t>
            </a:r>
            <a:r>
              <a:rPr lang="en-US" err="1"/>
              <a:t>feugiat</a:t>
            </a:r>
            <a:r>
              <a:rPr lang="en-US"/>
              <a:t>. </a:t>
            </a:r>
            <a:r>
              <a:rPr lang="en-US" err="1"/>
              <a:t>Praesent</a:t>
            </a:r>
            <a:r>
              <a:rPr lang="en-US"/>
              <a:t> </a:t>
            </a:r>
            <a:r>
              <a:rPr lang="en-US" err="1"/>
              <a:t>elit</a:t>
            </a:r>
            <a:r>
              <a:rPr lang="en-US"/>
              <a:t> </a:t>
            </a:r>
            <a:r>
              <a:rPr lang="en-US" err="1"/>
              <a:t>est</a:t>
            </a:r>
            <a:r>
              <a:rPr lang="en-US"/>
              <a:t>, </a:t>
            </a:r>
            <a:r>
              <a:rPr lang="en-US" err="1"/>
              <a:t>accumsan</a:t>
            </a:r>
            <a:r>
              <a:rPr lang="en-US"/>
              <a:t> </a:t>
            </a:r>
            <a:r>
              <a:rPr lang="en-US" err="1"/>
              <a:t>eget</a:t>
            </a:r>
            <a:r>
              <a:rPr lang="en-US"/>
              <a:t> </a:t>
            </a:r>
            <a:r>
              <a:rPr lang="en-US" err="1"/>
              <a:t>consectetur</a:t>
            </a:r>
            <a:r>
              <a:rPr lang="en-US"/>
              <a:t> ac, </a:t>
            </a:r>
            <a:r>
              <a:rPr lang="en-US" err="1"/>
              <a:t>lacinia</a:t>
            </a:r>
            <a:r>
              <a:rPr lang="en-US"/>
              <a:t> id mi. </a:t>
            </a:r>
            <a:endParaRPr lang="en-GB"/>
          </a:p>
        </p:txBody>
      </p:sp>
      <p:sp>
        <p:nvSpPr>
          <p:cNvPr id="20" name="Rectangle 19"/>
          <p:cNvSpPr/>
          <p:nvPr/>
        </p:nvSpPr>
        <p:spPr>
          <a:xfrm>
            <a:off x="2879131" y="3081491"/>
            <a:ext cx="148235" cy="90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accent1"/>
              </a:solidFill>
            </a:endParaRPr>
          </a:p>
        </p:txBody>
      </p:sp>
      <p:sp>
        <p:nvSpPr>
          <p:cNvPr id="27" name="Text Placeholder 20"/>
          <p:cNvSpPr>
            <a:spLocks noGrp="1"/>
          </p:cNvSpPr>
          <p:nvPr>
            <p:ph type="body" sz="quarter" idx="21" hasCustomPrompt="1"/>
          </p:nvPr>
        </p:nvSpPr>
        <p:spPr>
          <a:xfrm>
            <a:off x="678360" y="3081491"/>
            <a:ext cx="2099451" cy="900000"/>
          </a:xfrm>
          <a:prstGeom prst="rect">
            <a:avLst/>
          </a:prstGeom>
        </p:spPr>
        <p:txBody>
          <a:bodyPr anchor="ctr"/>
          <a:lstStyle>
            <a:lvl1pPr marL="0" indent="0" algn="r">
              <a:buNone/>
              <a:defRPr lang="en-GB" sz="2400" b="1" kern="1200" dirty="0">
                <a:solidFill>
                  <a:srgbClr val="00B5B5"/>
                </a:solidFill>
                <a:latin typeface="+mn-lt"/>
                <a:ea typeface="+mn-ea"/>
                <a:cs typeface="+mn-cs"/>
              </a:defRPr>
            </a:lvl1pPr>
          </a:lstStyle>
          <a:p>
            <a:pPr lvl="0"/>
            <a:r>
              <a:rPr lang="en-US"/>
              <a:t>[Placeholder]</a:t>
            </a:r>
            <a:endParaRPr lang="en-GB"/>
          </a:p>
        </p:txBody>
      </p:sp>
      <p:sp>
        <p:nvSpPr>
          <p:cNvPr id="28" name="Text Placeholder 20"/>
          <p:cNvSpPr>
            <a:spLocks noGrp="1"/>
          </p:cNvSpPr>
          <p:nvPr>
            <p:ph type="body" sz="quarter" idx="22" hasCustomPrompt="1"/>
          </p:nvPr>
        </p:nvSpPr>
        <p:spPr>
          <a:xfrm>
            <a:off x="3128684" y="3081491"/>
            <a:ext cx="8341549" cy="900000"/>
          </a:xfrm>
          <a:prstGeom prst="rect">
            <a:avLst/>
          </a:prstGeom>
        </p:spPr>
        <p:txBody>
          <a:bodyPr anchor="ctr"/>
          <a:lstStyle>
            <a:lvl1pPr marL="0" indent="0" algn="l">
              <a:buNone/>
              <a:defRPr lang="en-GB" sz="1800" b="0" kern="1200" dirty="0">
                <a:solidFill>
                  <a:schemeClr val="tx1"/>
                </a:solidFill>
                <a:latin typeface="+mn-lt"/>
                <a:ea typeface="+mn-ea"/>
                <a:cs typeface="+mn-cs"/>
              </a:defRPr>
            </a:lvl1pPr>
          </a:lstStyle>
          <a:p>
            <a:pPr lvl="0"/>
            <a:r>
              <a:rPr lang="en-US" err="1"/>
              <a:t>Sed</a:t>
            </a:r>
            <a:r>
              <a:rPr lang="en-US"/>
              <a:t> ac </a:t>
            </a:r>
            <a:r>
              <a:rPr lang="en-US" err="1"/>
              <a:t>elementum</a:t>
            </a:r>
            <a:r>
              <a:rPr lang="en-US"/>
              <a:t> ante, id </a:t>
            </a:r>
            <a:r>
              <a:rPr lang="en-US" err="1"/>
              <a:t>varius</a:t>
            </a:r>
            <a:r>
              <a:rPr lang="en-US"/>
              <a:t> </a:t>
            </a:r>
            <a:r>
              <a:rPr lang="en-US" err="1"/>
              <a:t>orci</a:t>
            </a:r>
            <a:r>
              <a:rPr lang="en-US"/>
              <a:t>. Maecenas </a:t>
            </a:r>
            <a:r>
              <a:rPr lang="en-US" err="1"/>
              <a:t>interdum</a:t>
            </a:r>
            <a:r>
              <a:rPr lang="en-US"/>
              <a:t> ligula </a:t>
            </a:r>
            <a:r>
              <a:rPr lang="en-US" err="1"/>
              <a:t>eget</a:t>
            </a:r>
            <a:r>
              <a:rPr lang="en-US"/>
              <a:t> </a:t>
            </a:r>
            <a:r>
              <a:rPr lang="en-US" err="1"/>
              <a:t>consectetur</a:t>
            </a:r>
            <a:r>
              <a:rPr lang="en-US"/>
              <a:t> </a:t>
            </a:r>
            <a:r>
              <a:rPr lang="en-US" err="1"/>
              <a:t>feugiat</a:t>
            </a:r>
            <a:r>
              <a:rPr lang="en-US"/>
              <a:t>. </a:t>
            </a:r>
            <a:r>
              <a:rPr lang="en-US" err="1"/>
              <a:t>Praesent</a:t>
            </a:r>
            <a:r>
              <a:rPr lang="en-US"/>
              <a:t> </a:t>
            </a:r>
            <a:r>
              <a:rPr lang="en-US" err="1"/>
              <a:t>elit</a:t>
            </a:r>
            <a:r>
              <a:rPr lang="en-US"/>
              <a:t> </a:t>
            </a:r>
            <a:r>
              <a:rPr lang="en-US" err="1"/>
              <a:t>est</a:t>
            </a:r>
            <a:r>
              <a:rPr lang="en-US"/>
              <a:t>, </a:t>
            </a:r>
            <a:r>
              <a:rPr lang="en-US" err="1"/>
              <a:t>accumsan</a:t>
            </a:r>
            <a:r>
              <a:rPr lang="en-US"/>
              <a:t> </a:t>
            </a:r>
            <a:r>
              <a:rPr lang="en-US" err="1"/>
              <a:t>eget</a:t>
            </a:r>
            <a:r>
              <a:rPr lang="en-US"/>
              <a:t> </a:t>
            </a:r>
            <a:r>
              <a:rPr lang="en-US" err="1"/>
              <a:t>consectetur</a:t>
            </a:r>
            <a:r>
              <a:rPr lang="en-US"/>
              <a:t> ac, </a:t>
            </a:r>
            <a:r>
              <a:rPr lang="en-US" err="1"/>
              <a:t>lacinia</a:t>
            </a:r>
            <a:r>
              <a:rPr lang="en-US"/>
              <a:t> id mi. </a:t>
            </a:r>
            <a:endParaRPr lang="en-GB"/>
          </a:p>
        </p:txBody>
      </p:sp>
      <p:sp>
        <p:nvSpPr>
          <p:cNvPr id="29" name="Rectangle 28"/>
          <p:cNvSpPr/>
          <p:nvPr/>
        </p:nvSpPr>
        <p:spPr>
          <a:xfrm>
            <a:off x="2879131" y="4182525"/>
            <a:ext cx="148235" cy="90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accent1"/>
              </a:solidFill>
            </a:endParaRPr>
          </a:p>
        </p:txBody>
      </p:sp>
      <p:sp>
        <p:nvSpPr>
          <p:cNvPr id="30" name="Text Placeholder 20"/>
          <p:cNvSpPr>
            <a:spLocks noGrp="1"/>
          </p:cNvSpPr>
          <p:nvPr>
            <p:ph type="body" sz="quarter" idx="23" hasCustomPrompt="1"/>
          </p:nvPr>
        </p:nvSpPr>
        <p:spPr>
          <a:xfrm>
            <a:off x="678360" y="4182525"/>
            <a:ext cx="2099451" cy="900000"/>
          </a:xfrm>
          <a:prstGeom prst="rect">
            <a:avLst/>
          </a:prstGeom>
        </p:spPr>
        <p:txBody>
          <a:bodyPr anchor="ctr"/>
          <a:lstStyle>
            <a:lvl1pPr marL="0" indent="0" algn="r">
              <a:buNone/>
              <a:defRPr lang="en-GB" sz="2400" b="1" kern="1200" dirty="0">
                <a:solidFill>
                  <a:srgbClr val="79AF02"/>
                </a:solidFill>
                <a:latin typeface="+mn-lt"/>
                <a:ea typeface="+mn-ea"/>
                <a:cs typeface="+mn-cs"/>
              </a:defRPr>
            </a:lvl1pPr>
          </a:lstStyle>
          <a:p>
            <a:pPr lvl="0"/>
            <a:r>
              <a:rPr lang="en-US"/>
              <a:t>[Placeholder]</a:t>
            </a:r>
            <a:endParaRPr lang="en-GB"/>
          </a:p>
        </p:txBody>
      </p:sp>
      <p:sp>
        <p:nvSpPr>
          <p:cNvPr id="31" name="Text Placeholder 20"/>
          <p:cNvSpPr>
            <a:spLocks noGrp="1"/>
          </p:cNvSpPr>
          <p:nvPr>
            <p:ph type="body" sz="quarter" idx="24" hasCustomPrompt="1"/>
          </p:nvPr>
        </p:nvSpPr>
        <p:spPr>
          <a:xfrm>
            <a:off x="3128684" y="4182525"/>
            <a:ext cx="8341549" cy="900000"/>
          </a:xfrm>
          <a:prstGeom prst="rect">
            <a:avLst/>
          </a:prstGeom>
        </p:spPr>
        <p:txBody>
          <a:bodyPr anchor="ctr"/>
          <a:lstStyle>
            <a:lvl1pPr marL="0" indent="0" algn="l">
              <a:buNone/>
              <a:defRPr lang="en-GB" sz="1800" b="0" kern="1200" dirty="0">
                <a:solidFill>
                  <a:schemeClr val="tx1"/>
                </a:solidFill>
                <a:latin typeface="+mn-lt"/>
                <a:ea typeface="+mn-ea"/>
                <a:cs typeface="+mn-cs"/>
              </a:defRPr>
            </a:lvl1pPr>
          </a:lstStyle>
          <a:p>
            <a:pPr lvl="0"/>
            <a:r>
              <a:rPr lang="en-US" err="1"/>
              <a:t>Sed</a:t>
            </a:r>
            <a:r>
              <a:rPr lang="en-US"/>
              <a:t> ac </a:t>
            </a:r>
            <a:r>
              <a:rPr lang="en-US" err="1"/>
              <a:t>elementum</a:t>
            </a:r>
            <a:r>
              <a:rPr lang="en-US"/>
              <a:t> ante, id </a:t>
            </a:r>
            <a:r>
              <a:rPr lang="en-US" err="1"/>
              <a:t>varius</a:t>
            </a:r>
            <a:r>
              <a:rPr lang="en-US"/>
              <a:t> </a:t>
            </a:r>
            <a:r>
              <a:rPr lang="en-US" err="1"/>
              <a:t>orci</a:t>
            </a:r>
            <a:r>
              <a:rPr lang="en-US"/>
              <a:t>. Maecenas </a:t>
            </a:r>
            <a:r>
              <a:rPr lang="en-US" err="1"/>
              <a:t>interdum</a:t>
            </a:r>
            <a:r>
              <a:rPr lang="en-US"/>
              <a:t> ligula </a:t>
            </a:r>
            <a:r>
              <a:rPr lang="en-US" err="1"/>
              <a:t>eget</a:t>
            </a:r>
            <a:r>
              <a:rPr lang="en-US"/>
              <a:t> </a:t>
            </a:r>
            <a:r>
              <a:rPr lang="en-US" err="1"/>
              <a:t>consectetur</a:t>
            </a:r>
            <a:r>
              <a:rPr lang="en-US"/>
              <a:t> </a:t>
            </a:r>
            <a:r>
              <a:rPr lang="en-US" err="1"/>
              <a:t>feugiat</a:t>
            </a:r>
            <a:r>
              <a:rPr lang="en-US"/>
              <a:t>. </a:t>
            </a:r>
            <a:r>
              <a:rPr lang="en-US" err="1"/>
              <a:t>Praesent</a:t>
            </a:r>
            <a:r>
              <a:rPr lang="en-US"/>
              <a:t> </a:t>
            </a:r>
            <a:r>
              <a:rPr lang="en-US" err="1"/>
              <a:t>elit</a:t>
            </a:r>
            <a:r>
              <a:rPr lang="en-US"/>
              <a:t> </a:t>
            </a:r>
            <a:r>
              <a:rPr lang="en-US" err="1"/>
              <a:t>est</a:t>
            </a:r>
            <a:r>
              <a:rPr lang="en-US"/>
              <a:t>, </a:t>
            </a:r>
            <a:r>
              <a:rPr lang="en-US" err="1"/>
              <a:t>accumsan</a:t>
            </a:r>
            <a:r>
              <a:rPr lang="en-US"/>
              <a:t> </a:t>
            </a:r>
            <a:r>
              <a:rPr lang="en-US" err="1"/>
              <a:t>eget</a:t>
            </a:r>
            <a:r>
              <a:rPr lang="en-US"/>
              <a:t> </a:t>
            </a:r>
            <a:r>
              <a:rPr lang="en-US" err="1"/>
              <a:t>consectetur</a:t>
            </a:r>
            <a:r>
              <a:rPr lang="en-US"/>
              <a:t> ac, </a:t>
            </a:r>
            <a:r>
              <a:rPr lang="en-US" err="1"/>
              <a:t>lacinia</a:t>
            </a:r>
            <a:r>
              <a:rPr lang="en-US"/>
              <a:t> id mi. </a:t>
            </a:r>
            <a:endParaRPr lang="en-GB"/>
          </a:p>
        </p:txBody>
      </p:sp>
      <p:sp>
        <p:nvSpPr>
          <p:cNvPr id="32" name="Rectangle 31"/>
          <p:cNvSpPr/>
          <p:nvPr/>
        </p:nvSpPr>
        <p:spPr>
          <a:xfrm>
            <a:off x="2885391" y="5259835"/>
            <a:ext cx="148235" cy="90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accent1"/>
              </a:solidFill>
            </a:endParaRPr>
          </a:p>
        </p:txBody>
      </p:sp>
      <p:sp>
        <p:nvSpPr>
          <p:cNvPr id="33" name="Text Placeholder 20"/>
          <p:cNvSpPr>
            <a:spLocks noGrp="1"/>
          </p:cNvSpPr>
          <p:nvPr>
            <p:ph type="body" sz="quarter" idx="25" hasCustomPrompt="1"/>
          </p:nvPr>
        </p:nvSpPr>
        <p:spPr>
          <a:xfrm>
            <a:off x="678360" y="5259835"/>
            <a:ext cx="2099451" cy="900000"/>
          </a:xfrm>
          <a:prstGeom prst="rect">
            <a:avLst/>
          </a:prstGeom>
        </p:spPr>
        <p:txBody>
          <a:bodyPr anchor="ctr"/>
          <a:lstStyle>
            <a:lvl1pPr marL="0" indent="0" algn="r">
              <a:buNone/>
              <a:defRPr lang="en-GB" sz="2400" b="1" kern="1200" dirty="0">
                <a:solidFill>
                  <a:srgbClr val="6C016F"/>
                </a:solidFill>
                <a:latin typeface="+mn-lt"/>
                <a:ea typeface="+mn-ea"/>
                <a:cs typeface="+mn-cs"/>
              </a:defRPr>
            </a:lvl1pPr>
          </a:lstStyle>
          <a:p>
            <a:pPr lvl="0"/>
            <a:r>
              <a:rPr lang="en-US"/>
              <a:t>[Placeholder]</a:t>
            </a:r>
            <a:endParaRPr lang="en-GB"/>
          </a:p>
        </p:txBody>
      </p:sp>
      <p:sp>
        <p:nvSpPr>
          <p:cNvPr id="34" name="Text Placeholder 20"/>
          <p:cNvSpPr>
            <a:spLocks noGrp="1"/>
          </p:cNvSpPr>
          <p:nvPr>
            <p:ph type="body" sz="quarter" idx="26" hasCustomPrompt="1"/>
          </p:nvPr>
        </p:nvSpPr>
        <p:spPr>
          <a:xfrm>
            <a:off x="3128684" y="5259835"/>
            <a:ext cx="8341549" cy="900000"/>
          </a:xfrm>
          <a:prstGeom prst="rect">
            <a:avLst/>
          </a:prstGeom>
        </p:spPr>
        <p:txBody>
          <a:bodyPr anchor="ctr"/>
          <a:lstStyle>
            <a:lvl1pPr marL="0" indent="0" algn="l">
              <a:buNone/>
              <a:defRPr lang="en-GB" sz="1800" b="0" kern="1200" dirty="0">
                <a:solidFill>
                  <a:schemeClr val="tx1"/>
                </a:solidFill>
                <a:latin typeface="+mn-lt"/>
                <a:ea typeface="+mn-ea"/>
                <a:cs typeface="+mn-cs"/>
              </a:defRPr>
            </a:lvl1pPr>
          </a:lstStyle>
          <a:p>
            <a:pPr lvl="0"/>
            <a:r>
              <a:rPr lang="en-US" err="1"/>
              <a:t>Sed</a:t>
            </a:r>
            <a:r>
              <a:rPr lang="en-US"/>
              <a:t> ac </a:t>
            </a:r>
            <a:r>
              <a:rPr lang="en-US" err="1"/>
              <a:t>elementum</a:t>
            </a:r>
            <a:r>
              <a:rPr lang="en-US"/>
              <a:t> ante, id </a:t>
            </a:r>
            <a:r>
              <a:rPr lang="en-US" err="1"/>
              <a:t>varius</a:t>
            </a:r>
            <a:r>
              <a:rPr lang="en-US"/>
              <a:t> </a:t>
            </a:r>
            <a:r>
              <a:rPr lang="en-US" err="1"/>
              <a:t>orci</a:t>
            </a:r>
            <a:r>
              <a:rPr lang="en-US"/>
              <a:t>. Maecenas </a:t>
            </a:r>
            <a:r>
              <a:rPr lang="en-US" err="1"/>
              <a:t>interdum</a:t>
            </a:r>
            <a:r>
              <a:rPr lang="en-US"/>
              <a:t> ligula </a:t>
            </a:r>
            <a:r>
              <a:rPr lang="en-US" err="1"/>
              <a:t>eget</a:t>
            </a:r>
            <a:r>
              <a:rPr lang="en-US"/>
              <a:t> </a:t>
            </a:r>
            <a:r>
              <a:rPr lang="en-US" err="1"/>
              <a:t>consectetur</a:t>
            </a:r>
            <a:r>
              <a:rPr lang="en-US"/>
              <a:t> </a:t>
            </a:r>
            <a:r>
              <a:rPr lang="en-US" err="1"/>
              <a:t>feugiat</a:t>
            </a:r>
            <a:r>
              <a:rPr lang="en-US"/>
              <a:t>. </a:t>
            </a:r>
            <a:r>
              <a:rPr lang="en-US" err="1"/>
              <a:t>Praesent</a:t>
            </a:r>
            <a:r>
              <a:rPr lang="en-US"/>
              <a:t> </a:t>
            </a:r>
            <a:r>
              <a:rPr lang="en-US" err="1"/>
              <a:t>elit</a:t>
            </a:r>
            <a:r>
              <a:rPr lang="en-US"/>
              <a:t> </a:t>
            </a:r>
            <a:r>
              <a:rPr lang="en-US" err="1"/>
              <a:t>est</a:t>
            </a:r>
            <a:r>
              <a:rPr lang="en-US"/>
              <a:t>, </a:t>
            </a:r>
            <a:r>
              <a:rPr lang="en-US" err="1"/>
              <a:t>accumsan</a:t>
            </a:r>
            <a:r>
              <a:rPr lang="en-US"/>
              <a:t> </a:t>
            </a:r>
            <a:r>
              <a:rPr lang="en-US" err="1"/>
              <a:t>eget</a:t>
            </a:r>
            <a:r>
              <a:rPr lang="en-US"/>
              <a:t> </a:t>
            </a:r>
            <a:r>
              <a:rPr lang="en-US" err="1"/>
              <a:t>consectetur</a:t>
            </a:r>
            <a:r>
              <a:rPr lang="en-US"/>
              <a:t> ac, </a:t>
            </a:r>
            <a:r>
              <a:rPr lang="en-US" err="1"/>
              <a:t>lacinia</a:t>
            </a:r>
            <a:r>
              <a:rPr lang="en-US"/>
              <a:t> id mi. </a:t>
            </a:r>
            <a:endParaRPr lang="en-GB"/>
          </a:p>
        </p:txBody>
      </p:sp>
      <p:sp>
        <p:nvSpPr>
          <p:cNvPr id="4" name="Slide Number Placeholder 3"/>
          <p:cNvSpPr>
            <a:spLocks noGrp="1"/>
          </p:cNvSpPr>
          <p:nvPr>
            <p:ph type="sldNum" sz="quarter" idx="29"/>
          </p:nvPr>
        </p:nvSpPr>
        <p:spPr>
          <a:xfrm>
            <a:off x="8610600" y="6356351"/>
            <a:ext cx="2743200" cy="365125"/>
          </a:xfrm>
          <a:prstGeom prst="rect">
            <a:avLst/>
          </a:prstGeom>
        </p:spPr>
        <p:txBody>
          <a:bodyPr/>
          <a:lstStyle/>
          <a:p>
            <a:fld id="{64D0F50C-9185-4526-AB02-6C62D29379F1}" type="slidenum">
              <a:rPr lang="en-US" smtClean="0"/>
              <a:t>‹#›</a:t>
            </a:fld>
            <a:endParaRPr lang="en-US"/>
          </a:p>
        </p:txBody>
      </p:sp>
      <p:sp>
        <p:nvSpPr>
          <p:cNvPr id="22" name="Text Placeholder 13"/>
          <p:cNvSpPr>
            <a:spLocks noGrp="1"/>
          </p:cNvSpPr>
          <p:nvPr>
            <p:ph type="body" sz="quarter" idx="14" hasCustomPrompt="1"/>
          </p:nvPr>
        </p:nvSpPr>
        <p:spPr>
          <a:xfrm>
            <a:off x="515938" y="1148508"/>
            <a:ext cx="11160125" cy="670859"/>
          </a:xfrm>
          <a:prstGeom prst="rect">
            <a:avLst/>
          </a:prstGeom>
          <a:solidFill>
            <a:schemeClr val="bg1">
              <a:lumMod val="95000"/>
            </a:schemeClr>
          </a:solidFill>
        </p:spPr>
        <p:txBody>
          <a:bodyPr anchor="ctr">
            <a:normAutofit/>
          </a:bodyPr>
          <a:lstStyle>
            <a:lvl1pPr marL="0" indent="0" algn="ctr">
              <a:buNone/>
              <a:defRPr sz="1400" baseline="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This is a placeholder for a short introduction text to the slide. </a:t>
            </a:r>
            <a:r>
              <a:rPr lang="en-US" err="1"/>
              <a:t>Aliquam</a:t>
            </a:r>
            <a:r>
              <a:rPr lang="en-US"/>
              <a:t> </a:t>
            </a:r>
            <a:r>
              <a:rPr lang="en-US" err="1"/>
              <a:t>erat</a:t>
            </a:r>
            <a:r>
              <a:rPr lang="en-US"/>
              <a:t> </a:t>
            </a:r>
            <a:r>
              <a:rPr lang="en-US" err="1"/>
              <a:t>volutpat</a:t>
            </a:r>
            <a:r>
              <a:rPr lang="en-US"/>
              <a:t>. </a:t>
            </a:r>
            <a:br>
              <a:rPr lang="en-US"/>
            </a:br>
            <a:r>
              <a:rPr lang="en-US"/>
              <a:t>Nam vitae </a:t>
            </a:r>
            <a:r>
              <a:rPr lang="en-US" err="1"/>
              <a:t>vulputate</a:t>
            </a:r>
            <a:r>
              <a:rPr lang="en-US"/>
              <a:t> </a:t>
            </a:r>
            <a:r>
              <a:rPr lang="en-US" err="1"/>
              <a:t>tortor</a:t>
            </a:r>
            <a:r>
              <a:rPr lang="en-US"/>
              <a:t>. Nam </a:t>
            </a:r>
            <a:r>
              <a:rPr lang="en-US" err="1"/>
              <a:t>eget</a:t>
            </a:r>
            <a:r>
              <a:rPr lang="en-US"/>
              <a:t> </a:t>
            </a:r>
            <a:r>
              <a:rPr lang="en-US" err="1"/>
              <a:t>metus</a:t>
            </a:r>
            <a:r>
              <a:rPr lang="en-US"/>
              <a:t> </a:t>
            </a:r>
            <a:r>
              <a:rPr lang="en-US" err="1"/>
              <a:t>leo</a:t>
            </a:r>
            <a:r>
              <a:rPr lang="en-US"/>
              <a:t>. Maecenas dictum ex </a:t>
            </a:r>
            <a:r>
              <a:rPr lang="en-US" err="1"/>
              <a:t>sed</a:t>
            </a:r>
            <a:r>
              <a:rPr lang="en-US"/>
              <a:t> </a:t>
            </a:r>
            <a:r>
              <a:rPr lang="en-US" err="1"/>
              <a:t>neque</a:t>
            </a:r>
            <a:r>
              <a:rPr lang="en-US"/>
              <a:t> cursus </a:t>
            </a:r>
            <a:r>
              <a:rPr lang="en-US" err="1"/>
              <a:t>eleifend</a:t>
            </a:r>
            <a:r>
              <a:rPr lang="en-US"/>
              <a:t>. </a:t>
            </a:r>
            <a:r>
              <a:rPr lang="en-US" err="1"/>
              <a:t>Cras</a:t>
            </a:r>
            <a:r>
              <a:rPr lang="en-US"/>
              <a:t> </a:t>
            </a:r>
            <a:r>
              <a:rPr lang="en-US" err="1"/>
              <a:t>luctus</a:t>
            </a:r>
            <a:r>
              <a:rPr lang="en-US"/>
              <a:t> </a:t>
            </a:r>
            <a:r>
              <a:rPr lang="en-US" err="1"/>
              <a:t>bibendum</a:t>
            </a:r>
            <a:r>
              <a:rPr lang="en-US"/>
              <a:t> pharetra.</a:t>
            </a:r>
            <a:endParaRPr lang="en-GB"/>
          </a:p>
        </p:txBody>
      </p:sp>
      <p:sp>
        <p:nvSpPr>
          <p:cNvPr id="26" name="Rectangle 25"/>
          <p:cNvSpPr/>
          <p:nvPr/>
        </p:nvSpPr>
        <p:spPr>
          <a:xfrm>
            <a:off x="2879131" y="1980457"/>
            <a:ext cx="148235" cy="900000"/>
          </a:xfrm>
          <a:prstGeom prst="rect">
            <a:avLst/>
          </a:prstGeom>
          <a:solidFill>
            <a:srgbClr val="022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solidFill>
                <a:schemeClr val="accent1"/>
              </a:solidFill>
            </a:endParaRPr>
          </a:p>
        </p:txBody>
      </p:sp>
      <p:sp>
        <p:nvSpPr>
          <p:cNvPr id="35" name="Rectangle 34"/>
          <p:cNvSpPr/>
          <p:nvPr/>
        </p:nvSpPr>
        <p:spPr>
          <a:xfrm>
            <a:off x="2879131" y="3081491"/>
            <a:ext cx="148235" cy="900000"/>
          </a:xfrm>
          <a:prstGeom prst="rect">
            <a:avLst/>
          </a:prstGeom>
          <a:solidFill>
            <a:srgbClr val="00B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solidFill>
                <a:schemeClr val="accent1"/>
              </a:solidFill>
            </a:endParaRPr>
          </a:p>
        </p:txBody>
      </p:sp>
      <p:sp>
        <p:nvSpPr>
          <p:cNvPr id="36" name="Rectangle 35"/>
          <p:cNvSpPr/>
          <p:nvPr/>
        </p:nvSpPr>
        <p:spPr>
          <a:xfrm>
            <a:off x="2879131" y="4182525"/>
            <a:ext cx="148235" cy="900000"/>
          </a:xfrm>
          <a:prstGeom prst="rect">
            <a:avLst/>
          </a:prstGeom>
          <a:solidFill>
            <a:srgbClr val="79AF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solidFill>
                <a:schemeClr val="accent1"/>
              </a:solidFill>
            </a:endParaRPr>
          </a:p>
        </p:txBody>
      </p:sp>
      <p:sp>
        <p:nvSpPr>
          <p:cNvPr id="37" name="Rectangle 36"/>
          <p:cNvSpPr/>
          <p:nvPr/>
        </p:nvSpPr>
        <p:spPr>
          <a:xfrm>
            <a:off x="2885391" y="5259835"/>
            <a:ext cx="148235" cy="900000"/>
          </a:xfrm>
          <a:prstGeom prst="rect">
            <a:avLst/>
          </a:prstGeom>
          <a:solidFill>
            <a:srgbClr val="6C016F"/>
          </a:solidFill>
          <a:ln>
            <a:solidFill>
              <a:srgbClr val="6C01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noProof="0">
              <a:solidFill>
                <a:schemeClr val="accent1"/>
              </a:solidFill>
            </a:endParaRPr>
          </a:p>
        </p:txBody>
      </p:sp>
      <p:sp>
        <p:nvSpPr>
          <p:cNvPr id="23" name="Title 1"/>
          <p:cNvSpPr>
            <a:spLocks noGrp="1"/>
          </p:cNvSpPr>
          <p:nvPr>
            <p:ph type="title" hasCustomPrompt="1"/>
          </p:nvPr>
        </p:nvSpPr>
        <p:spPr>
          <a:xfrm>
            <a:off x="1022944" y="164637"/>
            <a:ext cx="10472648" cy="864096"/>
          </a:xfrm>
        </p:spPr>
        <p:txBody>
          <a:bodyPr>
            <a:normAutofit/>
          </a:bodyPr>
          <a:lstStyle>
            <a:lvl1pPr>
              <a:defRPr sz="2667" b="1" baseline="0">
                <a:solidFill>
                  <a:srgbClr val="022249"/>
                </a:solidFill>
              </a:defRPr>
            </a:lvl1pPr>
          </a:lstStyle>
          <a:p>
            <a:r>
              <a:rPr lang="en-US"/>
              <a:t>Click to edit slide title style</a:t>
            </a:r>
            <a:br>
              <a:rPr lang="en-US"/>
            </a:br>
            <a:r>
              <a:rPr lang="en-US"/>
              <a:t>Slide title can be extended to two lines</a:t>
            </a:r>
            <a:endParaRPr lang="en-GB"/>
          </a:p>
        </p:txBody>
      </p:sp>
    </p:spTree>
    <p:extLst>
      <p:ext uri="{BB962C8B-B14F-4D97-AF65-F5344CB8AC3E}">
        <p14:creationId xmlns:p14="http://schemas.microsoft.com/office/powerpoint/2010/main" val="2662206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Last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2" y="0"/>
            <a:ext cx="12191237" cy="6858000"/>
          </a:xfrm>
          <a:prstGeom prst="rect">
            <a:avLst/>
          </a:prstGeom>
        </p:spPr>
      </p:pic>
      <p:sp>
        <p:nvSpPr>
          <p:cNvPr id="6" name="Text Placeholder 14"/>
          <p:cNvSpPr>
            <a:spLocks noGrp="1"/>
          </p:cNvSpPr>
          <p:nvPr>
            <p:ph type="body" sz="quarter" idx="14" hasCustomPrompt="1"/>
          </p:nvPr>
        </p:nvSpPr>
        <p:spPr>
          <a:xfrm>
            <a:off x="2044954" y="2900942"/>
            <a:ext cx="8102093" cy="1056117"/>
          </a:xfrm>
          <a:prstGeom prst="rect">
            <a:avLst/>
          </a:prstGeom>
        </p:spPr>
        <p:txBody>
          <a:bodyPr anchor="ctr">
            <a:normAutofit/>
          </a:bodyPr>
          <a:lstStyle>
            <a:lvl1pPr marL="0" marR="0" indent="0" algn="ctr" defTabSz="914377" rtl="0" eaLnBrk="1" fontAlgn="auto" latinLnBrk="0" hangingPunct="1">
              <a:lnSpc>
                <a:spcPct val="90000"/>
              </a:lnSpc>
              <a:spcBef>
                <a:spcPts val="0"/>
              </a:spcBef>
              <a:spcAft>
                <a:spcPts val="0"/>
              </a:spcAft>
              <a:buClrTx/>
              <a:buSzTx/>
              <a:buFont typeface="Arial" panose="020B0604020202020204" pitchFamily="34" charset="0"/>
              <a:buNone/>
              <a:tabLst/>
              <a:defRPr sz="5333" b="1" baseline="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a:t>Thank you or </a:t>
            </a:r>
            <a:r>
              <a:rPr lang="en-US" err="1"/>
              <a:t>QnA</a:t>
            </a:r>
            <a:endParaRPr lang="en-US"/>
          </a:p>
        </p:txBody>
      </p:sp>
    </p:spTree>
    <p:extLst>
      <p:ext uri="{BB962C8B-B14F-4D97-AF65-F5344CB8AC3E}">
        <p14:creationId xmlns:p14="http://schemas.microsoft.com/office/powerpoint/2010/main" val="3241035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4996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C876E-50BE-209D-10D6-47527144FB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26F9C78-5E51-5B38-E13A-13A8D91776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D3E89B-23DD-53AF-BD72-EE6D674D5D80}"/>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5" name="Footer Placeholder 4">
            <a:extLst>
              <a:ext uri="{FF2B5EF4-FFF2-40B4-BE49-F238E27FC236}">
                <a16:creationId xmlns:a16="http://schemas.microsoft.com/office/drawing/2014/main" id="{B9078F35-3BB4-4063-D009-123B6E193D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29147C-B7E5-85B8-91F2-458CD6A8C95C}"/>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422441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72DCF-D6AA-4130-AAE4-E29D477CBC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7C8E6B-5B73-76AE-916C-6295F11BC6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8E1B0E-ADA1-9DA7-4C64-278ABF783AA7}"/>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5" name="Footer Placeholder 4">
            <a:extLst>
              <a:ext uri="{FF2B5EF4-FFF2-40B4-BE49-F238E27FC236}">
                <a16:creationId xmlns:a16="http://schemas.microsoft.com/office/drawing/2014/main" id="{C43251B6-B1C0-373F-5979-87D933B0F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0800D6-3A68-6635-18FC-4003B23D7F88}"/>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3274856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92D47-2712-0F7F-BC2A-6E4BD7BD7E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EF625A-993D-6638-03ED-1BC22F6091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0E312-1EE5-F175-09FE-86BCAE34811C}"/>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5" name="Footer Placeholder 4">
            <a:extLst>
              <a:ext uri="{FF2B5EF4-FFF2-40B4-BE49-F238E27FC236}">
                <a16:creationId xmlns:a16="http://schemas.microsoft.com/office/drawing/2014/main" id="{9B521711-E2CF-16C2-4680-2959583CA7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EC4536-C3E8-999E-2051-819CAAE26604}"/>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1805528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8A88F-4A57-04D3-B365-21170F21C2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B1A0B7-2F66-4B54-68E3-52136250BA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C5AE18-FA2B-EFC0-C578-5FDA68B629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55626F-8ECD-B4F8-8E0F-78C40718E1B8}"/>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6" name="Footer Placeholder 5">
            <a:extLst>
              <a:ext uri="{FF2B5EF4-FFF2-40B4-BE49-F238E27FC236}">
                <a16:creationId xmlns:a16="http://schemas.microsoft.com/office/drawing/2014/main" id="{14878C8E-9207-7BB4-1ABA-7507AE0E7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3B0A1B-DD12-325C-D3F8-3719BDD749AE}"/>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20665715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691B4-F305-6AE4-9905-471030DFCD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F2C1AB-5963-B0AD-0441-679C37D760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B9C4FA-DAAD-BCE8-4219-536159DB13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E75F89-184E-4165-E970-0C42CA6B27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94FEC5-228B-B030-ADBA-45A85082D0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C706254-EB73-1A19-4E46-8987447F3364}"/>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8" name="Footer Placeholder 7">
            <a:extLst>
              <a:ext uri="{FF2B5EF4-FFF2-40B4-BE49-F238E27FC236}">
                <a16:creationId xmlns:a16="http://schemas.microsoft.com/office/drawing/2014/main" id="{326D4853-EAEA-1E98-6623-F7CF82D2068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C301C9-8C2E-55B3-0EBE-25079A5B76D9}"/>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3362832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4E64A-36CE-8675-EC2C-407B6F4FBE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89B18B-8FB9-F94F-E643-5AED517DAD50}"/>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4" name="Footer Placeholder 3">
            <a:extLst>
              <a:ext uri="{FF2B5EF4-FFF2-40B4-BE49-F238E27FC236}">
                <a16:creationId xmlns:a16="http://schemas.microsoft.com/office/drawing/2014/main" id="{9DA8D01B-E8A2-9775-C4B4-948D950B0F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2264F0-3AA5-4017-4BF2-A8F60B9B2C63}"/>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39359084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DE45A9-7A73-6A35-2D35-78A894ED6325}"/>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3" name="Footer Placeholder 2">
            <a:extLst>
              <a:ext uri="{FF2B5EF4-FFF2-40B4-BE49-F238E27FC236}">
                <a16:creationId xmlns:a16="http://schemas.microsoft.com/office/drawing/2014/main" id="{76163093-D072-E7B3-B9C4-ADD620688E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F7C40F-3044-6AEF-3A99-65C1D4E77F92}"/>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2588823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Cov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2" y="0"/>
            <a:ext cx="12191237" cy="6858000"/>
          </a:xfrm>
          <a:prstGeom prst="rect">
            <a:avLst/>
          </a:prstGeom>
        </p:spPr>
      </p:pic>
      <p:cxnSp>
        <p:nvCxnSpPr>
          <p:cNvPr id="8" name="Straight Connector 7"/>
          <p:cNvCxnSpPr/>
          <p:nvPr/>
        </p:nvCxnSpPr>
        <p:spPr>
          <a:xfrm>
            <a:off x="5663844" y="2948947"/>
            <a:ext cx="864313" cy="0"/>
          </a:xfrm>
          <a:prstGeom prst="line">
            <a:avLst/>
          </a:prstGeom>
          <a:ln w="57150">
            <a:solidFill>
              <a:srgbClr val="032E61"/>
            </a:solidFill>
          </a:ln>
        </p:spPr>
        <p:style>
          <a:lnRef idx="1">
            <a:schemeClr val="accent1"/>
          </a:lnRef>
          <a:fillRef idx="0">
            <a:schemeClr val="accent1"/>
          </a:fillRef>
          <a:effectRef idx="0">
            <a:schemeClr val="accent1"/>
          </a:effectRef>
          <a:fontRef idx="minor">
            <a:schemeClr val="tx1"/>
          </a:fontRef>
        </p:style>
      </p:cxnSp>
      <p:sp>
        <p:nvSpPr>
          <p:cNvPr id="9" name="Text Placeholder 14"/>
          <p:cNvSpPr>
            <a:spLocks noGrp="1"/>
          </p:cNvSpPr>
          <p:nvPr>
            <p:ph type="body" sz="quarter" idx="14" hasCustomPrompt="1"/>
          </p:nvPr>
        </p:nvSpPr>
        <p:spPr>
          <a:xfrm>
            <a:off x="2044954" y="3308510"/>
            <a:ext cx="8102093" cy="1056117"/>
          </a:xfrm>
          <a:prstGeom prst="rect">
            <a:avLst/>
          </a:prstGeom>
        </p:spPr>
        <p:txBody>
          <a:bodyPr anchor="ctr">
            <a:normAutofit/>
          </a:bodyPr>
          <a:lstStyle>
            <a:lvl1pPr marL="0" marR="0" indent="0" algn="ctr" defTabSz="914377" rtl="0" eaLnBrk="1" fontAlgn="auto" latinLnBrk="0" hangingPunct="1">
              <a:lnSpc>
                <a:spcPct val="90000"/>
              </a:lnSpc>
              <a:spcBef>
                <a:spcPts val="0"/>
              </a:spcBef>
              <a:spcAft>
                <a:spcPts val="0"/>
              </a:spcAft>
              <a:buClrTx/>
              <a:buSzTx/>
              <a:buFont typeface="Arial" panose="020B0604020202020204" pitchFamily="34" charset="0"/>
              <a:buNone/>
              <a:tabLst/>
              <a:defRPr sz="3200" b="1" baseline="0">
                <a:solidFill>
                  <a:schemeClr val="bg1"/>
                </a:solidFill>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a:t>Add text </a:t>
            </a:r>
            <a:br>
              <a:rPr lang="en-US"/>
            </a:br>
            <a:r>
              <a:rPr lang="en-US"/>
              <a:t>Title of the section</a:t>
            </a:r>
          </a:p>
        </p:txBody>
      </p:sp>
      <p:sp>
        <p:nvSpPr>
          <p:cNvPr id="13" name="Text Placeholder 14"/>
          <p:cNvSpPr>
            <a:spLocks noGrp="1"/>
          </p:cNvSpPr>
          <p:nvPr>
            <p:ph type="body" sz="quarter" idx="15" hasCustomPrompt="1"/>
          </p:nvPr>
        </p:nvSpPr>
        <p:spPr>
          <a:xfrm>
            <a:off x="5615944" y="2282461"/>
            <a:ext cx="960112" cy="613848"/>
          </a:xfrm>
          <a:prstGeom prst="rect">
            <a:avLst/>
          </a:prstGeom>
        </p:spPr>
        <p:txBody>
          <a:bodyPr anchor="ctr">
            <a:noAutofit/>
          </a:bodyPr>
          <a:lstStyle>
            <a:lvl1pPr marL="0" marR="0" indent="0" algn="ctr" defTabSz="914377" rtl="0" eaLnBrk="1" fontAlgn="auto" latinLnBrk="0" hangingPunct="1">
              <a:lnSpc>
                <a:spcPct val="90000"/>
              </a:lnSpc>
              <a:spcBef>
                <a:spcPts val="0"/>
              </a:spcBef>
              <a:spcAft>
                <a:spcPts val="0"/>
              </a:spcAft>
              <a:buClrTx/>
              <a:buSzTx/>
              <a:buFont typeface="Arial" panose="020B0604020202020204" pitchFamily="34" charset="0"/>
              <a:buNone/>
              <a:tabLst/>
              <a:defRPr sz="4800" b="1" baseline="0">
                <a:solidFill>
                  <a:srgbClr val="032E61"/>
                </a:solidFill>
              </a:defRPr>
            </a:lvl1pPr>
            <a:lvl2pPr marL="457189" indent="0" algn="ctr">
              <a:buNone/>
              <a:defRPr/>
            </a:lvl2pPr>
            <a:lvl3pPr marL="914377" indent="0" algn="ctr">
              <a:buNone/>
              <a:defRPr/>
            </a:lvl3pPr>
            <a:lvl4pPr marL="1371566" indent="0" algn="ctr">
              <a:buNone/>
              <a:defRPr/>
            </a:lvl4pPr>
            <a:lvl5pPr marL="1828754" indent="0" algn="ctr">
              <a:buNone/>
              <a:defRPr/>
            </a:lvl5pPr>
          </a:lstStyle>
          <a:p>
            <a:pPr lvl="0"/>
            <a:r>
              <a:rPr lang="en-US"/>
              <a:t>XX</a:t>
            </a:r>
          </a:p>
        </p:txBody>
      </p:sp>
    </p:spTree>
    <p:extLst>
      <p:ext uri="{BB962C8B-B14F-4D97-AF65-F5344CB8AC3E}">
        <p14:creationId xmlns:p14="http://schemas.microsoft.com/office/powerpoint/2010/main" val="320547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D9C83-53F1-B32A-9AF4-5FB9C04AB0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7225EC5-B7A7-7E98-3082-D22A7F2F8E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EA4B84-C3E9-37B4-CB07-86AFA6F1CD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F5BB3B-10BE-E430-5037-31AA4A69A2C6}"/>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6" name="Footer Placeholder 5">
            <a:extLst>
              <a:ext uri="{FF2B5EF4-FFF2-40B4-BE49-F238E27FC236}">
                <a16:creationId xmlns:a16="http://schemas.microsoft.com/office/drawing/2014/main" id="{9E2702EA-46C0-62AC-8AE5-DC6F0011F0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38F8FA-E2A1-7C2E-FC68-4CF0DA8E1A59}"/>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18570428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A58C4-072B-3722-9E7B-44A56FB47F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167C3C-2BE1-A066-E28B-94FE528480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3663742-6696-9A77-ACB5-873DF520B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186E61-5D75-E36A-5FF4-A16B5070E5D3}"/>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6" name="Footer Placeholder 5">
            <a:extLst>
              <a:ext uri="{FF2B5EF4-FFF2-40B4-BE49-F238E27FC236}">
                <a16:creationId xmlns:a16="http://schemas.microsoft.com/office/drawing/2014/main" id="{79A686F2-ACC6-DDF5-6869-C925AC20EB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7E3C19-7F16-0A8C-DBD5-5E576EFC1FE5}"/>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2918522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134A0-B5B6-F7A5-9C51-1F5CF673CC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18AFFA-A6BA-9B7B-0F5E-9A4F9F6882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BAB07D-05F3-340B-B1F6-0A456695A611}"/>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5" name="Footer Placeholder 4">
            <a:extLst>
              <a:ext uri="{FF2B5EF4-FFF2-40B4-BE49-F238E27FC236}">
                <a16:creationId xmlns:a16="http://schemas.microsoft.com/office/drawing/2014/main" id="{AECAD0DB-7AD3-6C6E-7EE7-1DFD66C489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7690BB-11F9-1C4D-45CA-A3B522DE3633}"/>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932758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B1E047-BF13-C400-AEFB-F3D5CBA29F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8D2490-7779-4E5D-CD77-BB675B0E44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409FFC-DBEE-4424-01A8-6A8DD8137CA6}"/>
              </a:ext>
            </a:extLst>
          </p:cNvPr>
          <p:cNvSpPr>
            <a:spLocks noGrp="1"/>
          </p:cNvSpPr>
          <p:nvPr>
            <p:ph type="dt" sz="half" idx="10"/>
          </p:nvPr>
        </p:nvSpPr>
        <p:spPr/>
        <p:txBody>
          <a:bodyPr/>
          <a:lstStyle/>
          <a:p>
            <a:fld id="{592DE0E6-D220-4831-9E0D-6FDB4F2E8872}" type="datetimeFigureOut">
              <a:rPr lang="en-US" smtClean="0"/>
              <a:t>7/1/2026</a:t>
            </a:fld>
            <a:endParaRPr lang="en-US"/>
          </a:p>
        </p:txBody>
      </p:sp>
      <p:sp>
        <p:nvSpPr>
          <p:cNvPr id="5" name="Footer Placeholder 4">
            <a:extLst>
              <a:ext uri="{FF2B5EF4-FFF2-40B4-BE49-F238E27FC236}">
                <a16:creationId xmlns:a16="http://schemas.microsoft.com/office/drawing/2014/main" id="{7D176041-FA3C-C6DF-B17B-3402A0F312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5363DB-6925-9B24-1B27-11F0108A9233}"/>
              </a:ext>
            </a:extLst>
          </p:cNvPr>
          <p:cNvSpPr>
            <a:spLocks noGrp="1"/>
          </p:cNvSpPr>
          <p:nvPr>
            <p:ph type="sldNum" sz="quarter" idx="12"/>
          </p:nvPr>
        </p:nvSpPr>
        <p:spPr/>
        <p:txBody>
          <a:bodyPr/>
          <a:lstStyle/>
          <a:p>
            <a:fld id="{BEE8C387-B80F-4E2B-8AE8-2A1FDB49C4A9}" type="slidenum">
              <a:rPr lang="en-US" smtClean="0"/>
              <a:t>‹#›</a:t>
            </a:fld>
            <a:endParaRPr lang="en-US"/>
          </a:p>
        </p:txBody>
      </p:sp>
    </p:spTree>
    <p:extLst>
      <p:ext uri="{BB962C8B-B14F-4D97-AF65-F5344CB8AC3E}">
        <p14:creationId xmlns:p14="http://schemas.microsoft.com/office/powerpoint/2010/main" val="968721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22944" y="164637"/>
            <a:ext cx="10472648" cy="864096"/>
          </a:xfrm>
        </p:spPr>
        <p:txBody>
          <a:bodyPr>
            <a:normAutofit/>
          </a:bodyPr>
          <a:lstStyle>
            <a:lvl1pPr>
              <a:defRPr sz="2667" b="1" baseline="0">
                <a:solidFill>
                  <a:srgbClr val="022249"/>
                </a:solidFill>
              </a:defRPr>
            </a:lvl1pPr>
          </a:lstStyle>
          <a:p>
            <a:r>
              <a:rPr lang="en-US"/>
              <a:t>Click to edit slide title style</a:t>
            </a:r>
            <a:br>
              <a:rPr lang="en-US"/>
            </a:br>
            <a:r>
              <a:rPr lang="en-US"/>
              <a:t>Slide title can be extended to two lines</a:t>
            </a:r>
            <a:endParaRPr lang="en-GB"/>
          </a:p>
        </p:txBody>
      </p:sp>
    </p:spTree>
    <p:extLst>
      <p:ext uri="{BB962C8B-B14F-4D97-AF65-F5344CB8AC3E}">
        <p14:creationId xmlns:p14="http://schemas.microsoft.com/office/powerpoint/2010/main" val="4238282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_EDU_P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42D7B-E879-4803-90ED-B678EA878877}"/>
              </a:ext>
            </a:extLst>
          </p:cNvPr>
          <p:cNvSpPr>
            <a:spLocks noGrp="1"/>
          </p:cNvSpPr>
          <p:nvPr>
            <p:ph type="title"/>
          </p:nvPr>
        </p:nvSpPr>
        <p:spPr>
          <a:xfrm>
            <a:off x="1007435" y="204576"/>
            <a:ext cx="9575899" cy="748104"/>
          </a:xfrm>
        </p:spPr>
        <p:txBody>
          <a:bodyPr>
            <a:noAutofit/>
          </a:bodyPr>
          <a:lstStyle/>
          <a:p>
            <a:r>
              <a:rPr lang="en-US"/>
              <a:t>Click to edit Master title style</a:t>
            </a:r>
            <a:endParaRPr lang="en-GB"/>
          </a:p>
        </p:txBody>
      </p:sp>
      <p:sp>
        <p:nvSpPr>
          <p:cNvPr id="4" name="Chart Placeholder 3">
            <a:extLst>
              <a:ext uri="{FF2B5EF4-FFF2-40B4-BE49-F238E27FC236}">
                <a16:creationId xmlns:a16="http://schemas.microsoft.com/office/drawing/2014/main" id="{F47AC1D6-467E-499E-81B5-77F8A85D15D2}"/>
              </a:ext>
            </a:extLst>
          </p:cNvPr>
          <p:cNvSpPr>
            <a:spLocks noGrp="1"/>
          </p:cNvSpPr>
          <p:nvPr>
            <p:ph type="chart" sz="quarter" idx="10"/>
          </p:nvPr>
        </p:nvSpPr>
        <p:spPr>
          <a:xfrm>
            <a:off x="254000" y="1625600"/>
            <a:ext cx="11802533" cy="5088467"/>
          </a:xfrm>
        </p:spPr>
        <p:txBody>
          <a:bodyPr/>
          <a:lstStyle>
            <a:lvl1pPr marL="0" indent="0">
              <a:buNone/>
              <a:defRPr>
                <a:solidFill>
                  <a:schemeClr val="bg1"/>
                </a:solidFill>
              </a:defRPr>
            </a:lvl1pPr>
          </a:lstStyle>
          <a:p>
            <a:r>
              <a:rPr lang="en-US"/>
              <a:t>Click icon to add chart</a:t>
            </a:r>
            <a:endParaRPr lang="en-GB"/>
          </a:p>
        </p:txBody>
      </p:sp>
      <p:sp>
        <p:nvSpPr>
          <p:cNvPr id="6" name="Text Placeholder 5">
            <a:extLst>
              <a:ext uri="{FF2B5EF4-FFF2-40B4-BE49-F238E27FC236}">
                <a16:creationId xmlns:a16="http://schemas.microsoft.com/office/drawing/2014/main" id="{4487192B-BC10-4E48-8F89-C1088BB59BF3}"/>
              </a:ext>
            </a:extLst>
          </p:cNvPr>
          <p:cNvSpPr>
            <a:spLocks noGrp="1"/>
          </p:cNvSpPr>
          <p:nvPr>
            <p:ph type="body" sz="quarter" idx="11" hasCustomPrompt="1"/>
          </p:nvPr>
        </p:nvSpPr>
        <p:spPr>
          <a:xfrm>
            <a:off x="254000" y="1138100"/>
            <a:ext cx="11802533" cy="350930"/>
          </a:xfrm>
        </p:spPr>
        <p:txBody>
          <a:bodyPr>
            <a:spAutoFit/>
          </a:bodyPr>
          <a:lstStyle>
            <a:lvl1pPr marL="0" indent="0" algn="ctr">
              <a:buNone/>
              <a:defRPr sz="1867" b="1"/>
            </a:lvl1pPr>
            <a:lvl2pPr marL="457189" indent="0">
              <a:buNone/>
              <a:defRPr/>
            </a:lvl2pPr>
            <a:lvl3pPr marL="914377" indent="0">
              <a:buNone/>
              <a:defRPr/>
            </a:lvl3pPr>
            <a:lvl4pPr marL="1371566" indent="0">
              <a:buNone/>
              <a:defRPr/>
            </a:lvl4pPr>
            <a:lvl5pPr marL="1828754" indent="0">
              <a:buNone/>
              <a:defRPr/>
            </a:lvl5pPr>
          </a:lstStyle>
          <a:p>
            <a:pPr lvl="0"/>
            <a:r>
              <a:rPr lang="en-US"/>
              <a:t>Click to edit subtitle</a:t>
            </a:r>
            <a:endParaRPr lang="en-GB"/>
          </a:p>
        </p:txBody>
      </p:sp>
    </p:spTree>
    <p:extLst>
      <p:ext uri="{BB962C8B-B14F-4D97-AF65-F5344CB8AC3E}">
        <p14:creationId xmlns:p14="http://schemas.microsoft.com/office/powerpoint/2010/main" val="196144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Text Placeholder 14"/>
          <p:cNvSpPr>
            <a:spLocks noGrp="1"/>
          </p:cNvSpPr>
          <p:nvPr>
            <p:ph type="body" sz="quarter" idx="14" hasCustomPrompt="1"/>
          </p:nvPr>
        </p:nvSpPr>
        <p:spPr>
          <a:xfrm>
            <a:off x="696406" y="1316765"/>
            <a:ext cx="10799188" cy="4972419"/>
          </a:xfrm>
          <a:prstGeom prst="rect">
            <a:avLst/>
          </a:prstGeom>
        </p:spPr>
        <p:txBody>
          <a:bodyPr anchor="ctr" anchorCtr="0"/>
          <a:lstStyle>
            <a:lvl1pPr marL="228594" indent="-228594">
              <a:buClr>
                <a:srgbClr val="033673"/>
              </a:buClr>
              <a:buFont typeface="Wingdings" panose="05000000000000000000" pitchFamily="2" charset="2"/>
              <a:buChar char="§"/>
              <a:defRPr sz="2133" baseline="0">
                <a:solidFill>
                  <a:schemeClr val="tx1"/>
                </a:solidFill>
                <a:latin typeface="+mn-lt"/>
              </a:defRPr>
            </a:lvl1pPr>
            <a:lvl2pPr marL="685783" indent="-228594">
              <a:buClr>
                <a:srgbClr val="00B5B5"/>
              </a:buClr>
              <a:buSzPct val="100000"/>
              <a:buFont typeface="Wingdings" panose="05000000000000000000" pitchFamily="2" charset="2"/>
              <a:buChar char="s"/>
              <a:defRPr sz="2133" b="0">
                <a:solidFill>
                  <a:schemeClr val="tx1"/>
                </a:solidFill>
                <a:latin typeface="+mn-lt"/>
              </a:defRPr>
            </a:lvl2pPr>
            <a:lvl3pPr marL="1142971" indent="-228594">
              <a:buClr>
                <a:srgbClr val="79AF02"/>
              </a:buClr>
              <a:buSzPct val="90000"/>
              <a:buFont typeface="Arial" panose="020B0604020202020204" pitchFamily="34" charset="0"/>
              <a:buChar char="•"/>
              <a:defRPr sz="2133">
                <a:solidFill>
                  <a:schemeClr val="tx1"/>
                </a:solidFill>
                <a:latin typeface="+mn-lt"/>
              </a:defRPr>
            </a:lvl3pPr>
            <a:lvl4pPr marL="1600160" indent="-228594">
              <a:buSzPct val="100000"/>
              <a:buFont typeface="Calibri Light" panose="020F0302020204030204" pitchFamily="34" charset="0"/>
              <a:buChar char="›"/>
              <a:defRPr sz="2133">
                <a:solidFill>
                  <a:schemeClr val="tx1"/>
                </a:solidFill>
                <a:latin typeface="+mn-lt"/>
              </a:defRPr>
            </a:lvl4pPr>
          </a:lstStyle>
          <a:p>
            <a:pPr lvl="0"/>
            <a:r>
              <a:rPr lang="en-GB" noProof="0"/>
              <a:t>[Type your text here]</a:t>
            </a:r>
          </a:p>
          <a:p>
            <a:pPr lvl="1"/>
            <a:r>
              <a:rPr lang="en-GB" noProof="0"/>
              <a:t>[Type your text here]</a:t>
            </a:r>
          </a:p>
          <a:p>
            <a:pPr lvl="2"/>
            <a:r>
              <a:rPr lang="en-GB" noProof="0"/>
              <a:t>[Type your text here]</a:t>
            </a:r>
          </a:p>
          <a:p>
            <a:pPr lvl="3"/>
            <a:r>
              <a:rPr lang="en-GB" noProof="0"/>
              <a:t>[Type your text here]</a:t>
            </a:r>
          </a:p>
        </p:txBody>
      </p:sp>
      <p:sp>
        <p:nvSpPr>
          <p:cNvPr id="4" name="Title 1"/>
          <p:cNvSpPr>
            <a:spLocks noGrp="1"/>
          </p:cNvSpPr>
          <p:nvPr>
            <p:ph type="title" hasCustomPrompt="1"/>
          </p:nvPr>
        </p:nvSpPr>
        <p:spPr>
          <a:xfrm>
            <a:off x="1022944" y="164637"/>
            <a:ext cx="10472648" cy="864096"/>
          </a:xfrm>
        </p:spPr>
        <p:txBody>
          <a:bodyPr>
            <a:normAutofit/>
          </a:bodyPr>
          <a:lstStyle>
            <a:lvl1pPr>
              <a:defRPr sz="2667" b="1" baseline="0">
                <a:solidFill>
                  <a:srgbClr val="022249"/>
                </a:solidFill>
              </a:defRPr>
            </a:lvl1pPr>
          </a:lstStyle>
          <a:p>
            <a:r>
              <a:rPr lang="en-US"/>
              <a:t>Click to edit slide title style</a:t>
            </a:r>
            <a:br>
              <a:rPr lang="en-US"/>
            </a:br>
            <a:r>
              <a:rPr lang="en-US"/>
              <a:t>Slide title can be extended to two lines</a:t>
            </a:r>
            <a:endParaRPr lang="en-GB"/>
          </a:p>
        </p:txBody>
      </p:sp>
    </p:spTree>
    <p:extLst>
      <p:ext uri="{BB962C8B-B14F-4D97-AF65-F5344CB8AC3E}">
        <p14:creationId xmlns:p14="http://schemas.microsoft.com/office/powerpoint/2010/main" val="2729914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2 Columns)">
    <p:spTree>
      <p:nvGrpSpPr>
        <p:cNvPr id="1" name=""/>
        <p:cNvGrpSpPr/>
        <p:nvPr/>
      </p:nvGrpSpPr>
      <p:grpSpPr>
        <a:xfrm>
          <a:off x="0" y="0"/>
          <a:ext cx="0" cy="0"/>
          <a:chOff x="0" y="0"/>
          <a:chExt cx="0" cy="0"/>
        </a:xfrm>
      </p:grpSpPr>
      <p:sp>
        <p:nvSpPr>
          <p:cNvPr id="13" name="Text Placeholder 14"/>
          <p:cNvSpPr>
            <a:spLocks noGrp="1"/>
          </p:cNvSpPr>
          <p:nvPr>
            <p:ph type="body" sz="quarter" idx="14" hasCustomPrompt="1"/>
          </p:nvPr>
        </p:nvSpPr>
        <p:spPr>
          <a:xfrm>
            <a:off x="696407" y="1316766"/>
            <a:ext cx="5297995" cy="4893204"/>
          </a:xfrm>
          <a:prstGeom prst="rect">
            <a:avLst/>
          </a:prstGeom>
        </p:spPr>
        <p:txBody>
          <a:bodyPr anchor="ctr" anchorCtr="0"/>
          <a:lstStyle>
            <a:lvl1pPr marL="228594" indent="-228594">
              <a:buClr>
                <a:srgbClr val="033673"/>
              </a:buClr>
              <a:buFont typeface="Wingdings" panose="05000000000000000000" pitchFamily="2" charset="2"/>
              <a:buChar char="§"/>
              <a:defRPr sz="2133" baseline="0">
                <a:solidFill>
                  <a:schemeClr val="tx1"/>
                </a:solidFill>
                <a:latin typeface="+mn-lt"/>
              </a:defRPr>
            </a:lvl1pPr>
            <a:lvl2pPr marL="685783" indent="-228594">
              <a:buClr>
                <a:srgbClr val="00B5B5"/>
              </a:buClr>
              <a:buSzPct val="100000"/>
              <a:buFont typeface="Wingdings" panose="05000000000000000000" pitchFamily="2" charset="2"/>
              <a:buChar char="s"/>
              <a:defRPr sz="2133" b="0">
                <a:solidFill>
                  <a:schemeClr val="tx1"/>
                </a:solidFill>
                <a:latin typeface="+mn-lt"/>
              </a:defRPr>
            </a:lvl2pPr>
            <a:lvl3pPr marL="1142971" indent="-228594">
              <a:buClr>
                <a:srgbClr val="79AF02"/>
              </a:buClr>
              <a:buSzPct val="90000"/>
              <a:buFont typeface="Arial" panose="020B0604020202020204" pitchFamily="34" charset="0"/>
              <a:buChar char="•"/>
              <a:defRPr sz="2133">
                <a:solidFill>
                  <a:schemeClr val="tx1"/>
                </a:solidFill>
                <a:latin typeface="+mn-lt"/>
              </a:defRPr>
            </a:lvl3pPr>
            <a:lvl4pPr marL="1600160" indent="-228594">
              <a:buSzPct val="100000"/>
              <a:buFont typeface="Calibri Light" panose="020F0302020204030204" pitchFamily="34" charset="0"/>
              <a:buChar char="›"/>
              <a:defRPr sz="2133">
                <a:solidFill>
                  <a:schemeClr val="tx1"/>
                </a:solidFill>
                <a:latin typeface="+mn-lt"/>
              </a:defRPr>
            </a:lvl4pPr>
          </a:lstStyle>
          <a:p>
            <a:pPr lvl="0"/>
            <a:r>
              <a:rPr lang="en-GB" noProof="0"/>
              <a:t>[Type your text here]</a:t>
            </a:r>
          </a:p>
          <a:p>
            <a:pPr lvl="1"/>
            <a:r>
              <a:rPr lang="en-GB" noProof="0"/>
              <a:t>[Type your text here]</a:t>
            </a:r>
          </a:p>
          <a:p>
            <a:pPr lvl="2"/>
            <a:r>
              <a:rPr lang="en-GB" noProof="0"/>
              <a:t>[Type your text here]</a:t>
            </a:r>
          </a:p>
          <a:p>
            <a:pPr lvl="3"/>
            <a:r>
              <a:rPr lang="en-GB" noProof="0"/>
              <a:t>[Type your text here]</a:t>
            </a:r>
          </a:p>
        </p:txBody>
      </p:sp>
      <p:sp>
        <p:nvSpPr>
          <p:cNvPr id="14" name="Text Placeholder 14"/>
          <p:cNvSpPr>
            <a:spLocks noGrp="1"/>
          </p:cNvSpPr>
          <p:nvPr>
            <p:ph type="body" sz="quarter" idx="15" hasCustomPrompt="1"/>
          </p:nvPr>
        </p:nvSpPr>
        <p:spPr>
          <a:xfrm>
            <a:off x="6197599" y="1320106"/>
            <a:ext cx="5297995" cy="4893204"/>
          </a:xfrm>
          <a:prstGeom prst="rect">
            <a:avLst/>
          </a:prstGeom>
        </p:spPr>
        <p:txBody>
          <a:bodyPr anchor="ctr" anchorCtr="0"/>
          <a:lstStyle>
            <a:lvl1pPr marL="228594" indent="-228594">
              <a:buClr>
                <a:srgbClr val="033673"/>
              </a:buClr>
              <a:buFont typeface="Wingdings" panose="05000000000000000000" pitchFamily="2" charset="2"/>
              <a:buChar char="§"/>
              <a:defRPr sz="2133" baseline="0">
                <a:solidFill>
                  <a:schemeClr val="tx1"/>
                </a:solidFill>
                <a:latin typeface="+mn-lt"/>
              </a:defRPr>
            </a:lvl1pPr>
            <a:lvl2pPr marL="685783" indent="-228594">
              <a:buClr>
                <a:srgbClr val="00B5B5"/>
              </a:buClr>
              <a:buSzPct val="100000"/>
              <a:buFont typeface="Wingdings" panose="05000000000000000000" pitchFamily="2" charset="2"/>
              <a:buChar char="s"/>
              <a:defRPr sz="2133" b="0">
                <a:solidFill>
                  <a:schemeClr val="tx1"/>
                </a:solidFill>
                <a:latin typeface="+mn-lt"/>
              </a:defRPr>
            </a:lvl2pPr>
            <a:lvl3pPr marL="1142971" indent="-228594">
              <a:buClr>
                <a:srgbClr val="79AF02"/>
              </a:buClr>
              <a:buSzPct val="90000"/>
              <a:buFont typeface="Arial" panose="020B0604020202020204" pitchFamily="34" charset="0"/>
              <a:buChar char="•"/>
              <a:defRPr sz="2133">
                <a:solidFill>
                  <a:schemeClr val="tx1"/>
                </a:solidFill>
                <a:latin typeface="+mn-lt"/>
              </a:defRPr>
            </a:lvl3pPr>
            <a:lvl4pPr marL="1600160" indent="-228594">
              <a:buSzPct val="100000"/>
              <a:buFont typeface="Calibri Light" panose="020F0302020204030204" pitchFamily="34" charset="0"/>
              <a:buChar char="›"/>
              <a:defRPr sz="2133">
                <a:solidFill>
                  <a:schemeClr val="tx1"/>
                </a:solidFill>
                <a:latin typeface="+mn-lt"/>
              </a:defRPr>
            </a:lvl4pPr>
          </a:lstStyle>
          <a:p>
            <a:pPr lvl="0"/>
            <a:r>
              <a:rPr lang="en-GB" noProof="0"/>
              <a:t>[Type your text here]</a:t>
            </a:r>
          </a:p>
          <a:p>
            <a:pPr lvl="1"/>
            <a:r>
              <a:rPr lang="en-GB" noProof="0"/>
              <a:t>[Type your text here]</a:t>
            </a:r>
          </a:p>
          <a:p>
            <a:pPr lvl="2"/>
            <a:r>
              <a:rPr lang="en-GB" noProof="0"/>
              <a:t>[Type your text here]</a:t>
            </a:r>
          </a:p>
          <a:p>
            <a:pPr lvl="3"/>
            <a:r>
              <a:rPr lang="en-GB" noProof="0"/>
              <a:t>[Type your text here]</a:t>
            </a:r>
          </a:p>
        </p:txBody>
      </p:sp>
      <p:sp>
        <p:nvSpPr>
          <p:cNvPr id="5" name="Title 1"/>
          <p:cNvSpPr>
            <a:spLocks noGrp="1"/>
          </p:cNvSpPr>
          <p:nvPr>
            <p:ph type="title" hasCustomPrompt="1"/>
          </p:nvPr>
        </p:nvSpPr>
        <p:spPr>
          <a:xfrm>
            <a:off x="1022944" y="164637"/>
            <a:ext cx="10472648" cy="864096"/>
          </a:xfrm>
        </p:spPr>
        <p:txBody>
          <a:bodyPr>
            <a:normAutofit/>
          </a:bodyPr>
          <a:lstStyle>
            <a:lvl1pPr>
              <a:defRPr sz="2667" b="1" baseline="0">
                <a:solidFill>
                  <a:srgbClr val="022249"/>
                </a:solidFill>
              </a:defRPr>
            </a:lvl1pPr>
          </a:lstStyle>
          <a:p>
            <a:r>
              <a:rPr lang="en-US"/>
              <a:t>Click to edit slide title style</a:t>
            </a:r>
            <a:br>
              <a:rPr lang="en-US"/>
            </a:br>
            <a:r>
              <a:rPr lang="en-US"/>
              <a:t>Slide title can be extended to two lines</a:t>
            </a:r>
            <a:endParaRPr lang="en-GB"/>
          </a:p>
        </p:txBody>
      </p:sp>
    </p:spTree>
    <p:extLst>
      <p:ext uri="{BB962C8B-B14F-4D97-AF65-F5344CB8AC3E}">
        <p14:creationId xmlns:p14="http://schemas.microsoft.com/office/powerpoint/2010/main" val="1064846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 columns (Colour boxes)">
    <p:spTree>
      <p:nvGrpSpPr>
        <p:cNvPr id="1" name=""/>
        <p:cNvGrpSpPr/>
        <p:nvPr/>
      </p:nvGrpSpPr>
      <p:grpSpPr>
        <a:xfrm>
          <a:off x="0" y="0"/>
          <a:ext cx="0" cy="0"/>
          <a:chOff x="0" y="0"/>
          <a:chExt cx="0" cy="0"/>
        </a:xfrm>
      </p:grpSpPr>
      <p:sp>
        <p:nvSpPr>
          <p:cNvPr id="11" name="Content Placeholder 2"/>
          <p:cNvSpPr>
            <a:spLocks noGrp="1"/>
          </p:cNvSpPr>
          <p:nvPr>
            <p:ph idx="1" hasCustomPrompt="1"/>
          </p:nvPr>
        </p:nvSpPr>
        <p:spPr>
          <a:xfrm>
            <a:off x="623392" y="2309487"/>
            <a:ext cx="5376597" cy="4183387"/>
          </a:xfrm>
          <a:prstGeom prst="rect">
            <a:avLst/>
          </a:prstGeom>
          <a:solidFill>
            <a:srgbClr val="E7F2FF"/>
          </a:solidFill>
        </p:spPr>
        <p:txBody>
          <a:bodyPr lIns="180000" tIns="180000" rIns="180000" bIns="180000">
            <a:noAutofit/>
          </a:bodyPr>
          <a:lstStyle>
            <a:lvl1pPr marL="342891" indent="-342891">
              <a:buClr>
                <a:srgbClr val="032E61"/>
              </a:buClr>
              <a:buSzPct val="100000"/>
              <a:buFont typeface="Bahnschrift SemiBold SemiConden" panose="020B0502040204020203" pitchFamily="34" charset="0"/>
              <a:buChar char="&gt;"/>
              <a:defRPr sz="1600" b="0">
                <a:solidFill>
                  <a:schemeClr val="tx1"/>
                </a:solidFill>
              </a:defRPr>
            </a:lvl1pPr>
            <a:lvl2pPr marL="457189" indent="0">
              <a:buNone/>
              <a:defRPr/>
            </a:lvl2pPr>
          </a:lstStyle>
          <a:p>
            <a:pPr lvl="0"/>
            <a:r>
              <a:rPr lang="pt-BR" err="1"/>
              <a:t>Sed</a:t>
            </a:r>
            <a:r>
              <a:rPr lang="pt-BR"/>
              <a:t> ac </a:t>
            </a:r>
            <a:r>
              <a:rPr lang="pt-BR" err="1"/>
              <a:t>elementum</a:t>
            </a:r>
            <a:r>
              <a:rPr lang="pt-BR"/>
              <a:t> ante, id </a:t>
            </a:r>
            <a:r>
              <a:rPr lang="pt-BR" err="1"/>
              <a:t>varius</a:t>
            </a:r>
            <a:r>
              <a:rPr lang="pt-BR"/>
              <a:t> </a:t>
            </a:r>
            <a:r>
              <a:rPr lang="pt-BR" err="1"/>
              <a:t>orci</a:t>
            </a:r>
            <a:r>
              <a:rPr lang="pt-BR"/>
              <a:t>. </a:t>
            </a:r>
            <a:r>
              <a:rPr lang="pt-BR" err="1"/>
              <a:t>Maecenas</a:t>
            </a:r>
            <a:r>
              <a:rPr lang="pt-BR"/>
              <a:t> </a:t>
            </a:r>
            <a:r>
              <a:rPr lang="pt-BR" err="1"/>
              <a:t>interdum</a:t>
            </a:r>
            <a:r>
              <a:rPr lang="pt-BR"/>
              <a:t> </a:t>
            </a:r>
            <a:r>
              <a:rPr lang="pt-BR" err="1"/>
              <a:t>ligula</a:t>
            </a:r>
            <a:r>
              <a:rPr lang="pt-BR"/>
              <a:t> </a:t>
            </a:r>
            <a:r>
              <a:rPr lang="pt-BR" err="1"/>
              <a:t>eget</a:t>
            </a:r>
            <a:r>
              <a:rPr lang="pt-BR"/>
              <a:t> </a:t>
            </a:r>
            <a:r>
              <a:rPr lang="pt-BR" err="1"/>
              <a:t>consectetur</a:t>
            </a:r>
            <a:r>
              <a:rPr lang="pt-BR"/>
              <a:t> </a:t>
            </a:r>
            <a:r>
              <a:rPr lang="pt-BR" err="1"/>
              <a:t>feugiat</a:t>
            </a:r>
            <a:r>
              <a:rPr lang="pt-BR"/>
              <a:t>. </a:t>
            </a:r>
          </a:p>
          <a:p>
            <a:pPr lvl="0"/>
            <a:r>
              <a:rPr lang="pt-BR" err="1"/>
              <a:t>Praesent</a:t>
            </a:r>
            <a:r>
              <a:rPr lang="pt-BR"/>
              <a:t> </a:t>
            </a:r>
            <a:r>
              <a:rPr lang="pt-BR" err="1"/>
              <a:t>elit</a:t>
            </a:r>
            <a:r>
              <a:rPr lang="pt-BR"/>
              <a:t> est, </a:t>
            </a:r>
            <a:r>
              <a:rPr lang="pt-BR" err="1"/>
              <a:t>accumsan</a:t>
            </a:r>
            <a:r>
              <a:rPr lang="pt-BR"/>
              <a:t> </a:t>
            </a:r>
            <a:r>
              <a:rPr lang="pt-BR" err="1"/>
              <a:t>eget</a:t>
            </a:r>
            <a:r>
              <a:rPr lang="pt-BR"/>
              <a:t> </a:t>
            </a:r>
            <a:r>
              <a:rPr lang="pt-BR" err="1"/>
              <a:t>consectetur</a:t>
            </a:r>
            <a:r>
              <a:rPr lang="pt-BR"/>
              <a:t> ac, </a:t>
            </a:r>
            <a:r>
              <a:rPr lang="pt-BR" err="1"/>
              <a:t>lacinia</a:t>
            </a:r>
            <a:r>
              <a:rPr lang="pt-BR"/>
              <a:t> id mi. </a:t>
            </a:r>
            <a:r>
              <a:rPr lang="pt-BR" err="1"/>
              <a:t>Duis</a:t>
            </a:r>
            <a:r>
              <a:rPr lang="pt-BR"/>
              <a:t> </a:t>
            </a:r>
            <a:r>
              <a:rPr lang="pt-BR" err="1"/>
              <a:t>molestie</a:t>
            </a:r>
            <a:r>
              <a:rPr lang="pt-BR"/>
              <a:t> </a:t>
            </a:r>
            <a:r>
              <a:rPr lang="pt-BR" err="1"/>
              <a:t>semper</a:t>
            </a:r>
            <a:r>
              <a:rPr lang="pt-BR"/>
              <a:t> nunc </a:t>
            </a:r>
            <a:r>
              <a:rPr lang="pt-BR" err="1"/>
              <a:t>venenatis</a:t>
            </a:r>
            <a:r>
              <a:rPr lang="pt-BR"/>
              <a:t> </a:t>
            </a:r>
            <a:r>
              <a:rPr lang="pt-BR" err="1"/>
              <a:t>posuere</a:t>
            </a:r>
            <a:r>
              <a:rPr lang="pt-BR"/>
              <a:t>. </a:t>
            </a:r>
          </a:p>
          <a:p>
            <a:pPr lvl="0"/>
            <a:r>
              <a:rPr lang="pt-BR"/>
              <a:t>In </a:t>
            </a:r>
            <a:r>
              <a:rPr lang="pt-BR" err="1"/>
              <a:t>maximus</a:t>
            </a:r>
            <a:r>
              <a:rPr lang="pt-BR"/>
              <a:t> </a:t>
            </a:r>
            <a:r>
              <a:rPr lang="pt-BR" err="1"/>
              <a:t>aliquam</a:t>
            </a:r>
            <a:r>
              <a:rPr lang="pt-BR"/>
              <a:t> </a:t>
            </a:r>
            <a:r>
              <a:rPr lang="pt-BR" err="1"/>
              <a:t>enim</a:t>
            </a:r>
            <a:r>
              <a:rPr lang="pt-BR"/>
              <a:t>, </a:t>
            </a:r>
            <a:r>
              <a:rPr lang="pt-BR" err="1"/>
              <a:t>pharetra</a:t>
            </a:r>
            <a:r>
              <a:rPr lang="pt-BR"/>
              <a:t> </a:t>
            </a:r>
            <a:r>
              <a:rPr lang="pt-BR" err="1"/>
              <a:t>imperdiet</a:t>
            </a:r>
            <a:r>
              <a:rPr lang="pt-BR"/>
              <a:t> massa tempus ut. In eu </a:t>
            </a:r>
            <a:r>
              <a:rPr lang="pt-BR" err="1"/>
              <a:t>odio</a:t>
            </a:r>
            <a:r>
              <a:rPr lang="pt-BR"/>
              <a:t> </a:t>
            </a:r>
            <a:r>
              <a:rPr lang="pt-BR" err="1"/>
              <a:t>at</a:t>
            </a:r>
            <a:r>
              <a:rPr lang="pt-BR"/>
              <a:t> </a:t>
            </a:r>
            <a:r>
              <a:rPr lang="pt-BR" err="1"/>
              <a:t>enim</a:t>
            </a:r>
            <a:r>
              <a:rPr lang="pt-BR"/>
              <a:t> </a:t>
            </a:r>
            <a:r>
              <a:rPr lang="pt-BR" err="1"/>
              <a:t>tristique</a:t>
            </a:r>
            <a:r>
              <a:rPr lang="pt-BR"/>
              <a:t> </a:t>
            </a:r>
            <a:r>
              <a:rPr lang="pt-BR" err="1"/>
              <a:t>pretium</a:t>
            </a:r>
            <a:r>
              <a:rPr lang="pt-BR"/>
              <a:t>. </a:t>
            </a:r>
          </a:p>
          <a:p>
            <a:pPr lvl="0"/>
            <a:r>
              <a:rPr lang="pt-BR" err="1"/>
              <a:t>Sed</a:t>
            </a:r>
            <a:r>
              <a:rPr lang="pt-BR"/>
              <a:t> </a:t>
            </a:r>
            <a:r>
              <a:rPr lang="pt-BR" err="1"/>
              <a:t>faucibus</a:t>
            </a:r>
            <a:r>
              <a:rPr lang="pt-BR"/>
              <a:t> </a:t>
            </a:r>
            <a:r>
              <a:rPr lang="pt-BR" err="1"/>
              <a:t>efficitur</a:t>
            </a:r>
            <a:r>
              <a:rPr lang="pt-BR"/>
              <a:t> </a:t>
            </a:r>
            <a:r>
              <a:rPr lang="pt-BR" err="1"/>
              <a:t>tortor</a:t>
            </a:r>
            <a:r>
              <a:rPr lang="pt-BR"/>
              <a:t> </a:t>
            </a:r>
            <a:r>
              <a:rPr lang="pt-BR" err="1"/>
              <a:t>vel</a:t>
            </a:r>
            <a:r>
              <a:rPr lang="pt-BR"/>
              <a:t> </a:t>
            </a:r>
            <a:r>
              <a:rPr lang="pt-BR" err="1"/>
              <a:t>suscipit</a:t>
            </a:r>
            <a:r>
              <a:rPr lang="pt-BR"/>
              <a:t>. </a:t>
            </a:r>
            <a:r>
              <a:rPr lang="pt-BR" err="1"/>
              <a:t>Donec</a:t>
            </a:r>
            <a:r>
              <a:rPr lang="pt-BR"/>
              <a:t> </a:t>
            </a:r>
            <a:r>
              <a:rPr lang="pt-BR" err="1"/>
              <a:t>ligula</a:t>
            </a:r>
            <a:r>
              <a:rPr lang="pt-BR"/>
              <a:t> </a:t>
            </a:r>
            <a:r>
              <a:rPr lang="pt-BR" err="1"/>
              <a:t>enim</a:t>
            </a:r>
            <a:r>
              <a:rPr lang="pt-BR"/>
              <a:t>, </a:t>
            </a:r>
            <a:r>
              <a:rPr lang="pt-BR" err="1"/>
              <a:t>dapibus</a:t>
            </a:r>
            <a:r>
              <a:rPr lang="pt-BR"/>
              <a:t> </a:t>
            </a:r>
            <a:r>
              <a:rPr lang="pt-BR" err="1"/>
              <a:t>sit</a:t>
            </a:r>
            <a:r>
              <a:rPr lang="pt-BR"/>
              <a:t> </a:t>
            </a:r>
            <a:r>
              <a:rPr lang="pt-BR" err="1"/>
              <a:t>amet</a:t>
            </a:r>
            <a:r>
              <a:rPr lang="pt-BR"/>
              <a:t> urna </a:t>
            </a:r>
            <a:r>
              <a:rPr lang="pt-BR" err="1"/>
              <a:t>vel</a:t>
            </a:r>
            <a:r>
              <a:rPr lang="pt-BR"/>
              <a:t>, </a:t>
            </a:r>
            <a:r>
              <a:rPr lang="pt-BR" err="1"/>
              <a:t>convallis</a:t>
            </a:r>
            <a:r>
              <a:rPr lang="pt-BR"/>
              <a:t>.</a:t>
            </a:r>
          </a:p>
          <a:p>
            <a:pPr lvl="0"/>
            <a:r>
              <a:rPr lang="en-GB" err="1"/>
              <a:t>Curabitur</a:t>
            </a:r>
            <a:r>
              <a:rPr lang="en-GB"/>
              <a:t> at </a:t>
            </a:r>
            <a:r>
              <a:rPr lang="en-GB" err="1"/>
              <a:t>nisl</a:t>
            </a:r>
            <a:r>
              <a:rPr lang="en-GB"/>
              <a:t> </a:t>
            </a:r>
            <a:r>
              <a:rPr lang="en-GB" err="1"/>
              <a:t>ultricies</a:t>
            </a:r>
            <a:r>
              <a:rPr lang="en-GB"/>
              <a:t>, </a:t>
            </a:r>
            <a:r>
              <a:rPr lang="en-GB" err="1"/>
              <a:t>facilisis</a:t>
            </a:r>
            <a:r>
              <a:rPr lang="en-GB"/>
              <a:t> </a:t>
            </a:r>
            <a:r>
              <a:rPr lang="en-GB" err="1"/>
              <a:t>tortor</a:t>
            </a:r>
            <a:r>
              <a:rPr lang="en-GB"/>
              <a:t> at, </a:t>
            </a:r>
            <a:r>
              <a:rPr lang="en-GB" err="1"/>
              <a:t>molestie</a:t>
            </a:r>
            <a:r>
              <a:rPr lang="en-GB"/>
              <a:t> lacus. Maecenas </a:t>
            </a:r>
            <a:r>
              <a:rPr lang="en-GB" err="1"/>
              <a:t>malesuada</a:t>
            </a:r>
            <a:r>
              <a:rPr lang="en-GB"/>
              <a:t> </a:t>
            </a:r>
            <a:r>
              <a:rPr lang="en-GB" err="1"/>
              <a:t>imperdiet</a:t>
            </a:r>
            <a:r>
              <a:rPr lang="en-GB"/>
              <a:t> </a:t>
            </a:r>
            <a:r>
              <a:rPr lang="en-GB" err="1"/>
              <a:t>dolor</a:t>
            </a:r>
            <a:r>
              <a:rPr lang="en-GB"/>
              <a:t>, a porta </a:t>
            </a:r>
            <a:r>
              <a:rPr lang="en-GB" err="1"/>
              <a:t>justo</a:t>
            </a:r>
            <a:r>
              <a:rPr lang="en-GB"/>
              <a:t>. </a:t>
            </a:r>
            <a:r>
              <a:rPr lang="en-GB" err="1"/>
              <a:t>Suspendisse</a:t>
            </a:r>
            <a:r>
              <a:rPr lang="en-GB"/>
              <a:t> </a:t>
            </a:r>
            <a:r>
              <a:rPr lang="en-GB" err="1"/>
              <a:t>rhoncus</a:t>
            </a:r>
            <a:r>
              <a:rPr lang="en-GB"/>
              <a:t> </a:t>
            </a:r>
            <a:r>
              <a:rPr lang="en-GB" err="1"/>
              <a:t>enim</a:t>
            </a:r>
            <a:r>
              <a:rPr lang="en-GB"/>
              <a:t> at ipsum </a:t>
            </a:r>
            <a:r>
              <a:rPr lang="en-GB" err="1"/>
              <a:t>viverra</a:t>
            </a:r>
            <a:r>
              <a:rPr lang="en-GB"/>
              <a:t> </a:t>
            </a:r>
            <a:r>
              <a:rPr lang="en-GB" err="1"/>
              <a:t>interdum</a:t>
            </a:r>
            <a:r>
              <a:rPr lang="en-GB"/>
              <a:t>. </a:t>
            </a:r>
          </a:p>
        </p:txBody>
      </p:sp>
      <p:sp>
        <p:nvSpPr>
          <p:cNvPr id="16" name="Content Placeholder 2"/>
          <p:cNvSpPr>
            <a:spLocks noGrp="1"/>
          </p:cNvSpPr>
          <p:nvPr>
            <p:ph idx="15" hasCustomPrompt="1"/>
          </p:nvPr>
        </p:nvSpPr>
        <p:spPr>
          <a:xfrm>
            <a:off x="6192337" y="2309487"/>
            <a:ext cx="5384679" cy="4183387"/>
          </a:xfrm>
          <a:prstGeom prst="rect">
            <a:avLst/>
          </a:prstGeom>
          <a:solidFill>
            <a:srgbClr val="D2EEE9"/>
          </a:solidFill>
        </p:spPr>
        <p:txBody>
          <a:bodyPr lIns="180000" tIns="180000" rIns="180000" bIns="180000">
            <a:normAutofit/>
          </a:bodyPr>
          <a:lstStyle>
            <a:lvl1pPr marL="342891" indent="-342891">
              <a:buClr>
                <a:srgbClr val="032E61"/>
              </a:buClr>
              <a:buSzPct val="100000"/>
              <a:buFont typeface="Bahnschrift SemiBold SemiConden" panose="020B0502040204020203" pitchFamily="34" charset="0"/>
              <a:buChar char="&gt;"/>
              <a:defRPr sz="1600" b="0">
                <a:solidFill>
                  <a:schemeClr val="tx1"/>
                </a:solidFill>
              </a:defRPr>
            </a:lvl1pPr>
            <a:lvl2pPr marL="457189" indent="0">
              <a:buNone/>
              <a:defRPr/>
            </a:lvl2pPr>
          </a:lstStyle>
          <a:p>
            <a:pPr lvl="0"/>
            <a:r>
              <a:rPr lang="pt-BR" err="1"/>
              <a:t>Sed</a:t>
            </a:r>
            <a:r>
              <a:rPr lang="pt-BR"/>
              <a:t> ac </a:t>
            </a:r>
            <a:r>
              <a:rPr lang="pt-BR" err="1"/>
              <a:t>elementum</a:t>
            </a:r>
            <a:r>
              <a:rPr lang="pt-BR"/>
              <a:t> ante, id </a:t>
            </a:r>
            <a:r>
              <a:rPr lang="pt-BR" err="1"/>
              <a:t>varius</a:t>
            </a:r>
            <a:r>
              <a:rPr lang="pt-BR"/>
              <a:t> </a:t>
            </a:r>
            <a:r>
              <a:rPr lang="pt-BR" err="1"/>
              <a:t>orci</a:t>
            </a:r>
            <a:r>
              <a:rPr lang="pt-BR"/>
              <a:t>. </a:t>
            </a:r>
            <a:r>
              <a:rPr lang="pt-BR" err="1"/>
              <a:t>Maecenas</a:t>
            </a:r>
            <a:r>
              <a:rPr lang="pt-BR"/>
              <a:t> </a:t>
            </a:r>
            <a:r>
              <a:rPr lang="pt-BR" err="1"/>
              <a:t>interdum</a:t>
            </a:r>
            <a:r>
              <a:rPr lang="pt-BR"/>
              <a:t> </a:t>
            </a:r>
            <a:r>
              <a:rPr lang="pt-BR" err="1"/>
              <a:t>ligula</a:t>
            </a:r>
            <a:r>
              <a:rPr lang="pt-BR"/>
              <a:t> </a:t>
            </a:r>
            <a:r>
              <a:rPr lang="pt-BR" err="1"/>
              <a:t>eget</a:t>
            </a:r>
            <a:r>
              <a:rPr lang="pt-BR"/>
              <a:t> </a:t>
            </a:r>
            <a:r>
              <a:rPr lang="pt-BR" err="1"/>
              <a:t>consectetur</a:t>
            </a:r>
            <a:r>
              <a:rPr lang="pt-BR"/>
              <a:t> </a:t>
            </a:r>
            <a:r>
              <a:rPr lang="pt-BR" err="1"/>
              <a:t>feugiat</a:t>
            </a:r>
            <a:r>
              <a:rPr lang="pt-BR"/>
              <a:t>. </a:t>
            </a:r>
          </a:p>
          <a:p>
            <a:pPr lvl="0"/>
            <a:r>
              <a:rPr lang="pt-BR" err="1"/>
              <a:t>Praesent</a:t>
            </a:r>
            <a:r>
              <a:rPr lang="pt-BR"/>
              <a:t> </a:t>
            </a:r>
            <a:r>
              <a:rPr lang="pt-BR" err="1"/>
              <a:t>elit</a:t>
            </a:r>
            <a:r>
              <a:rPr lang="pt-BR"/>
              <a:t> est, </a:t>
            </a:r>
            <a:r>
              <a:rPr lang="pt-BR" err="1"/>
              <a:t>accumsan</a:t>
            </a:r>
            <a:r>
              <a:rPr lang="pt-BR"/>
              <a:t> </a:t>
            </a:r>
            <a:r>
              <a:rPr lang="pt-BR" err="1"/>
              <a:t>eget</a:t>
            </a:r>
            <a:r>
              <a:rPr lang="pt-BR"/>
              <a:t> </a:t>
            </a:r>
            <a:r>
              <a:rPr lang="pt-BR" err="1"/>
              <a:t>consectetur</a:t>
            </a:r>
            <a:r>
              <a:rPr lang="pt-BR"/>
              <a:t> ac, </a:t>
            </a:r>
            <a:r>
              <a:rPr lang="pt-BR" err="1"/>
              <a:t>lacinia</a:t>
            </a:r>
            <a:r>
              <a:rPr lang="pt-BR"/>
              <a:t> id mi. </a:t>
            </a:r>
            <a:r>
              <a:rPr lang="pt-BR" err="1"/>
              <a:t>Duis</a:t>
            </a:r>
            <a:r>
              <a:rPr lang="pt-BR"/>
              <a:t> </a:t>
            </a:r>
            <a:r>
              <a:rPr lang="pt-BR" err="1"/>
              <a:t>molestie</a:t>
            </a:r>
            <a:r>
              <a:rPr lang="pt-BR"/>
              <a:t> </a:t>
            </a:r>
            <a:r>
              <a:rPr lang="pt-BR" err="1"/>
              <a:t>semper</a:t>
            </a:r>
            <a:r>
              <a:rPr lang="pt-BR"/>
              <a:t> nunc </a:t>
            </a:r>
            <a:r>
              <a:rPr lang="pt-BR" err="1"/>
              <a:t>venenatis</a:t>
            </a:r>
            <a:r>
              <a:rPr lang="pt-BR"/>
              <a:t> </a:t>
            </a:r>
            <a:r>
              <a:rPr lang="pt-BR" err="1"/>
              <a:t>posuere</a:t>
            </a:r>
            <a:r>
              <a:rPr lang="pt-BR"/>
              <a:t>. </a:t>
            </a:r>
          </a:p>
          <a:p>
            <a:pPr lvl="0"/>
            <a:r>
              <a:rPr lang="pt-BR"/>
              <a:t>In </a:t>
            </a:r>
            <a:r>
              <a:rPr lang="pt-BR" err="1"/>
              <a:t>maximus</a:t>
            </a:r>
            <a:r>
              <a:rPr lang="pt-BR"/>
              <a:t> </a:t>
            </a:r>
            <a:r>
              <a:rPr lang="pt-BR" err="1"/>
              <a:t>aliquam</a:t>
            </a:r>
            <a:r>
              <a:rPr lang="pt-BR"/>
              <a:t> </a:t>
            </a:r>
            <a:r>
              <a:rPr lang="pt-BR" err="1"/>
              <a:t>enim</a:t>
            </a:r>
            <a:r>
              <a:rPr lang="pt-BR"/>
              <a:t>, </a:t>
            </a:r>
            <a:r>
              <a:rPr lang="pt-BR" err="1"/>
              <a:t>pharetra</a:t>
            </a:r>
            <a:r>
              <a:rPr lang="pt-BR"/>
              <a:t> </a:t>
            </a:r>
            <a:r>
              <a:rPr lang="pt-BR" err="1"/>
              <a:t>imperdiet</a:t>
            </a:r>
            <a:r>
              <a:rPr lang="pt-BR"/>
              <a:t> massa tempus ut. In eu </a:t>
            </a:r>
            <a:r>
              <a:rPr lang="pt-BR" err="1"/>
              <a:t>odio</a:t>
            </a:r>
            <a:r>
              <a:rPr lang="pt-BR"/>
              <a:t> </a:t>
            </a:r>
            <a:r>
              <a:rPr lang="pt-BR" err="1"/>
              <a:t>at</a:t>
            </a:r>
            <a:r>
              <a:rPr lang="pt-BR"/>
              <a:t> </a:t>
            </a:r>
            <a:r>
              <a:rPr lang="pt-BR" err="1"/>
              <a:t>enim</a:t>
            </a:r>
            <a:r>
              <a:rPr lang="pt-BR"/>
              <a:t> </a:t>
            </a:r>
            <a:r>
              <a:rPr lang="pt-BR" err="1"/>
              <a:t>tristique</a:t>
            </a:r>
            <a:r>
              <a:rPr lang="pt-BR"/>
              <a:t> </a:t>
            </a:r>
            <a:r>
              <a:rPr lang="pt-BR" err="1"/>
              <a:t>pretium</a:t>
            </a:r>
            <a:r>
              <a:rPr lang="pt-BR"/>
              <a:t>.</a:t>
            </a:r>
          </a:p>
          <a:p>
            <a:pPr lvl="0"/>
            <a:r>
              <a:rPr lang="pt-BR" err="1"/>
              <a:t>Sed</a:t>
            </a:r>
            <a:r>
              <a:rPr lang="pt-BR"/>
              <a:t> </a:t>
            </a:r>
            <a:r>
              <a:rPr lang="pt-BR" err="1"/>
              <a:t>faucibus</a:t>
            </a:r>
            <a:r>
              <a:rPr lang="pt-BR"/>
              <a:t> </a:t>
            </a:r>
            <a:r>
              <a:rPr lang="pt-BR" err="1"/>
              <a:t>efficitur</a:t>
            </a:r>
            <a:r>
              <a:rPr lang="pt-BR"/>
              <a:t> </a:t>
            </a:r>
            <a:r>
              <a:rPr lang="pt-BR" err="1"/>
              <a:t>tortor</a:t>
            </a:r>
            <a:r>
              <a:rPr lang="pt-BR"/>
              <a:t> </a:t>
            </a:r>
            <a:r>
              <a:rPr lang="pt-BR" err="1"/>
              <a:t>vel</a:t>
            </a:r>
            <a:r>
              <a:rPr lang="pt-BR"/>
              <a:t> </a:t>
            </a:r>
            <a:r>
              <a:rPr lang="pt-BR" err="1"/>
              <a:t>suscipit</a:t>
            </a:r>
            <a:r>
              <a:rPr lang="pt-BR"/>
              <a:t>. </a:t>
            </a:r>
            <a:r>
              <a:rPr lang="pt-BR" err="1"/>
              <a:t>Donec</a:t>
            </a:r>
            <a:r>
              <a:rPr lang="pt-BR"/>
              <a:t> </a:t>
            </a:r>
            <a:r>
              <a:rPr lang="pt-BR" err="1"/>
              <a:t>ligula</a:t>
            </a:r>
            <a:r>
              <a:rPr lang="pt-BR"/>
              <a:t> </a:t>
            </a:r>
            <a:r>
              <a:rPr lang="pt-BR" err="1"/>
              <a:t>enim</a:t>
            </a:r>
            <a:r>
              <a:rPr lang="pt-BR"/>
              <a:t>, </a:t>
            </a:r>
            <a:r>
              <a:rPr lang="pt-BR" err="1"/>
              <a:t>dapibus</a:t>
            </a:r>
            <a:r>
              <a:rPr lang="pt-BR"/>
              <a:t> </a:t>
            </a:r>
            <a:r>
              <a:rPr lang="pt-BR" err="1"/>
              <a:t>sit</a:t>
            </a:r>
            <a:r>
              <a:rPr lang="pt-BR"/>
              <a:t> </a:t>
            </a:r>
            <a:r>
              <a:rPr lang="pt-BR" err="1"/>
              <a:t>amet</a:t>
            </a:r>
            <a:r>
              <a:rPr lang="pt-BR"/>
              <a:t> urna </a:t>
            </a:r>
            <a:r>
              <a:rPr lang="pt-BR" err="1"/>
              <a:t>vel</a:t>
            </a:r>
            <a:r>
              <a:rPr lang="pt-BR"/>
              <a:t>, </a:t>
            </a:r>
            <a:r>
              <a:rPr lang="pt-BR" err="1"/>
              <a:t>convallis</a:t>
            </a:r>
            <a:r>
              <a:rPr lang="pt-BR"/>
              <a:t>. </a:t>
            </a:r>
          </a:p>
          <a:p>
            <a:pPr lvl="0"/>
            <a:r>
              <a:rPr lang="en-GB" err="1"/>
              <a:t>Curabitur</a:t>
            </a:r>
            <a:r>
              <a:rPr lang="en-GB"/>
              <a:t> at </a:t>
            </a:r>
            <a:r>
              <a:rPr lang="en-GB" err="1"/>
              <a:t>nisl</a:t>
            </a:r>
            <a:r>
              <a:rPr lang="en-GB"/>
              <a:t> </a:t>
            </a:r>
            <a:r>
              <a:rPr lang="en-GB" err="1"/>
              <a:t>ultricies</a:t>
            </a:r>
            <a:r>
              <a:rPr lang="en-GB"/>
              <a:t>, </a:t>
            </a:r>
            <a:r>
              <a:rPr lang="en-GB" err="1"/>
              <a:t>facilisis</a:t>
            </a:r>
            <a:r>
              <a:rPr lang="en-GB"/>
              <a:t> </a:t>
            </a:r>
            <a:r>
              <a:rPr lang="en-GB" err="1"/>
              <a:t>tortor</a:t>
            </a:r>
            <a:r>
              <a:rPr lang="en-GB"/>
              <a:t> at, </a:t>
            </a:r>
            <a:r>
              <a:rPr lang="en-GB" err="1"/>
              <a:t>molestie</a:t>
            </a:r>
            <a:r>
              <a:rPr lang="en-GB"/>
              <a:t> lacus. Maecenas </a:t>
            </a:r>
            <a:r>
              <a:rPr lang="en-GB" err="1"/>
              <a:t>malesuada</a:t>
            </a:r>
            <a:r>
              <a:rPr lang="en-GB"/>
              <a:t> </a:t>
            </a:r>
            <a:r>
              <a:rPr lang="en-GB" err="1"/>
              <a:t>imperdiet</a:t>
            </a:r>
            <a:r>
              <a:rPr lang="en-GB"/>
              <a:t> </a:t>
            </a:r>
            <a:r>
              <a:rPr lang="en-GB" err="1"/>
              <a:t>dolor</a:t>
            </a:r>
            <a:r>
              <a:rPr lang="en-GB"/>
              <a:t>, a porta </a:t>
            </a:r>
            <a:r>
              <a:rPr lang="en-GB" err="1"/>
              <a:t>justo</a:t>
            </a:r>
            <a:r>
              <a:rPr lang="en-GB"/>
              <a:t>. </a:t>
            </a:r>
            <a:r>
              <a:rPr lang="en-GB" err="1"/>
              <a:t>Suspendisse</a:t>
            </a:r>
            <a:r>
              <a:rPr lang="en-GB"/>
              <a:t> </a:t>
            </a:r>
            <a:r>
              <a:rPr lang="en-GB" err="1"/>
              <a:t>rhoncus</a:t>
            </a:r>
            <a:r>
              <a:rPr lang="en-GB"/>
              <a:t> </a:t>
            </a:r>
            <a:r>
              <a:rPr lang="en-GB" err="1"/>
              <a:t>enim</a:t>
            </a:r>
            <a:r>
              <a:rPr lang="en-GB"/>
              <a:t> at ipsum </a:t>
            </a:r>
            <a:r>
              <a:rPr lang="en-GB" err="1"/>
              <a:t>viverra</a:t>
            </a:r>
            <a:r>
              <a:rPr lang="en-GB"/>
              <a:t> </a:t>
            </a:r>
            <a:r>
              <a:rPr lang="en-GB" err="1"/>
              <a:t>interdum</a:t>
            </a:r>
            <a:r>
              <a:rPr lang="en-GB"/>
              <a:t>. </a:t>
            </a:r>
          </a:p>
        </p:txBody>
      </p:sp>
      <p:sp>
        <p:nvSpPr>
          <p:cNvPr id="19" name="Text Placeholder 18"/>
          <p:cNvSpPr>
            <a:spLocks noGrp="1"/>
          </p:cNvSpPr>
          <p:nvPr>
            <p:ph type="body" sz="quarter" idx="16" hasCustomPrompt="1"/>
          </p:nvPr>
        </p:nvSpPr>
        <p:spPr>
          <a:xfrm>
            <a:off x="623392" y="1707537"/>
            <a:ext cx="5376597" cy="473327"/>
          </a:xfrm>
          <a:prstGeom prst="rect">
            <a:avLst/>
          </a:prstGeom>
          <a:solidFill>
            <a:srgbClr val="032E61"/>
          </a:solidFill>
        </p:spPr>
        <p:txBody>
          <a:bodyPr lIns="180000" anchor="ctr"/>
          <a:lstStyle>
            <a:lvl1pPr marL="0" indent="0" algn="ctr">
              <a:buNone/>
              <a:defRPr sz="1800" b="1" baseline="0">
                <a:solidFill>
                  <a:schemeClr val="bg1"/>
                </a:solidFill>
              </a:defRPr>
            </a:lvl1pPr>
          </a:lstStyle>
          <a:p>
            <a:pPr lvl="0"/>
            <a:r>
              <a:rPr lang="en-US"/>
              <a:t>[ SECOND TITLE]</a:t>
            </a:r>
            <a:endParaRPr lang="en-GB"/>
          </a:p>
        </p:txBody>
      </p:sp>
      <p:sp>
        <p:nvSpPr>
          <p:cNvPr id="20" name="Text Placeholder 18"/>
          <p:cNvSpPr>
            <a:spLocks noGrp="1"/>
          </p:cNvSpPr>
          <p:nvPr>
            <p:ph type="body" sz="quarter" idx="17" hasCustomPrompt="1"/>
          </p:nvPr>
        </p:nvSpPr>
        <p:spPr>
          <a:xfrm>
            <a:off x="6192011" y="1707535"/>
            <a:ext cx="5385016" cy="473327"/>
          </a:xfrm>
          <a:prstGeom prst="rect">
            <a:avLst/>
          </a:prstGeom>
          <a:solidFill>
            <a:srgbClr val="00B5B5"/>
          </a:solidFill>
        </p:spPr>
        <p:txBody>
          <a:bodyPr lIns="180000" anchor="ctr"/>
          <a:lstStyle>
            <a:lvl1pPr marL="0" indent="0" algn="ctr">
              <a:buNone/>
              <a:defRPr sz="1800" b="1" baseline="0">
                <a:solidFill>
                  <a:schemeClr val="bg1"/>
                </a:solidFill>
              </a:defRPr>
            </a:lvl1pPr>
          </a:lstStyle>
          <a:p>
            <a:pPr lvl="0"/>
            <a:r>
              <a:rPr lang="en-US"/>
              <a:t>[SECOND TITLE]</a:t>
            </a:r>
            <a:endParaRPr lang="en-GB"/>
          </a:p>
        </p:txBody>
      </p:sp>
      <p:sp>
        <p:nvSpPr>
          <p:cNvPr id="13" name="Text Placeholder 13"/>
          <p:cNvSpPr>
            <a:spLocks noGrp="1"/>
          </p:cNvSpPr>
          <p:nvPr>
            <p:ph type="body" sz="quarter" idx="14" hasCustomPrompt="1"/>
          </p:nvPr>
        </p:nvSpPr>
        <p:spPr>
          <a:xfrm>
            <a:off x="623392" y="1127427"/>
            <a:ext cx="10953624" cy="451483"/>
          </a:xfrm>
          <a:prstGeom prst="rect">
            <a:avLst/>
          </a:prstGeom>
          <a:solidFill>
            <a:schemeClr val="bg1">
              <a:lumMod val="95000"/>
            </a:schemeClr>
          </a:solidFill>
        </p:spPr>
        <p:txBody>
          <a:bodyPr anchor="ctr">
            <a:normAutofit/>
          </a:bodyPr>
          <a:lstStyle>
            <a:lvl1pPr marL="0" indent="0" algn="ctr">
              <a:buNone/>
              <a:defRPr lang="en-GB" sz="1800" b="1" kern="1200" baseline="0" dirty="0">
                <a:solidFill>
                  <a:schemeClr val="tx1"/>
                </a:solidFill>
                <a:latin typeface="+mj-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lvl="0"/>
            <a:r>
              <a:rPr lang="en-US"/>
              <a:t>[ INSERT THE TITLE HERE ]</a:t>
            </a:r>
            <a:endParaRPr lang="en-GB"/>
          </a:p>
        </p:txBody>
      </p:sp>
      <p:cxnSp>
        <p:nvCxnSpPr>
          <p:cNvPr id="3" name="Straight Connector 2"/>
          <p:cNvCxnSpPr/>
          <p:nvPr/>
        </p:nvCxnSpPr>
        <p:spPr>
          <a:xfrm>
            <a:off x="623392" y="6501341"/>
            <a:ext cx="5376597" cy="0"/>
          </a:xfrm>
          <a:prstGeom prst="line">
            <a:avLst/>
          </a:prstGeom>
          <a:ln w="25400">
            <a:solidFill>
              <a:srgbClr val="02224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192011" y="6501341"/>
            <a:ext cx="5376597" cy="0"/>
          </a:xfrm>
          <a:prstGeom prst="line">
            <a:avLst/>
          </a:prstGeom>
          <a:ln w="25400">
            <a:solidFill>
              <a:srgbClr val="00B5B5"/>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hasCustomPrompt="1"/>
          </p:nvPr>
        </p:nvSpPr>
        <p:spPr>
          <a:xfrm>
            <a:off x="1022944" y="164637"/>
            <a:ext cx="10472648" cy="864096"/>
          </a:xfrm>
        </p:spPr>
        <p:txBody>
          <a:bodyPr>
            <a:normAutofit/>
          </a:bodyPr>
          <a:lstStyle>
            <a:lvl1pPr>
              <a:defRPr sz="2667" b="1" baseline="0">
                <a:solidFill>
                  <a:srgbClr val="022249"/>
                </a:solidFill>
              </a:defRPr>
            </a:lvl1pPr>
          </a:lstStyle>
          <a:p>
            <a:r>
              <a:rPr lang="en-US"/>
              <a:t>Click to edit slide title style</a:t>
            </a:r>
            <a:br>
              <a:rPr lang="en-US"/>
            </a:br>
            <a:r>
              <a:rPr lang="en-US"/>
              <a:t>Slide title can be extended to two lines</a:t>
            </a:r>
            <a:endParaRPr lang="en-GB"/>
          </a:p>
        </p:txBody>
      </p:sp>
    </p:spTree>
    <p:extLst>
      <p:ext uri="{BB962C8B-B14F-4D97-AF65-F5344CB8AC3E}">
        <p14:creationId xmlns:p14="http://schemas.microsoft.com/office/powerpoint/2010/main" val="1621251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 columns (Colour boxes)">
    <p:spTree>
      <p:nvGrpSpPr>
        <p:cNvPr id="1" name=""/>
        <p:cNvGrpSpPr/>
        <p:nvPr/>
      </p:nvGrpSpPr>
      <p:grpSpPr>
        <a:xfrm>
          <a:off x="0" y="0"/>
          <a:ext cx="0" cy="0"/>
          <a:chOff x="0" y="0"/>
          <a:chExt cx="0" cy="0"/>
        </a:xfrm>
      </p:grpSpPr>
      <p:sp>
        <p:nvSpPr>
          <p:cNvPr id="11" name="Content Placeholder 2"/>
          <p:cNvSpPr>
            <a:spLocks noGrp="1"/>
          </p:cNvSpPr>
          <p:nvPr>
            <p:ph idx="1" hasCustomPrompt="1"/>
          </p:nvPr>
        </p:nvSpPr>
        <p:spPr>
          <a:xfrm>
            <a:off x="623392" y="2309487"/>
            <a:ext cx="3552395" cy="4183387"/>
          </a:xfrm>
          <a:prstGeom prst="rect">
            <a:avLst/>
          </a:prstGeom>
          <a:solidFill>
            <a:srgbClr val="E7F2FF"/>
          </a:solidFill>
        </p:spPr>
        <p:txBody>
          <a:bodyPr lIns="180000" tIns="180000" rIns="180000" bIns="180000">
            <a:noAutofit/>
          </a:bodyPr>
          <a:lstStyle>
            <a:lvl1pPr marL="342891" indent="-342891">
              <a:buClr>
                <a:srgbClr val="032E61"/>
              </a:buClr>
              <a:buSzPct val="80000"/>
              <a:buFont typeface="Bahnschrift SemiBold SemiConden" panose="020B0502040204020203" pitchFamily="34" charset="0"/>
              <a:buChar char="&gt;"/>
              <a:defRPr sz="1600" b="0">
                <a:solidFill>
                  <a:schemeClr val="tx1"/>
                </a:solidFill>
              </a:defRPr>
            </a:lvl1pPr>
            <a:lvl2pPr marL="457189" indent="0">
              <a:buNone/>
              <a:defRPr/>
            </a:lvl2pPr>
          </a:lstStyle>
          <a:p>
            <a:pPr lvl="0"/>
            <a:r>
              <a:rPr lang="pt-BR" err="1"/>
              <a:t>Sed</a:t>
            </a:r>
            <a:r>
              <a:rPr lang="pt-BR"/>
              <a:t> ac </a:t>
            </a:r>
            <a:r>
              <a:rPr lang="pt-BR" err="1"/>
              <a:t>elementum</a:t>
            </a:r>
            <a:r>
              <a:rPr lang="pt-BR"/>
              <a:t> ante, id </a:t>
            </a:r>
            <a:r>
              <a:rPr lang="pt-BR" err="1"/>
              <a:t>varius</a:t>
            </a:r>
            <a:r>
              <a:rPr lang="pt-BR"/>
              <a:t> </a:t>
            </a:r>
            <a:r>
              <a:rPr lang="pt-BR" err="1"/>
              <a:t>orci</a:t>
            </a:r>
            <a:r>
              <a:rPr lang="pt-BR"/>
              <a:t>. </a:t>
            </a:r>
            <a:r>
              <a:rPr lang="pt-BR" err="1"/>
              <a:t>Maecenas</a:t>
            </a:r>
            <a:r>
              <a:rPr lang="pt-BR"/>
              <a:t> </a:t>
            </a:r>
            <a:r>
              <a:rPr lang="pt-BR" err="1"/>
              <a:t>interdum</a:t>
            </a:r>
            <a:r>
              <a:rPr lang="pt-BR"/>
              <a:t> </a:t>
            </a:r>
            <a:r>
              <a:rPr lang="pt-BR" err="1"/>
              <a:t>ligula</a:t>
            </a:r>
            <a:r>
              <a:rPr lang="pt-BR"/>
              <a:t> </a:t>
            </a:r>
            <a:r>
              <a:rPr lang="pt-BR" err="1"/>
              <a:t>eget</a:t>
            </a:r>
            <a:r>
              <a:rPr lang="pt-BR"/>
              <a:t> </a:t>
            </a:r>
            <a:r>
              <a:rPr lang="pt-BR" err="1"/>
              <a:t>consectetur</a:t>
            </a:r>
            <a:r>
              <a:rPr lang="pt-BR"/>
              <a:t> </a:t>
            </a:r>
            <a:r>
              <a:rPr lang="pt-BR" err="1"/>
              <a:t>feugiat</a:t>
            </a:r>
            <a:r>
              <a:rPr lang="pt-BR"/>
              <a:t>. </a:t>
            </a:r>
          </a:p>
          <a:p>
            <a:pPr lvl="0"/>
            <a:r>
              <a:rPr lang="pt-BR" err="1"/>
              <a:t>Praesent</a:t>
            </a:r>
            <a:r>
              <a:rPr lang="pt-BR"/>
              <a:t> </a:t>
            </a:r>
            <a:r>
              <a:rPr lang="pt-BR" err="1"/>
              <a:t>elit</a:t>
            </a:r>
            <a:r>
              <a:rPr lang="pt-BR"/>
              <a:t> est, </a:t>
            </a:r>
            <a:r>
              <a:rPr lang="pt-BR" err="1"/>
              <a:t>accumsan</a:t>
            </a:r>
            <a:r>
              <a:rPr lang="pt-BR"/>
              <a:t> </a:t>
            </a:r>
            <a:r>
              <a:rPr lang="pt-BR" err="1"/>
              <a:t>eget</a:t>
            </a:r>
            <a:r>
              <a:rPr lang="pt-BR"/>
              <a:t> </a:t>
            </a:r>
            <a:r>
              <a:rPr lang="pt-BR" err="1"/>
              <a:t>consectetur</a:t>
            </a:r>
            <a:r>
              <a:rPr lang="pt-BR"/>
              <a:t> ac, </a:t>
            </a:r>
            <a:r>
              <a:rPr lang="pt-BR" err="1"/>
              <a:t>lacinia</a:t>
            </a:r>
            <a:r>
              <a:rPr lang="pt-BR"/>
              <a:t> id mi. </a:t>
            </a:r>
            <a:r>
              <a:rPr lang="pt-BR" err="1"/>
              <a:t>Duis</a:t>
            </a:r>
            <a:r>
              <a:rPr lang="pt-BR"/>
              <a:t> </a:t>
            </a:r>
            <a:r>
              <a:rPr lang="pt-BR" err="1"/>
              <a:t>molestie</a:t>
            </a:r>
            <a:r>
              <a:rPr lang="pt-BR"/>
              <a:t> </a:t>
            </a:r>
            <a:r>
              <a:rPr lang="pt-BR" err="1"/>
              <a:t>semper</a:t>
            </a:r>
            <a:r>
              <a:rPr lang="pt-BR"/>
              <a:t> nunc </a:t>
            </a:r>
            <a:r>
              <a:rPr lang="pt-BR" err="1"/>
              <a:t>venenatis</a:t>
            </a:r>
            <a:r>
              <a:rPr lang="pt-BR"/>
              <a:t> </a:t>
            </a:r>
            <a:r>
              <a:rPr lang="pt-BR" err="1"/>
              <a:t>posuere</a:t>
            </a:r>
            <a:r>
              <a:rPr lang="pt-BR"/>
              <a:t>. </a:t>
            </a:r>
          </a:p>
          <a:p>
            <a:pPr lvl="0"/>
            <a:r>
              <a:rPr lang="pt-BR"/>
              <a:t>In </a:t>
            </a:r>
            <a:r>
              <a:rPr lang="pt-BR" err="1"/>
              <a:t>maximus</a:t>
            </a:r>
            <a:r>
              <a:rPr lang="pt-BR"/>
              <a:t> </a:t>
            </a:r>
            <a:r>
              <a:rPr lang="pt-BR" err="1"/>
              <a:t>aliquam</a:t>
            </a:r>
            <a:r>
              <a:rPr lang="pt-BR"/>
              <a:t> </a:t>
            </a:r>
            <a:r>
              <a:rPr lang="pt-BR" err="1"/>
              <a:t>enim</a:t>
            </a:r>
            <a:r>
              <a:rPr lang="pt-BR"/>
              <a:t>, </a:t>
            </a:r>
            <a:r>
              <a:rPr lang="pt-BR" err="1"/>
              <a:t>pharetra</a:t>
            </a:r>
            <a:r>
              <a:rPr lang="pt-BR"/>
              <a:t> </a:t>
            </a:r>
            <a:r>
              <a:rPr lang="pt-BR" err="1"/>
              <a:t>imperdiet</a:t>
            </a:r>
            <a:r>
              <a:rPr lang="pt-BR"/>
              <a:t> massa tempus ut. In eu </a:t>
            </a:r>
            <a:r>
              <a:rPr lang="pt-BR" err="1"/>
              <a:t>odio</a:t>
            </a:r>
            <a:r>
              <a:rPr lang="pt-BR"/>
              <a:t> </a:t>
            </a:r>
            <a:r>
              <a:rPr lang="pt-BR" err="1"/>
              <a:t>at</a:t>
            </a:r>
            <a:r>
              <a:rPr lang="pt-BR"/>
              <a:t> </a:t>
            </a:r>
            <a:r>
              <a:rPr lang="pt-BR" err="1"/>
              <a:t>enim</a:t>
            </a:r>
            <a:r>
              <a:rPr lang="pt-BR"/>
              <a:t> </a:t>
            </a:r>
            <a:r>
              <a:rPr lang="pt-BR" err="1"/>
              <a:t>tristique</a:t>
            </a:r>
            <a:r>
              <a:rPr lang="pt-BR"/>
              <a:t> </a:t>
            </a:r>
            <a:r>
              <a:rPr lang="pt-BR" err="1"/>
              <a:t>pretium</a:t>
            </a:r>
            <a:r>
              <a:rPr lang="pt-BR"/>
              <a:t>. </a:t>
            </a:r>
          </a:p>
        </p:txBody>
      </p:sp>
      <p:sp>
        <p:nvSpPr>
          <p:cNvPr id="19" name="Text Placeholder 18"/>
          <p:cNvSpPr>
            <a:spLocks noGrp="1"/>
          </p:cNvSpPr>
          <p:nvPr>
            <p:ph type="body" sz="quarter" idx="16" hasCustomPrompt="1"/>
          </p:nvPr>
        </p:nvSpPr>
        <p:spPr>
          <a:xfrm>
            <a:off x="623392" y="1707537"/>
            <a:ext cx="3552395" cy="473327"/>
          </a:xfrm>
          <a:prstGeom prst="rect">
            <a:avLst/>
          </a:prstGeom>
          <a:solidFill>
            <a:srgbClr val="032E61"/>
          </a:solidFill>
        </p:spPr>
        <p:txBody>
          <a:bodyPr lIns="180000" anchor="ctr"/>
          <a:lstStyle>
            <a:lvl1pPr marL="0" indent="0" algn="ctr">
              <a:buNone/>
              <a:defRPr sz="1800" b="1" baseline="0">
                <a:solidFill>
                  <a:schemeClr val="bg1"/>
                </a:solidFill>
              </a:defRPr>
            </a:lvl1pPr>
          </a:lstStyle>
          <a:p>
            <a:pPr lvl="0"/>
            <a:r>
              <a:rPr lang="en-US"/>
              <a:t>[ SECOND TITLE]</a:t>
            </a:r>
            <a:endParaRPr lang="en-GB"/>
          </a:p>
        </p:txBody>
      </p:sp>
      <p:sp>
        <p:nvSpPr>
          <p:cNvPr id="20" name="Text Placeholder 18"/>
          <p:cNvSpPr>
            <a:spLocks noGrp="1"/>
          </p:cNvSpPr>
          <p:nvPr>
            <p:ph type="body" sz="quarter" idx="17" hasCustomPrompt="1"/>
          </p:nvPr>
        </p:nvSpPr>
        <p:spPr>
          <a:xfrm>
            <a:off x="4319803" y="1707535"/>
            <a:ext cx="3552395" cy="473327"/>
          </a:xfrm>
          <a:prstGeom prst="rect">
            <a:avLst/>
          </a:prstGeom>
          <a:solidFill>
            <a:srgbClr val="00B5B5"/>
          </a:solidFill>
        </p:spPr>
        <p:txBody>
          <a:bodyPr lIns="180000" anchor="ctr"/>
          <a:lstStyle>
            <a:lvl1pPr marL="0" indent="0" algn="ctr">
              <a:buNone/>
              <a:defRPr sz="1800" b="1" baseline="0">
                <a:solidFill>
                  <a:schemeClr val="bg1"/>
                </a:solidFill>
              </a:defRPr>
            </a:lvl1pPr>
          </a:lstStyle>
          <a:p>
            <a:pPr lvl="0"/>
            <a:r>
              <a:rPr lang="en-US"/>
              <a:t>[SECOND TITLE]</a:t>
            </a:r>
            <a:endParaRPr lang="en-GB"/>
          </a:p>
        </p:txBody>
      </p:sp>
      <p:sp>
        <p:nvSpPr>
          <p:cNvPr id="13" name="Text Placeholder 13"/>
          <p:cNvSpPr>
            <a:spLocks noGrp="1"/>
          </p:cNvSpPr>
          <p:nvPr>
            <p:ph type="body" sz="quarter" idx="14" hasCustomPrompt="1"/>
          </p:nvPr>
        </p:nvSpPr>
        <p:spPr>
          <a:xfrm>
            <a:off x="623392" y="1127427"/>
            <a:ext cx="10953624" cy="451483"/>
          </a:xfrm>
          <a:prstGeom prst="rect">
            <a:avLst/>
          </a:prstGeom>
          <a:solidFill>
            <a:schemeClr val="bg1">
              <a:lumMod val="95000"/>
            </a:schemeClr>
          </a:solidFill>
        </p:spPr>
        <p:txBody>
          <a:bodyPr anchor="ctr">
            <a:normAutofit/>
          </a:bodyPr>
          <a:lstStyle>
            <a:lvl1pPr marL="0" indent="0" algn="ctr">
              <a:buNone/>
              <a:defRPr lang="en-GB" sz="1800" b="1" kern="1200" baseline="0" dirty="0">
                <a:solidFill>
                  <a:schemeClr val="tx1"/>
                </a:solidFill>
                <a:latin typeface="+mj-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lvl="0"/>
            <a:r>
              <a:rPr lang="en-US"/>
              <a:t>[ INSERT THE TITLE HERE ]</a:t>
            </a:r>
            <a:endParaRPr lang="en-GB"/>
          </a:p>
        </p:txBody>
      </p:sp>
      <p:sp>
        <p:nvSpPr>
          <p:cNvPr id="18" name="Content Placeholder 2"/>
          <p:cNvSpPr>
            <a:spLocks noGrp="1"/>
          </p:cNvSpPr>
          <p:nvPr>
            <p:ph idx="18" hasCustomPrompt="1"/>
          </p:nvPr>
        </p:nvSpPr>
        <p:spPr>
          <a:xfrm>
            <a:off x="4319803" y="2312337"/>
            <a:ext cx="3552395" cy="4183387"/>
          </a:xfrm>
          <a:prstGeom prst="rect">
            <a:avLst/>
          </a:prstGeom>
          <a:solidFill>
            <a:srgbClr val="D2EEE9"/>
          </a:solidFill>
        </p:spPr>
        <p:txBody>
          <a:bodyPr lIns="180000" tIns="180000" rIns="180000" bIns="180000">
            <a:noAutofit/>
          </a:bodyPr>
          <a:lstStyle>
            <a:lvl1pPr marL="342891" indent="-342891">
              <a:buClr>
                <a:srgbClr val="032E61"/>
              </a:buClr>
              <a:buSzPct val="80000"/>
              <a:buFont typeface="Bahnschrift SemiBold SemiConden" panose="020B0502040204020203" pitchFamily="34" charset="0"/>
              <a:buChar char="&gt;"/>
              <a:defRPr sz="1600" b="0">
                <a:solidFill>
                  <a:schemeClr val="tx1"/>
                </a:solidFill>
              </a:defRPr>
            </a:lvl1pPr>
            <a:lvl2pPr marL="457189" indent="0">
              <a:buNone/>
              <a:defRPr/>
            </a:lvl2pPr>
          </a:lstStyle>
          <a:p>
            <a:pPr lvl="0"/>
            <a:r>
              <a:rPr lang="pt-BR" err="1"/>
              <a:t>Sed</a:t>
            </a:r>
            <a:r>
              <a:rPr lang="pt-BR"/>
              <a:t> ac </a:t>
            </a:r>
            <a:r>
              <a:rPr lang="pt-BR" err="1"/>
              <a:t>elementum</a:t>
            </a:r>
            <a:r>
              <a:rPr lang="pt-BR"/>
              <a:t> ante, id </a:t>
            </a:r>
            <a:r>
              <a:rPr lang="pt-BR" err="1"/>
              <a:t>varius</a:t>
            </a:r>
            <a:r>
              <a:rPr lang="pt-BR"/>
              <a:t> </a:t>
            </a:r>
            <a:r>
              <a:rPr lang="pt-BR" err="1"/>
              <a:t>orci</a:t>
            </a:r>
            <a:r>
              <a:rPr lang="pt-BR"/>
              <a:t>. </a:t>
            </a:r>
            <a:r>
              <a:rPr lang="pt-BR" err="1"/>
              <a:t>Maecenas</a:t>
            </a:r>
            <a:r>
              <a:rPr lang="pt-BR"/>
              <a:t> </a:t>
            </a:r>
            <a:r>
              <a:rPr lang="pt-BR" err="1"/>
              <a:t>interdum</a:t>
            </a:r>
            <a:r>
              <a:rPr lang="pt-BR"/>
              <a:t> </a:t>
            </a:r>
            <a:r>
              <a:rPr lang="pt-BR" err="1"/>
              <a:t>ligula</a:t>
            </a:r>
            <a:r>
              <a:rPr lang="pt-BR"/>
              <a:t> </a:t>
            </a:r>
            <a:r>
              <a:rPr lang="pt-BR" err="1"/>
              <a:t>eget</a:t>
            </a:r>
            <a:r>
              <a:rPr lang="pt-BR"/>
              <a:t> </a:t>
            </a:r>
            <a:r>
              <a:rPr lang="pt-BR" err="1"/>
              <a:t>consectetur</a:t>
            </a:r>
            <a:r>
              <a:rPr lang="pt-BR"/>
              <a:t> </a:t>
            </a:r>
            <a:r>
              <a:rPr lang="pt-BR" err="1"/>
              <a:t>feugiat</a:t>
            </a:r>
            <a:r>
              <a:rPr lang="pt-BR"/>
              <a:t>. </a:t>
            </a:r>
          </a:p>
          <a:p>
            <a:pPr lvl="0"/>
            <a:r>
              <a:rPr lang="pt-BR" err="1"/>
              <a:t>Praesent</a:t>
            </a:r>
            <a:r>
              <a:rPr lang="pt-BR"/>
              <a:t> </a:t>
            </a:r>
            <a:r>
              <a:rPr lang="pt-BR" err="1"/>
              <a:t>elit</a:t>
            </a:r>
            <a:r>
              <a:rPr lang="pt-BR"/>
              <a:t> est, </a:t>
            </a:r>
            <a:r>
              <a:rPr lang="pt-BR" err="1"/>
              <a:t>accumsan</a:t>
            </a:r>
            <a:r>
              <a:rPr lang="pt-BR"/>
              <a:t> </a:t>
            </a:r>
            <a:r>
              <a:rPr lang="pt-BR" err="1"/>
              <a:t>eget</a:t>
            </a:r>
            <a:r>
              <a:rPr lang="pt-BR"/>
              <a:t> </a:t>
            </a:r>
            <a:r>
              <a:rPr lang="pt-BR" err="1"/>
              <a:t>consectetur</a:t>
            </a:r>
            <a:r>
              <a:rPr lang="pt-BR"/>
              <a:t> ac, </a:t>
            </a:r>
            <a:r>
              <a:rPr lang="pt-BR" err="1"/>
              <a:t>lacinia</a:t>
            </a:r>
            <a:r>
              <a:rPr lang="pt-BR"/>
              <a:t> id mi. </a:t>
            </a:r>
            <a:r>
              <a:rPr lang="pt-BR" err="1"/>
              <a:t>Duis</a:t>
            </a:r>
            <a:r>
              <a:rPr lang="pt-BR"/>
              <a:t> </a:t>
            </a:r>
            <a:r>
              <a:rPr lang="pt-BR" err="1"/>
              <a:t>molestie</a:t>
            </a:r>
            <a:r>
              <a:rPr lang="pt-BR"/>
              <a:t> </a:t>
            </a:r>
            <a:r>
              <a:rPr lang="pt-BR" err="1"/>
              <a:t>semper</a:t>
            </a:r>
            <a:r>
              <a:rPr lang="pt-BR"/>
              <a:t> nunc </a:t>
            </a:r>
            <a:r>
              <a:rPr lang="pt-BR" err="1"/>
              <a:t>venenatis</a:t>
            </a:r>
            <a:r>
              <a:rPr lang="pt-BR"/>
              <a:t> </a:t>
            </a:r>
            <a:r>
              <a:rPr lang="pt-BR" err="1"/>
              <a:t>posuere</a:t>
            </a:r>
            <a:r>
              <a:rPr lang="pt-BR"/>
              <a:t>. </a:t>
            </a:r>
          </a:p>
          <a:p>
            <a:pPr lvl="0"/>
            <a:r>
              <a:rPr lang="pt-BR"/>
              <a:t>In </a:t>
            </a:r>
            <a:r>
              <a:rPr lang="pt-BR" err="1"/>
              <a:t>maximus</a:t>
            </a:r>
            <a:r>
              <a:rPr lang="pt-BR"/>
              <a:t> </a:t>
            </a:r>
            <a:r>
              <a:rPr lang="pt-BR" err="1"/>
              <a:t>aliquam</a:t>
            </a:r>
            <a:r>
              <a:rPr lang="pt-BR"/>
              <a:t> </a:t>
            </a:r>
            <a:r>
              <a:rPr lang="pt-BR" err="1"/>
              <a:t>enim</a:t>
            </a:r>
            <a:r>
              <a:rPr lang="pt-BR"/>
              <a:t>, </a:t>
            </a:r>
            <a:r>
              <a:rPr lang="pt-BR" err="1"/>
              <a:t>pharetra</a:t>
            </a:r>
            <a:r>
              <a:rPr lang="pt-BR"/>
              <a:t> </a:t>
            </a:r>
            <a:r>
              <a:rPr lang="pt-BR" err="1"/>
              <a:t>imperdiet</a:t>
            </a:r>
            <a:r>
              <a:rPr lang="pt-BR"/>
              <a:t> massa tempus ut. In eu </a:t>
            </a:r>
            <a:r>
              <a:rPr lang="pt-BR" err="1"/>
              <a:t>odio</a:t>
            </a:r>
            <a:r>
              <a:rPr lang="pt-BR"/>
              <a:t> </a:t>
            </a:r>
            <a:r>
              <a:rPr lang="pt-BR" err="1"/>
              <a:t>at</a:t>
            </a:r>
            <a:r>
              <a:rPr lang="pt-BR"/>
              <a:t> </a:t>
            </a:r>
            <a:r>
              <a:rPr lang="pt-BR" err="1"/>
              <a:t>enim</a:t>
            </a:r>
            <a:r>
              <a:rPr lang="pt-BR"/>
              <a:t> </a:t>
            </a:r>
            <a:r>
              <a:rPr lang="pt-BR" err="1"/>
              <a:t>tristique</a:t>
            </a:r>
            <a:r>
              <a:rPr lang="pt-BR"/>
              <a:t> </a:t>
            </a:r>
            <a:r>
              <a:rPr lang="pt-BR" err="1"/>
              <a:t>pretium</a:t>
            </a:r>
            <a:r>
              <a:rPr lang="pt-BR"/>
              <a:t>. </a:t>
            </a:r>
          </a:p>
        </p:txBody>
      </p:sp>
      <p:sp>
        <p:nvSpPr>
          <p:cNvPr id="21" name="Content Placeholder 2"/>
          <p:cNvSpPr>
            <a:spLocks noGrp="1"/>
          </p:cNvSpPr>
          <p:nvPr>
            <p:ph idx="19" hasCustomPrompt="1"/>
          </p:nvPr>
        </p:nvSpPr>
        <p:spPr>
          <a:xfrm>
            <a:off x="8016213" y="2306636"/>
            <a:ext cx="3552395" cy="4183387"/>
          </a:xfrm>
          <a:prstGeom prst="rect">
            <a:avLst/>
          </a:prstGeom>
          <a:solidFill>
            <a:srgbClr val="ECF4E0"/>
          </a:solidFill>
        </p:spPr>
        <p:txBody>
          <a:bodyPr lIns="180000" tIns="180000" rIns="180000" bIns="180000">
            <a:noAutofit/>
          </a:bodyPr>
          <a:lstStyle>
            <a:lvl1pPr marL="342891" indent="-342891">
              <a:buClr>
                <a:srgbClr val="032E61"/>
              </a:buClr>
              <a:buSzPct val="80000"/>
              <a:buFont typeface="Bahnschrift SemiBold SemiConden" panose="020B0502040204020203" pitchFamily="34" charset="0"/>
              <a:buChar char="&gt;"/>
              <a:defRPr sz="1600" b="0">
                <a:solidFill>
                  <a:schemeClr val="tx1"/>
                </a:solidFill>
              </a:defRPr>
            </a:lvl1pPr>
            <a:lvl2pPr marL="457189" indent="0">
              <a:buNone/>
              <a:defRPr/>
            </a:lvl2pPr>
          </a:lstStyle>
          <a:p>
            <a:pPr lvl="0"/>
            <a:r>
              <a:rPr lang="pt-BR" err="1"/>
              <a:t>Sed</a:t>
            </a:r>
            <a:r>
              <a:rPr lang="pt-BR"/>
              <a:t> ac </a:t>
            </a:r>
            <a:r>
              <a:rPr lang="pt-BR" err="1"/>
              <a:t>elementum</a:t>
            </a:r>
            <a:r>
              <a:rPr lang="pt-BR"/>
              <a:t> ante, id </a:t>
            </a:r>
            <a:r>
              <a:rPr lang="pt-BR" err="1"/>
              <a:t>varius</a:t>
            </a:r>
            <a:r>
              <a:rPr lang="pt-BR"/>
              <a:t> </a:t>
            </a:r>
            <a:r>
              <a:rPr lang="pt-BR" err="1"/>
              <a:t>orci</a:t>
            </a:r>
            <a:r>
              <a:rPr lang="pt-BR"/>
              <a:t>. </a:t>
            </a:r>
            <a:r>
              <a:rPr lang="pt-BR" err="1"/>
              <a:t>Maecenas</a:t>
            </a:r>
            <a:r>
              <a:rPr lang="pt-BR"/>
              <a:t> </a:t>
            </a:r>
            <a:r>
              <a:rPr lang="pt-BR" err="1"/>
              <a:t>interdum</a:t>
            </a:r>
            <a:r>
              <a:rPr lang="pt-BR"/>
              <a:t> </a:t>
            </a:r>
            <a:r>
              <a:rPr lang="pt-BR" err="1"/>
              <a:t>ligula</a:t>
            </a:r>
            <a:r>
              <a:rPr lang="pt-BR"/>
              <a:t> </a:t>
            </a:r>
            <a:r>
              <a:rPr lang="pt-BR" err="1"/>
              <a:t>eget</a:t>
            </a:r>
            <a:r>
              <a:rPr lang="pt-BR"/>
              <a:t> </a:t>
            </a:r>
            <a:r>
              <a:rPr lang="pt-BR" err="1"/>
              <a:t>consectetur</a:t>
            </a:r>
            <a:r>
              <a:rPr lang="pt-BR"/>
              <a:t> </a:t>
            </a:r>
            <a:r>
              <a:rPr lang="pt-BR" err="1"/>
              <a:t>feugiat</a:t>
            </a:r>
            <a:r>
              <a:rPr lang="pt-BR"/>
              <a:t>. </a:t>
            </a:r>
          </a:p>
          <a:p>
            <a:pPr lvl="0"/>
            <a:r>
              <a:rPr lang="pt-BR" err="1"/>
              <a:t>Praesent</a:t>
            </a:r>
            <a:r>
              <a:rPr lang="pt-BR"/>
              <a:t> </a:t>
            </a:r>
            <a:r>
              <a:rPr lang="pt-BR" err="1"/>
              <a:t>elit</a:t>
            </a:r>
            <a:r>
              <a:rPr lang="pt-BR"/>
              <a:t> est, </a:t>
            </a:r>
            <a:r>
              <a:rPr lang="pt-BR" err="1"/>
              <a:t>accumsan</a:t>
            </a:r>
            <a:r>
              <a:rPr lang="pt-BR"/>
              <a:t> </a:t>
            </a:r>
            <a:r>
              <a:rPr lang="pt-BR" err="1"/>
              <a:t>eget</a:t>
            </a:r>
            <a:r>
              <a:rPr lang="pt-BR"/>
              <a:t> </a:t>
            </a:r>
            <a:r>
              <a:rPr lang="pt-BR" err="1"/>
              <a:t>consectetur</a:t>
            </a:r>
            <a:r>
              <a:rPr lang="pt-BR"/>
              <a:t> ac, </a:t>
            </a:r>
            <a:r>
              <a:rPr lang="pt-BR" err="1"/>
              <a:t>lacinia</a:t>
            </a:r>
            <a:r>
              <a:rPr lang="pt-BR"/>
              <a:t> id mi. </a:t>
            </a:r>
            <a:r>
              <a:rPr lang="pt-BR" err="1"/>
              <a:t>Duis</a:t>
            </a:r>
            <a:r>
              <a:rPr lang="pt-BR"/>
              <a:t> </a:t>
            </a:r>
            <a:r>
              <a:rPr lang="pt-BR" err="1"/>
              <a:t>molestie</a:t>
            </a:r>
            <a:r>
              <a:rPr lang="pt-BR"/>
              <a:t> </a:t>
            </a:r>
            <a:r>
              <a:rPr lang="pt-BR" err="1"/>
              <a:t>semper</a:t>
            </a:r>
            <a:r>
              <a:rPr lang="pt-BR"/>
              <a:t> nunc </a:t>
            </a:r>
            <a:r>
              <a:rPr lang="pt-BR" err="1"/>
              <a:t>venenatis</a:t>
            </a:r>
            <a:r>
              <a:rPr lang="pt-BR"/>
              <a:t> </a:t>
            </a:r>
            <a:r>
              <a:rPr lang="pt-BR" err="1"/>
              <a:t>posuere</a:t>
            </a:r>
            <a:r>
              <a:rPr lang="pt-BR"/>
              <a:t>. </a:t>
            </a:r>
          </a:p>
          <a:p>
            <a:pPr lvl="0"/>
            <a:r>
              <a:rPr lang="pt-BR"/>
              <a:t>In </a:t>
            </a:r>
            <a:r>
              <a:rPr lang="pt-BR" err="1"/>
              <a:t>maximus</a:t>
            </a:r>
            <a:r>
              <a:rPr lang="pt-BR"/>
              <a:t> </a:t>
            </a:r>
            <a:r>
              <a:rPr lang="pt-BR" err="1"/>
              <a:t>aliquam</a:t>
            </a:r>
            <a:r>
              <a:rPr lang="pt-BR"/>
              <a:t> </a:t>
            </a:r>
            <a:r>
              <a:rPr lang="pt-BR" err="1"/>
              <a:t>enim</a:t>
            </a:r>
            <a:r>
              <a:rPr lang="pt-BR"/>
              <a:t>, </a:t>
            </a:r>
            <a:r>
              <a:rPr lang="pt-BR" err="1"/>
              <a:t>pharetra</a:t>
            </a:r>
            <a:r>
              <a:rPr lang="pt-BR"/>
              <a:t> </a:t>
            </a:r>
            <a:r>
              <a:rPr lang="pt-BR" err="1"/>
              <a:t>imperdiet</a:t>
            </a:r>
            <a:r>
              <a:rPr lang="pt-BR"/>
              <a:t> massa tempus ut. In eu </a:t>
            </a:r>
            <a:r>
              <a:rPr lang="pt-BR" err="1"/>
              <a:t>odio</a:t>
            </a:r>
            <a:r>
              <a:rPr lang="pt-BR"/>
              <a:t> </a:t>
            </a:r>
            <a:r>
              <a:rPr lang="pt-BR" err="1"/>
              <a:t>at</a:t>
            </a:r>
            <a:r>
              <a:rPr lang="pt-BR"/>
              <a:t> </a:t>
            </a:r>
            <a:r>
              <a:rPr lang="pt-BR" err="1"/>
              <a:t>enim</a:t>
            </a:r>
            <a:r>
              <a:rPr lang="pt-BR"/>
              <a:t> </a:t>
            </a:r>
            <a:r>
              <a:rPr lang="pt-BR" err="1"/>
              <a:t>tristique</a:t>
            </a:r>
            <a:r>
              <a:rPr lang="pt-BR"/>
              <a:t> </a:t>
            </a:r>
            <a:r>
              <a:rPr lang="pt-BR" err="1"/>
              <a:t>pretium</a:t>
            </a:r>
            <a:r>
              <a:rPr lang="pt-BR"/>
              <a:t>. </a:t>
            </a:r>
          </a:p>
        </p:txBody>
      </p:sp>
      <p:sp>
        <p:nvSpPr>
          <p:cNvPr id="22" name="Text Placeholder 18"/>
          <p:cNvSpPr>
            <a:spLocks noGrp="1"/>
          </p:cNvSpPr>
          <p:nvPr>
            <p:ph type="body" sz="quarter" idx="20" hasCustomPrompt="1"/>
          </p:nvPr>
        </p:nvSpPr>
        <p:spPr>
          <a:xfrm>
            <a:off x="8016213" y="1714775"/>
            <a:ext cx="3552395" cy="473327"/>
          </a:xfrm>
          <a:prstGeom prst="rect">
            <a:avLst/>
          </a:prstGeom>
          <a:solidFill>
            <a:srgbClr val="79AF02"/>
          </a:solidFill>
        </p:spPr>
        <p:txBody>
          <a:bodyPr lIns="180000" anchor="ctr"/>
          <a:lstStyle>
            <a:lvl1pPr marL="0" indent="0" algn="ctr">
              <a:buNone/>
              <a:defRPr sz="1800" b="1" baseline="0">
                <a:solidFill>
                  <a:schemeClr val="bg1"/>
                </a:solidFill>
              </a:defRPr>
            </a:lvl1pPr>
          </a:lstStyle>
          <a:p>
            <a:pPr lvl="0"/>
            <a:r>
              <a:rPr lang="en-US"/>
              <a:t>[SECOND TITLE]</a:t>
            </a:r>
            <a:endParaRPr lang="en-GB"/>
          </a:p>
        </p:txBody>
      </p:sp>
      <p:cxnSp>
        <p:nvCxnSpPr>
          <p:cNvPr id="27" name="Straight Connector 26"/>
          <p:cNvCxnSpPr/>
          <p:nvPr/>
        </p:nvCxnSpPr>
        <p:spPr>
          <a:xfrm>
            <a:off x="623392" y="6501341"/>
            <a:ext cx="3552395" cy="0"/>
          </a:xfrm>
          <a:prstGeom prst="line">
            <a:avLst/>
          </a:prstGeom>
          <a:ln w="25400">
            <a:solidFill>
              <a:srgbClr val="02224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319803" y="6501341"/>
            <a:ext cx="3552395" cy="0"/>
          </a:xfrm>
          <a:prstGeom prst="line">
            <a:avLst/>
          </a:prstGeom>
          <a:ln w="25400">
            <a:solidFill>
              <a:srgbClr val="00B5B5"/>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016213" y="6503160"/>
            <a:ext cx="3552395" cy="0"/>
          </a:xfrm>
          <a:prstGeom prst="line">
            <a:avLst/>
          </a:prstGeom>
          <a:ln w="25400">
            <a:solidFill>
              <a:srgbClr val="79AF02"/>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hasCustomPrompt="1"/>
          </p:nvPr>
        </p:nvSpPr>
        <p:spPr>
          <a:xfrm>
            <a:off x="1022944" y="164637"/>
            <a:ext cx="10472648" cy="864096"/>
          </a:xfrm>
        </p:spPr>
        <p:txBody>
          <a:bodyPr>
            <a:normAutofit/>
          </a:bodyPr>
          <a:lstStyle>
            <a:lvl1pPr>
              <a:defRPr sz="2667" b="1" baseline="0">
                <a:solidFill>
                  <a:srgbClr val="022249"/>
                </a:solidFill>
              </a:defRPr>
            </a:lvl1pPr>
          </a:lstStyle>
          <a:p>
            <a:r>
              <a:rPr lang="en-US"/>
              <a:t>Click to edit slide title style</a:t>
            </a:r>
            <a:br>
              <a:rPr lang="en-US"/>
            </a:br>
            <a:r>
              <a:rPr lang="en-US"/>
              <a:t>Slide title can be extended to two lines</a:t>
            </a:r>
            <a:endParaRPr lang="en-GB"/>
          </a:p>
        </p:txBody>
      </p:sp>
    </p:spTree>
    <p:extLst>
      <p:ext uri="{BB962C8B-B14F-4D97-AF65-F5344CB8AC3E}">
        <p14:creationId xmlns:p14="http://schemas.microsoft.com/office/powerpoint/2010/main" val="1316513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 columns (Colour boxes)">
    <p:spTree>
      <p:nvGrpSpPr>
        <p:cNvPr id="1" name=""/>
        <p:cNvGrpSpPr/>
        <p:nvPr/>
      </p:nvGrpSpPr>
      <p:grpSpPr>
        <a:xfrm>
          <a:off x="0" y="0"/>
          <a:ext cx="0" cy="0"/>
          <a:chOff x="0" y="0"/>
          <a:chExt cx="0" cy="0"/>
        </a:xfrm>
      </p:grpSpPr>
      <p:sp>
        <p:nvSpPr>
          <p:cNvPr id="11" name="Content Placeholder 2"/>
          <p:cNvSpPr>
            <a:spLocks noGrp="1"/>
          </p:cNvSpPr>
          <p:nvPr>
            <p:ph idx="1" hasCustomPrompt="1"/>
          </p:nvPr>
        </p:nvSpPr>
        <p:spPr>
          <a:xfrm>
            <a:off x="623392" y="2309487"/>
            <a:ext cx="2592288" cy="4183387"/>
          </a:xfrm>
          <a:prstGeom prst="rect">
            <a:avLst/>
          </a:prstGeom>
          <a:solidFill>
            <a:srgbClr val="E7F2FF"/>
          </a:solidFill>
        </p:spPr>
        <p:txBody>
          <a:bodyPr lIns="180000" tIns="180000" rIns="180000" bIns="180000">
            <a:noAutofit/>
          </a:bodyPr>
          <a:lstStyle>
            <a:lvl1pPr marL="342891" indent="-342891">
              <a:buClr>
                <a:srgbClr val="032E61"/>
              </a:buClr>
              <a:buSzPct val="80000"/>
              <a:buFont typeface="Bahnschrift SemiBold SemiConden" panose="020B0502040204020203" pitchFamily="34" charset="0"/>
              <a:buChar char="&gt;"/>
              <a:defRPr sz="1600" b="0">
                <a:solidFill>
                  <a:schemeClr val="tx1"/>
                </a:solidFill>
              </a:defRPr>
            </a:lvl1pPr>
            <a:lvl2pPr marL="457189" indent="0">
              <a:buNone/>
              <a:defRPr/>
            </a:lvl2pPr>
          </a:lstStyle>
          <a:p>
            <a:pPr lvl="0"/>
            <a:r>
              <a:rPr lang="pt-BR" err="1"/>
              <a:t>Sed</a:t>
            </a:r>
            <a:r>
              <a:rPr lang="pt-BR"/>
              <a:t> ac </a:t>
            </a:r>
            <a:r>
              <a:rPr lang="pt-BR" err="1"/>
              <a:t>elementum</a:t>
            </a:r>
            <a:r>
              <a:rPr lang="pt-BR"/>
              <a:t> ante, id </a:t>
            </a:r>
            <a:r>
              <a:rPr lang="pt-BR" err="1"/>
              <a:t>varius</a:t>
            </a:r>
            <a:r>
              <a:rPr lang="pt-BR"/>
              <a:t> </a:t>
            </a:r>
            <a:r>
              <a:rPr lang="pt-BR" err="1"/>
              <a:t>orci</a:t>
            </a:r>
            <a:r>
              <a:rPr lang="pt-BR"/>
              <a:t>. </a:t>
            </a:r>
            <a:r>
              <a:rPr lang="pt-BR" err="1"/>
              <a:t>Maecenas</a:t>
            </a:r>
            <a:r>
              <a:rPr lang="pt-BR"/>
              <a:t> </a:t>
            </a:r>
            <a:r>
              <a:rPr lang="pt-BR" err="1"/>
              <a:t>interdum</a:t>
            </a:r>
            <a:r>
              <a:rPr lang="pt-BR"/>
              <a:t> </a:t>
            </a:r>
            <a:r>
              <a:rPr lang="pt-BR" err="1"/>
              <a:t>ligula</a:t>
            </a:r>
            <a:r>
              <a:rPr lang="pt-BR"/>
              <a:t> </a:t>
            </a:r>
            <a:r>
              <a:rPr lang="pt-BR" err="1"/>
              <a:t>eget</a:t>
            </a:r>
            <a:r>
              <a:rPr lang="pt-BR"/>
              <a:t> </a:t>
            </a:r>
            <a:r>
              <a:rPr lang="pt-BR" err="1"/>
              <a:t>consectetur</a:t>
            </a:r>
            <a:r>
              <a:rPr lang="pt-BR"/>
              <a:t> </a:t>
            </a:r>
            <a:r>
              <a:rPr lang="pt-BR" err="1"/>
              <a:t>feugiat</a:t>
            </a:r>
            <a:r>
              <a:rPr lang="pt-BR"/>
              <a:t>. </a:t>
            </a:r>
          </a:p>
          <a:p>
            <a:pPr lvl="0"/>
            <a:r>
              <a:rPr lang="pt-BR" err="1"/>
              <a:t>Praesent</a:t>
            </a:r>
            <a:r>
              <a:rPr lang="pt-BR"/>
              <a:t> </a:t>
            </a:r>
            <a:r>
              <a:rPr lang="pt-BR" err="1"/>
              <a:t>elit</a:t>
            </a:r>
            <a:r>
              <a:rPr lang="pt-BR"/>
              <a:t> est, </a:t>
            </a:r>
            <a:r>
              <a:rPr lang="pt-BR" err="1"/>
              <a:t>accumsan</a:t>
            </a:r>
            <a:r>
              <a:rPr lang="pt-BR"/>
              <a:t> </a:t>
            </a:r>
            <a:r>
              <a:rPr lang="pt-BR" err="1"/>
              <a:t>eget</a:t>
            </a:r>
            <a:r>
              <a:rPr lang="pt-BR"/>
              <a:t> </a:t>
            </a:r>
            <a:r>
              <a:rPr lang="pt-BR" err="1"/>
              <a:t>consectetur</a:t>
            </a:r>
            <a:r>
              <a:rPr lang="pt-BR"/>
              <a:t> ac, </a:t>
            </a:r>
            <a:r>
              <a:rPr lang="pt-BR" err="1"/>
              <a:t>lacinia</a:t>
            </a:r>
            <a:r>
              <a:rPr lang="pt-BR"/>
              <a:t> id mi. </a:t>
            </a:r>
            <a:r>
              <a:rPr lang="pt-BR" err="1"/>
              <a:t>Duis</a:t>
            </a:r>
            <a:r>
              <a:rPr lang="pt-BR"/>
              <a:t> </a:t>
            </a:r>
            <a:r>
              <a:rPr lang="pt-BR" err="1"/>
              <a:t>molestie</a:t>
            </a:r>
            <a:r>
              <a:rPr lang="pt-BR"/>
              <a:t> </a:t>
            </a:r>
            <a:r>
              <a:rPr lang="pt-BR" err="1"/>
              <a:t>semper</a:t>
            </a:r>
            <a:r>
              <a:rPr lang="pt-BR"/>
              <a:t> nunc </a:t>
            </a:r>
            <a:r>
              <a:rPr lang="pt-BR" err="1"/>
              <a:t>venenatis</a:t>
            </a:r>
            <a:r>
              <a:rPr lang="pt-BR"/>
              <a:t> </a:t>
            </a:r>
            <a:r>
              <a:rPr lang="pt-BR" err="1"/>
              <a:t>posuere</a:t>
            </a:r>
            <a:r>
              <a:rPr lang="pt-BR"/>
              <a:t>. </a:t>
            </a:r>
          </a:p>
        </p:txBody>
      </p:sp>
      <p:sp>
        <p:nvSpPr>
          <p:cNvPr id="19" name="Text Placeholder 18"/>
          <p:cNvSpPr>
            <a:spLocks noGrp="1"/>
          </p:cNvSpPr>
          <p:nvPr>
            <p:ph type="body" sz="quarter" idx="16" hasCustomPrompt="1"/>
          </p:nvPr>
        </p:nvSpPr>
        <p:spPr>
          <a:xfrm>
            <a:off x="623392" y="1707537"/>
            <a:ext cx="2592288" cy="473327"/>
          </a:xfrm>
          <a:prstGeom prst="rect">
            <a:avLst/>
          </a:prstGeom>
          <a:solidFill>
            <a:srgbClr val="032E61"/>
          </a:solidFill>
        </p:spPr>
        <p:txBody>
          <a:bodyPr lIns="180000" anchor="ctr"/>
          <a:lstStyle>
            <a:lvl1pPr marL="0" indent="0" algn="ctr">
              <a:buNone/>
              <a:defRPr sz="1800" b="1" baseline="0">
                <a:solidFill>
                  <a:schemeClr val="bg1"/>
                </a:solidFill>
              </a:defRPr>
            </a:lvl1pPr>
          </a:lstStyle>
          <a:p>
            <a:pPr lvl="0"/>
            <a:r>
              <a:rPr lang="en-US"/>
              <a:t>[ SECOND TITLE]</a:t>
            </a:r>
            <a:endParaRPr lang="en-GB"/>
          </a:p>
        </p:txBody>
      </p:sp>
      <p:sp>
        <p:nvSpPr>
          <p:cNvPr id="20" name="Text Placeholder 18"/>
          <p:cNvSpPr>
            <a:spLocks noGrp="1"/>
          </p:cNvSpPr>
          <p:nvPr>
            <p:ph type="body" sz="quarter" idx="17" hasCustomPrompt="1"/>
          </p:nvPr>
        </p:nvSpPr>
        <p:spPr>
          <a:xfrm>
            <a:off x="3413047" y="1707535"/>
            <a:ext cx="2592288" cy="473327"/>
          </a:xfrm>
          <a:prstGeom prst="rect">
            <a:avLst/>
          </a:prstGeom>
          <a:solidFill>
            <a:srgbClr val="00B5B5"/>
          </a:solidFill>
        </p:spPr>
        <p:txBody>
          <a:bodyPr lIns="180000" anchor="ctr"/>
          <a:lstStyle>
            <a:lvl1pPr marL="0" indent="0" algn="ctr">
              <a:buNone/>
              <a:defRPr sz="1800" b="1" baseline="0">
                <a:solidFill>
                  <a:schemeClr val="bg1"/>
                </a:solidFill>
              </a:defRPr>
            </a:lvl1pPr>
          </a:lstStyle>
          <a:p>
            <a:pPr lvl="0"/>
            <a:r>
              <a:rPr lang="en-US"/>
              <a:t>[SECOND TITLE]</a:t>
            </a:r>
            <a:endParaRPr lang="en-GB"/>
          </a:p>
        </p:txBody>
      </p:sp>
      <p:sp>
        <p:nvSpPr>
          <p:cNvPr id="13" name="Text Placeholder 13"/>
          <p:cNvSpPr>
            <a:spLocks noGrp="1"/>
          </p:cNvSpPr>
          <p:nvPr>
            <p:ph type="body" sz="quarter" idx="14" hasCustomPrompt="1"/>
          </p:nvPr>
        </p:nvSpPr>
        <p:spPr>
          <a:xfrm>
            <a:off x="623392" y="1127427"/>
            <a:ext cx="10953624" cy="451483"/>
          </a:xfrm>
          <a:prstGeom prst="rect">
            <a:avLst/>
          </a:prstGeom>
          <a:solidFill>
            <a:schemeClr val="bg1">
              <a:lumMod val="95000"/>
            </a:schemeClr>
          </a:solidFill>
        </p:spPr>
        <p:txBody>
          <a:bodyPr anchor="ctr">
            <a:normAutofit/>
          </a:bodyPr>
          <a:lstStyle>
            <a:lvl1pPr marL="0" indent="0" algn="ctr">
              <a:buNone/>
              <a:defRPr lang="en-GB" sz="1800" b="1" kern="1200" baseline="0" dirty="0">
                <a:solidFill>
                  <a:schemeClr val="tx1"/>
                </a:solidFill>
                <a:latin typeface="+mj-lt"/>
                <a:ea typeface="+mn-ea"/>
                <a:cs typeface="+mn-cs"/>
              </a:defRPr>
            </a:lvl1pPr>
            <a:lvl2pPr marL="457189" indent="0">
              <a:buNone/>
              <a:defRPr/>
            </a:lvl2pPr>
            <a:lvl3pPr marL="914377" indent="0">
              <a:buNone/>
              <a:defRPr/>
            </a:lvl3pPr>
            <a:lvl4pPr marL="1371566" indent="0">
              <a:buNone/>
              <a:defRPr/>
            </a:lvl4pPr>
            <a:lvl5pPr marL="1828754" indent="0">
              <a:buNone/>
              <a:defRPr/>
            </a:lvl5pPr>
          </a:lstStyle>
          <a:p>
            <a:pPr lvl="0"/>
            <a:r>
              <a:rPr lang="en-US"/>
              <a:t>[ INSERT THE TITLE HERE ]</a:t>
            </a:r>
            <a:endParaRPr lang="en-GB"/>
          </a:p>
        </p:txBody>
      </p:sp>
      <p:sp>
        <p:nvSpPr>
          <p:cNvPr id="18" name="Content Placeholder 2"/>
          <p:cNvSpPr>
            <a:spLocks noGrp="1"/>
          </p:cNvSpPr>
          <p:nvPr>
            <p:ph idx="18" hasCustomPrompt="1"/>
          </p:nvPr>
        </p:nvSpPr>
        <p:spPr>
          <a:xfrm>
            <a:off x="3406263" y="2312337"/>
            <a:ext cx="2599072" cy="4183387"/>
          </a:xfrm>
          <a:prstGeom prst="rect">
            <a:avLst/>
          </a:prstGeom>
          <a:solidFill>
            <a:srgbClr val="D2EEE9"/>
          </a:solidFill>
        </p:spPr>
        <p:txBody>
          <a:bodyPr lIns="180000" tIns="180000" rIns="180000" bIns="180000">
            <a:noAutofit/>
          </a:bodyPr>
          <a:lstStyle>
            <a:lvl1pPr marL="342891" indent="-342891">
              <a:buClr>
                <a:srgbClr val="032E61"/>
              </a:buClr>
              <a:buSzPct val="80000"/>
              <a:buFont typeface="Bahnschrift SemiBold SemiConden" panose="020B0502040204020203" pitchFamily="34" charset="0"/>
              <a:buChar char="&gt;"/>
              <a:defRPr sz="1600" b="0">
                <a:solidFill>
                  <a:schemeClr val="tx1"/>
                </a:solidFill>
              </a:defRPr>
            </a:lvl1pPr>
            <a:lvl2pPr marL="457189" indent="0">
              <a:buNone/>
              <a:defRPr/>
            </a:lvl2pPr>
          </a:lstStyle>
          <a:p>
            <a:pPr lvl="0"/>
            <a:r>
              <a:rPr lang="pt-BR" err="1"/>
              <a:t>Sed</a:t>
            </a:r>
            <a:r>
              <a:rPr lang="pt-BR"/>
              <a:t> ac </a:t>
            </a:r>
            <a:r>
              <a:rPr lang="pt-BR" err="1"/>
              <a:t>elementum</a:t>
            </a:r>
            <a:r>
              <a:rPr lang="pt-BR"/>
              <a:t> ante, id </a:t>
            </a:r>
            <a:r>
              <a:rPr lang="pt-BR" err="1"/>
              <a:t>varius</a:t>
            </a:r>
            <a:r>
              <a:rPr lang="pt-BR"/>
              <a:t> </a:t>
            </a:r>
            <a:r>
              <a:rPr lang="pt-BR" err="1"/>
              <a:t>orci</a:t>
            </a:r>
            <a:r>
              <a:rPr lang="pt-BR"/>
              <a:t>. </a:t>
            </a:r>
            <a:r>
              <a:rPr lang="pt-BR" err="1"/>
              <a:t>Maecenas</a:t>
            </a:r>
            <a:r>
              <a:rPr lang="pt-BR"/>
              <a:t> </a:t>
            </a:r>
            <a:r>
              <a:rPr lang="pt-BR" err="1"/>
              <a:t>interdum</a:t>
            </a:r>
            <a:r>
              <a:rPr lang="pt-BR"/>
              <a:t> </a:t>
            </a:r>
            <a:r>
              <a:rPr lang="pt-BR" err="1"/>
              <a:t>ligula</a:t>
            </a:r>
            <a:r>
              <a:rPr lang="pt-BR"/>
              <a:t> </a:t>
            </a:r>
            <a:r>
              <a:rPr lang="pt-BR" err="1"/>
              <a:t>eget</a:t>
            </a:r>
            <a:r>
              <a:rPr lang="pt-BR"/>
              <a:t> </a:t>
            </a:r>
            <a:r>
              <a:rPr lang="pt-BR" err="1"/>
              <a:t>consectetur</a:t>
            </a:r>
            <a:r>
              <a:rPr lang="pt-BR"/>
              <a:t> </a:t>
            </a:r>
            <a:r>
              <a:rPr lang="pt-BR" err="1"/>
              <a:t>feugiat</a:t>
            </a:r>
            <a:r>
              <a:rPr lang="pt-BR"/>
              <a:t>. </a:t>
            </a:r>
          </a:p>
          <a:p>
            <a:pPr lvl="0"/>
            <a:r>
              <a:rPr lang="pt-BR" err="1"/>
              <a:t>Praesent</a:t>
            </a:r>
            <a:r>
              <a:rPr lang="pt-BR"/>
              <a:t> </a:t>
            </a:r>
            <a:r>
              <a:rPr lang="pt-BR" err="1"/>
              <a:t>elit</a:t>
            </a:r>
            <a:r>
              <a:rPr lang="pt-BR"/>
              <a:t> est, </a:t>
            </a:r>
            <a:r>
              <a:rPr lang="pt-BR" err="1"/>
              <a:t>accumsan</a:t>
            </a:r>
            <a:r>
              <a:rPr lang="pt-BR"/>
              <a:t> </a:t>
            </a:r>
            <a:r>
              <a:rPr lang="pt-BR" err="1"/>
              <a:t>eget</a:t>
            </a:r>
            <a:r>
              <a:rPr lang="pt-BR"/>
              <a:t> </a:t>
            </a:r>
            <a:r>
              <a:rPr lang="pt-BR" err="1"/>
              <a:t>consectetur</a:t>
            </a:r>
            <a:r>
              <a:rPr lang="pt-BR"/>
              <a:t> ac, </a:t>
            </a:r>
            <a:r>
              <a:rPr lang="pt-BR" err="1"/>
              <a:t>lacinia</a:t>
            </a:r>
            <a:r>
              <a:rPr lang="pt-BR"/>
              <a:t> id mi. </a:t>
            </a:r>
            <a:r>
              <a:rPr lang="pt-BR" err="1"/>
              <a:t>Duis</a:t>
            </a:r>
            <a:r>
              <a:rPr lang="pt-BR"/>
              <a:t> </a:t>
            </a:r>
            <a:r>
              <a:rPr lang="pt-BR" err="1"/>
              <a:t>molestie</a:t>
            </a:r>
            <a:r>
              <a:rPr lang="pt-BR"/>
              <a:t> </a:t>
            </a:r>
            <a:r>
              <a:rPr lang="pt-BR" err="1"/>
              <a:t>semper</a:t>
            </a:r>
            <a:r>
              <a:rPr lang="pt-BR"/>
              <a:t> nunc </a:t>
            </a:r>
            <a:r>
              <a:rPr lang="pt-BR" err="1"/>
              <a:t>venenatis</a:t>
            </a:r>
            <a:r>
              <a:rPr lang="pt-BR"/>
              <a:t> </a:t>
            </a:r>
            <a:r>
              <a:rPr lang="pt-BR" err="1"/>
              <a:t>posuere</a:t>
            </a:r>
            <a:r>
              <a:rPr lang="pt-BR"/>
              <a:t>. </a:t>
            </a:r>
          </a:p>
        </p:txBody>
      </p:sp>
      <p:sp>
        <p:nvSpPr>
          <p:cNvPr id="21" name="Content Placeholder 2"/>
          <p:cNvSpPr>
            <a:spLocks noGrp="1"/>
          </p:cNvSpPr>
          <p:nvPr>
            <p:ph idx="19" hasCustomPrompt="1"/>
          </p:nvPr>
        </p:nvSpPr>
        <p:spPr>
          <a:xfrm>
            <a:off x="6189133" y="2306636"/>
            <a:ext cx="2583568" cy="4183387"/>
          </a:xfrm>
          <a:prstGeom prst="rect">
            <a:avLst/>
          </a:prstGeom>
          <a:solidFill>
            <a:srgbClr val="ECF4E0"/>
          </a:solidFill>
        </p:spPr>
        <p:txBody>
          <a:bodyPr lIns="180000" tIns="180000" rIns="180000" bIns="180000">
            <a:noAutofit/>
          </a:bodyPr>
          <a:lstStyle>
            <a:lvl1pPr marL="342891" indent="-342891">
              <a:buClr>
                <a:srgbClr val="032E61"/>
              </a:buClr>
              <a:buSzPct val="80000"/>
              <a:buFont typeface="Bahnschrift SemiBold SemiConden" panose="020B0502040204020203" pitchFamily="34" charset="0"/>
              <a:buChar char="&gt;"/>
              <a:defRPr sz="1600" b="0">
                <a:solidFill>
                  <a:schemeClr val="tx1"/>
                </a:solidFill>
              </a:defRPr>
            </a:lvl1pPr>
            <a:lvl2pPr marL="457189" indent="0">
              <a:buNone/>
              <a:defRPr/>
            </a:lvl2pPr>
          </a:lstStyle>
          <a:p>
            <a:pPr lvl="0"/>
            <a:r>
              <a:rPr lang="pt-BR" err="1"/>
              <a:t>Sed</a:t>
            </a:r>
            <a:r>
              <a:rPr lang="pt-BR"/>
              <a:t> ac </a:t>
            </a:r>
            <a:r>
              <a:rPr lang="pt-BR" err="1"/>
              <a:t>elementum</a:t>
            </a:r>
            <a:r>
              <a:rPr lang="pt-BR"/>
              <a:t> ante, id </a:t>
            </a:r>
            <a:r>
              <a:rPr lang="pt-BR" err="1"/>
              <a:t>varius</a:t>
            </a:r>
            <a:r>
              <a:rPr lang="pt-BR"/>
              <a:t> </a:t>
            </a:r>
            <a:r>
              <a:rPr lang="pt-BR" err="1"/>
              <a:t>orci</a:t>
            </a:r>
            <a:r>
              <a:rPr lang="pt-BR"/>
              <a:t>. </a:t>
            </a:r>
            <a:r>
              <a:rPr lang="pt-BR" err="1"/>
              <a:t>Maecenas</a:t>
            </a:r>
            <a:r>
              <a:rPr lang="pt-BR"/>
              <a:t> </a:t>
            </a:r>
            <a:r>
              <a:rPr lang="pt-BR" err="1"/>
              <a:t>interdum</a:t>
            </a:r>
            <a:r>
              <a:rPr lang="pt-BR"/>
              <a:t> </a:t>
            </a:r>
            <a:r>
              <a:rPr lang="pt-BR" err="1"/>
              <a:t>ligula</a:t>
            </a:r>
            <a:r>
              <a:rPr lang="pt-BR"/>
              <a:t> </a:t>
            </a:r>
            <a:r>
              <a:rPr lang="pt-BR" err="1"/>
              <a:t>eget</a:t>
            </a:r>
            <a:r>
              <a:rPr lang="pt-BR"/>
              <a:t> </a:t>
            </a:r>
            <a:r>
              <a:rPr lang="pt-BR" err="1"/>
              <a:t>consectetur</a:t>
            </a:r>
            <a:r>
              <a:rPr lang="pt-BR"/>
              <a:t> </a:t>
            </a:r>
            <a:r>
              <a:rPr lang="pt-BR" err="1"/>
              <a:t>feugiat</a:t>
            </a:r>
            <a:r>
              <a:rPr lang="pt-BR"/>
              <a:t>. </a:t>
            </a:r>
          </a:p>
          <a:p>
            <a:pPr lvl="0"/>
            <a:r>
              <a:rPr lang="pt-BR" err="1"/>
              <a:t>Praesent</a:t>
            </a:r>
            <a:r>
              <a:rPr lang="pt-BR"/>
              <a:t> </a:t>
            </a:r>
            <a:r>
              <a:rPr lang="pt-BR" err="1"/>
              <a:t>elit</a:t>
            </a:r>
            <a:r>
              <a:rPr lang="pt-BR"/>
              <a:t> est, </a:t>
            </a:r>
            <a:r>
              <a:rPr lang="pt-BR" err="1"/>
              <a:t>accumsan</a:t>
            </a:r>
            <a:r>
              <a:rPr lang="pt-BR"/>
              <a:t> </a:t>
            </a:r>
            <a:r>
              <a:rPr lang="pt-BR" err="1"/>
              <a:t>eget</a:t>
            </a:r>
            <a:r>
              <a:rPr lang="pt-BR"/>
              <a:t> </a:t>
            </a:r>
            <a:r>
              <a:rPr lang="pt-BR" err="1"/>
              <a:t>consectetur</a:t>
            </a:r>
            <a:r>
              <a:rPr lang="pt-BR"/>
              <a:t> ac, </a:t>
            </a:r>
            <a:r>
              <a:rPr lang="pt-BR" err="1"/>
              <a:t>lacinia</a:t>
            </a:r>
            <a:r>
              <a:rPr lang="pt-BR"/>
              <a:t> id mi. </a:t>
            </a:r>
            <a:r>
              <a:rPr lang="pt-BR" err="1"/>
              <a:t>Duis</a:t>
            </a:r>
            <a:r>
              <a:rPr lang="pt-BR"/>
              <a:t> </a:t>
            </a:r>
            <a:r>
              <a:rPr lang="pt-BR" err="1"/>
              <a:t>molestie</a:t>
            </a:r>
            <a:r>
              <a:rPr lang="pt-BR"/>
              <a:t> </a:t>
            </a:r>
            <a:r>
              <a:rPr lang="pt-BR" err="1"/>
              <a:t>semper</a:t>
            </a:r>
            <a:r>
              <a:rPr lang="pt-BR"/>
              <a:t> nunc </a:t>
            </a:r>
            <a:r>
              <a:rPr lang="pt-BR" err="1"/>
              <a:t>venenatis</a:t>
            </a:r>
            <a:r>
              <a:rPr lang="pt-BR"/>
              <a:t> </a:t>
            </a:r>
            <a:r>
              <a:rPr lang="pt-BR" err="1"/>
              <a:t>posuere</a:t>
            </a:r>
            <a:r>
              <a:rPr lang="pt-BR"/>
              <a:t>. </a:t>
            </a:r>
          </a:p>
        </p:txBody>
      </p:sp>
      <p:sp>
        <p:nvSpPr>
          <p:cNvPr id="22" name="Text Placeholder 18"/>
          <p:cNvSpPr>
            <a:spLocks noGrp="1"/>
          </p:cNvSpPr>
          <p:nvPr>
            <p:ph type="body" sz="quarter" idx="20" hasCustomPrompt="1"/>
          </p:nvPr>
        </p:nvSpPr>
        <p:spPr>
          <a:xfrm>
            <a:off x="6189133" y="1714775"/>
            <a:ext cx="2583568" cy="473327"/>
          </a:xfrm>
          <a:prstGeom prst="rect">
            <a:avLst/>
          </a:prstGeom>
          <a:solidFill>
            <a:srgbClr val="79AF02"/>
          </a:solidFill>
        </p:spPr>
        <p:txBody>
          <a:bodyPr lIns="180000" anchor="ctr"/>
          <a:lstStyle>
            <a:lvl1pPr marL="0" indent="0" algn="ctr">
              <a:buNone/>
              <a:defRPr sz="1800" b="1" baseline="0">
                <a:solidFill>
                  <a:schemeClr val="bg1"/>
                </a:solidFill>
              </a:defRPr>
            </a:lvl1pPr>
          </a:lstStyle>
          <a:p>
            <a:pPr lvl="0"/>
            <a:r>
              <a:rPr lang="en-US"/>
              <a:t>[SECOND TITLE]</a:t>
            </a:r>
            <a:endParaRPr lang="en-GB"/>
          </a:p>
        </p:txBody>
      </p:sp>
      <p:sp>
        <p:nvSpPr>
          <p:cNvPr id="30" name="Text Placeholder 18"/>
          <p:cNvSpPr>
            <a:spLocks noGrp="1"/>
          </p:cNvSpPr>
          <p:nvPr>
            <p:ph type="body" sz="quarter" idx="23" hasCustomPrompt="1"/>
          </p:nvPr>
        </p:nvSpPr>
        <p:spPr>
          <a:xfrm>
            <a:off x="8958880" y="1704685"/>
            <a:ext cx="2592288" cy="473327"/>
          </a:xfrm>
          <a:prstGeom prst="rect">
            <a:avLst/>
          </a:prstGeom>
          <a:solidFill>
            <a:srgbClr val="6C016F"/>
          </a:solidFill>
        </p:spPr>
        <p:txBody>
          <a:bodyPr lIns="180000" anchor="ctr"/>
          <a:lstStyle>
            <a:lvl1pPr marL="0" indent="0" algn="ctr">
              <a:buNone/>
              <a:defRPr sz="1800" b="1" baseline="0">
                <a:solidFill>
                  <a:schemeClr val="bg1"/>
                </a:solidFill>
              </a:defRPr>
            </a:lvl1pPr>
          </a:lstStyle>
          <a:p>
            <a:pPr lvl="0"/>
            <a:r>
              <a:rPr lang="en-US"/>
              <a:t>[SECOND TITLE]</a:t>
            </a:r>
            <a:endParaRPr lang="en-GB"/>
          </a:p>
        </p:txBody>
      </p:sp>
      <p:sp>
        <p:nvSpPr>
          <p:cNvPr id="32" name="Content Placeholder 2"/>
          <p:cNvSpPr>
            <a:spLocks noGrp="1"/>
          </p:cNvSpPr>
          <p:nvPr>
            <p:ph idx="24" hasCustomPrompt="1"/>
          </p:nvPr>
        </p:nvSpPr>
        <p:spPr>
          <a:xfrm>
            <a:off x="8952096" y="2309487"/>
            <a:ext cx="2599072" cy="4183387"/>
          </a:xfrm>
          <a:prstGeom prst="rect">
            <a:avLst/>
          </a:prstGeom>
          <a:solidFill>
            <a:srgbClr val="FBF3FB"/>
          </a:solidFill>
        </p:spPr>
        <p:txBody>
          <a:bodyPr lIns="180000" tIns="180000" rIns="180000" bIns="180000">
            <a:noAutofit/>
          </a:bodyPr>
          <a:lstStyle>
            <a:lvl1pPr marL="342891" indent="-342891">
              <a:buClr>
                <a:srgbClr val="032E61"/>
              </a:buClr>
              <a:buSzPct val="80000"/>
              <a:buFont typeface="Bahnschrift SemiBold SemiConden" panose="020B0502040204020203" pitchFamily="34" charset="0"/>
              <a:buChar char="&gt;"/>
              <a:defRPr sz="1600" b="0">
                <a:solidFill>
                  <a:schemeClr val="tx1"/>
                </a:solidFill>
              </a:defRPr>
            </a:lvl1pPr>
            <a:lvl2pPr marL="457189" indent="0">
              <a:buNone/>
              <a:defRPr/>
            </a:lvl2pPr>
          </a:lstStyle>
          <a:p>
            <a:pPr lvl="0"/>
            <a:r>
              <a:rPr lang="pt-BR" err="1"/>
              <a:t>Sed</a:t>
            </a:r>
            <a:r>
              <a:rPr lang="pt-BR"/>
              <a:t> ac </a:t>
            </a:r>
            <a:r>
              <a:rPr lang="pt-BR" err="1"/>
              <a:t>elementum</a:t>
            </a:r>
            <a:r>
              <a:rPr lang="pt-BR"/>
              <a:t> ante, id </a:t>
            </a:r>
            <a:r>
              <a:rPr lang="pt-BR" err="1"/>
              <a:t>varius</a:t>
            </a:r>
            <a:r>
              <a:rPr lang="pt-BR"/>
              <a:t> </a:t>
            </a:r>
            <a:r>
              <a:rPr lang="pt-BR" err="1"/>
              <a:t>orci</a:t>
            </a:r>
            <a:r>
              <a:rPr lang="pt-BR"/>
              <a:t>. </a:t>
            </a:r>
            <a:r>
              <a:rPr lang="pt-BR" err="1"/>
              <a:t>Maecenas</a:t>
            </a:r>
            <a:r>
              <a:rPr lang="pt-BR"/>
              <a:t> </a:t>
            </a:r>
            <a:r>
              <a:rPr lang="pt-BR" err="1"/>
              <a:t>interdum</a:t>
            </a:r>
            <a:r>
              <a:rPr lang="pt-BR"/>
              <a:t> </a:t>
            </a:r>
            <a:r>
              <a:rPr lang="pt-BR" err="1"/>
              <a:t>ligula</a:t>
            </a:r>
            <a:r>
              <a:rPr lang="pt-BR"/>
              <a:t> </a:t>
            </a:r>
            <a:r>
              <a:rPr lang="pt-BR" err="1"/>
              <a:t>eget</a:t>
            </a:r>
            <a:r>
              <a:rPr lang="pt-BR"/>
              <a:t> </a:t>
            </a:r>
            <a:r>
              <a:rPr lang="pt-BR" err="1"/>
              <a:t>consectetur</a:t>
            </a:r>
            <a:r>
              <a:rPr lang="pt-BR"/>
              <a:t> </a:t>
            </a:r>
            <a:r>
              <a:rPr lang="pt-BR" err="1"/>
              <a:t>feugiat</a:t>
            </a:r>
            <a:r>
              <a:rPr lang="pt-BR"/>
              <a:t>. </a:t>
            </a:r>
          </a:p>
          <a:p>
            <a:pPr lvl="0"/>
            <a:r>
              <a:rPr lang="pt-BR" err="1"/>
              <a:t>Praesent</a:t>
            </a:r>
            <a:r>
              <a:rPr lang="pt-BR"/>
              <a:t> </a:t>
            </a:r>
            <a:r>
              <a:rPr lang="pt-BR" err="1"/>
              <a:t>elit</a:t>
            </a:r>
            <a:r>
              <a:rPr lang="pt-BR"/>
              <a:t> est, </a:t>
            </a:r>
            <a:r>
              <a:rPr lang="pt-BR" err="1"/>
              <a:t>accumsan</a:t>
            </a:r>
            <a:r>
              <a:rPr lang="pt-BR"/>
              <a:t> </a:t>
            </a:r>
            <a:r>
              <a:rPr lang="pt-BR" err="1"/>
              <a:t>eget</a:t>
            </a:r>
            <a:r>
              <a:rPr lang="pt-BR"/>
              <a:t> </a:t>
            </a:r>
            <a:r>
              <a:rPr lang="pt-BR" err="1"/>
              <a:t>consectetur</a:t>
            </a:r>
            <a:r>
              <a:rPr lang="pt-BR"/>
              <a:t> ac, </a:t>
            </a:r>
            <a:r>
              <a:rPr lang="pt-BR" err="1"/>
              <a:t>lacinia</a:t>
            </a:r>
            <a:r>
              <a:rPr lang="pt-BR"/>
              <a:t> id mi. </a:t>
            </a:r>
            <a:r>
              <a:rPr lang="pt-BR" err="1"/>
              <a:t>Duis</a:t>
            </a:r>
            <a:r>
              <a:rPr lang="pt-BR"/>
              <a:t> </a:t>
            </a:r>
            <a:r>
              <a:rPr lang="pt-BR" err="1"/>
              <a:t>molestie</a:t>
            </a:r>
            <a:r>
              <a:rPr lang="pt-BR"/>
              <a:t> </a:t>
            </a:r>
            <a:r>
              <a:rPr lang="pt-BR" err="1"/>
              <a:t>semper</a:t>
            </a:r>
            <a:r>
              <a:rPr lang="pt-BR"/>
              <a:t> nunc </a:t>
            </a:r>
            <a:r>
              <a:rPr lang="pt-BR" err="1"/>
              <a:t>venenatis</a:t>
            </a:r>
            <a:r>
              <a:rPr lang="pt-BR"/>
              <a:t> </a:t>
            </a:r>
            <a:r>
              <a:rPr lang="pt-BR" err="1"/>
              <a:t>posuere</a:t>
            </a:r>
            <a:r>
              <a:rPr lang="pt-BR"/>
              <a:t>. </a:t>
            </a:r>
          </a:p>
        </p:txBody>
      </p:sp>
      <p:cxnSp>
        <p:nvCxnSpPr>
          <p:cNvPr id="34" name="Straight Connector 33"/>
          <p:cNvCxnSpPr/>
          <p:nvPr/>
        </p:nvCxnSpPr>
        <p:spPr>
          <a:xfrm>
            <a:off x="3406263" y="6501341"/>
            <a:ext cx="2599072" cy="0"/>
          </a:xfrm>
          <a:prstGeom prst="line">
            <a:avLst/>
          </a:prstGeom>
          <a:ln w="25400">
            <a:solidFill>
              <a:srgbClr val="00B5B5"/>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23392" y="6501341"/>
            <a:ext cx="2599072" cy="0"/>
          </a:xfrm>
          <a:prstGeom prst="line">
            <a:avLst/>
          </a:prstGeom>
          <a:ln w="25400">
            <a:solidFill>
              <a:srgbClr val="022249"/>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189133" y="6501341"/>
            <a:ext cx="2583568" cy="0"/>
          </a:xfrm>
          <a:prstGeom prst="line">
            <a:avLst/>
          </a:prstGeom>
          <a:ln w="25400">
            <a:solidFill>
              <a:srgbClr val="79AF0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8952096" y="6501341"/>
            <a:ext cx="2599072" cy="0"/>
          </a:xfrm>
          <a:prstGeom prst="line">
            <a:avLst/>
          </a:prstGeom>
          <a:ln w="25400">
            <a:solidFill>
              <a:srgbClr val="6C016F"/>
            </a:solidFill>
          </a:ln>
        </p:spPr>
        <p:style>
          <a:lnRef idx="1">
            <a:schemeClr val="accent1"/>
          </a:lnRef>
          <a:fillRef idx="0">
            <a:schemeClr val="accent1"/>
          </a:fillRef>
          <a:effectRef idx="0">
            <a:schemeClr val="accent1"/>
          </a:effectRef>
          <a:fontRef idx="minor">
            <a:schemeClr val="tx1"/>
          </a:fontRef>
        </p:style>
      </p:cxnSp>
      <p:sp>
        <p:nvSpPr>
          <p:cNvPr id="16" name="Title 1"/>
          <p:cNvSpPr>
            <a:spLocks noGrp="1"/>
          </p:cNvSpPr>
          <p:nvPr>
            <p:ph type="title" hasCustomPrompt="1"/>
          </p:nvPr>
        </p:nvSpPr>
        <p:spPr>
          <a:xfrm>
            <a:off x="1022944" y="164637"/>
            <a:ext cx="10472648" cy="864096"/>
          </a:xfrm>
        </p:spPr>
        <p:txBody>
          <a:bodyPr>
            <a:normAutofit/>
          </a:bodyPr>
          <a:lstStyle>
            <a:lvl1pPr>
              <a:defRPr sz="2667" b="1" baseline="0">
                <a:solidFill>
                  <a:srgbClr val="022249"/>
                </a:solidFill>
              </a:defRPr>
            </a:lvl1pPr>
          </a:lstStyle>
          <a:p>
            <a:r>
              <a:rPr lang="en-US"/>
              <a:t>Click to edit slide title style</a:t>
            </a:r>
            <a:br>
              <a:rPr lang="en-US"/>
            </a:br>
            <a:r>
              <a:rPr lang="en-US"/>
              <a:t>Slide title can be extended to two lines</a:t>
            </a:r>
            <a:endParaRPr lang="en-GB"/>
          </a:p>
        </p:txBody>
      </p:sp>
    </p:spTree>
    <p:extLst>
      <p:ext uri="{BB962C8B-B14F-4D97-AF65-F5344CB8AC3E}">
        <p14:creationId xmlns:p14="http://schemas.microsoft.com/office/powerpoint/2010/main" val="2237960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7435" y="204576"/>
            <a:ext cx="10753195" cy="748104"/>
          </a:xfrm>
          <a:prstGeom prst="rect">
            <a:avLst/>
          </a:prstGeom>
        </p:spPr>
        <p:txBody>
          <a:bodyPr vert="horz" lIns="91440" tIns="45720" rIns="91440" bIns="45720" rtlCol="0" anchor="ctr">
            <a:normAutofit/>
          </a:bodyPr>
          <a:lstStyle/>
          <a:p>
            <a:r>
              <a:rPr lang="en-US"/>
              <a:t>Click to edit slide title style</a:t>
            </a:r>
            <a:br>
              <a:rPr lang="en-US"/>
            </a:br>
            <a:r>
              <a:rPr lang="en-US"/>
              <a:t>Slide title can be extended to two lines</a:t>
            </a:r>
            <a:endParaRPr lang="en-GB"/>
          </a:p>
        </p:txBody>
      </p:sp>
      <p:sp>
        <p:nvSpPr>
          <p:cNvPr id="3" name="Text Placeholder 2"/>
          <p:cNvSpPr>
            <a:spLocks noGrp="1"/>
          </p:cNvSpPr>
          <p:nvPr>
            <p:ph type="body" idx="1"/>
          </p:nvPr>
        </p:nvSpPr>
        <p:spPr>
          <a:xfrm>
            <a:off x="838200" y="1220755"/>
            <a:ext cx="10515600" cy="495620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sp>
        <p:nvSpPr>
          <p:cNvPr id="7" name="Title 1"/>
          <p:cNvSpPr txBox="1">
            <a:spLocks/>
          </p:cNvSpPr>
          <p:nvPr/>
        </p:nvSpPr>
        <p:spPr>
          <a:xfrm>
            <a:off x="239349" y="128527"/>
            <a:ext cx="11837224" cy="900207"/>
          </a:xfrm>
          <a:prstGeom prst="rect">
            <a:avLst/>
          </a:prstGeom>
          <a:solidFill>
            <a:srgbClr val="6FC5D5">
              <a:alpha val="14000"/>
            </a:srgbClr>
          </a:solidFill>
        </p:spPr>
        <p:txBody>
          <a:bodyPr/>
          <a:lstStyle>
            <a:lvl1pPr algn="l" defTabSz="914400" rtl="0" eaLnBrk="1" latinLnBrk="0" hangingPunct="1">
              <a:lnSpc>
                <a:spcPct val="90000"/>
              </a:lnSpc>
              <a:spcBef>
                <a:spcPct val="0"/>
              </a:spcBef>
              <a:buNone/>
              <a:defRPr sz="2400" kern="1200" baseline="0">
                <a:solidFill>
                  <a:schemeClr val="bg1">
                    <a:lumMod val="50000"/>
                  </a:schemeClr>
                </a:solidFill>
                <a:latin typeface="Arial Narrow" panose="020B0606020202030204" pitchFamily="34" charset="0"/>
                <a:ea typeface="+mj-ea"/>
                <a:cs typeface="+mj-cs"/>
              </a:defRPr>
            </a:lvl1pPr>
          </a:lstStyle>
          <a:p>
            <a:pPr marL="323992"/>
            <a:endParaRPr lang="es-ES" sz="2400" b="1"/>
          </a:p>
        </p:txBody>
      </p:sp>
      <p:pic>
        <p:nvPicPr>
          <p:cNvPr id="9" name="Picture 8"/>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28934" y="176531"/>
            <a:ext cx="387151" cy="804196"/>
          </a:xfrm>
          <a:prstGeom prst="rect">
            <a:avLst/>
          </a:prstGeom>
        </p:spPr>
      </p:pic>
    </p:spTree>
    <p:extLst>
      <p:ext uri="{BB962C8B-B14F-4D97-AF65-F5344CB8AC3E}">
        <p14:creationId xmlns:p14="http://schemas.microsoft.com/office/powerpoint/2010/main" val="24058836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8" r:id="rId12"/>
  </p:sldLayoutIdLst>
  <p:txStyles>
    <p:titleStyle>
      <a:lvl1pPr algn="l" defTabSz="914377" rtl="0" eaLnBrk="1" latinLnBrk="0" hangingPunct="1">
        <a:lnSpc>
          <a:spcPct val="90000"/>
        </a:lnSpc>
        <a:spcBef>
          <a:spcPct val="0"/>
        </a:spcBef>
        <a:buNone/>
        <a:defRPr sz="2667"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Clr>
          <a:srgbClr val="022249"/>
        </a:buClr>
        <a:buFont typeface="Wingdings" panose="05000000000000000000" pitchFamily="2" charset="2"/>
        <a:buChar char="§"/>
        <a:defRPr sz="2133"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rgbClr val="00B5B5"/>
        </a:buClr>
        <a:buFont typeface="Wingdings" panose="05000000000000000000" pitchFamily="2" charset="2"/>
        <a:buChar char="s"/>
        <a:defRPr sz="2133"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rgbClr val="79AF02"/>
        </a:buClr>
        <a:buSzPct val="90000"/>
        <a:buFont typeface="Arial" panose="020B0604020202020204" pitchFamily="34" charset="0"/>
        <a:buChar char="•"/>
        <a:defRPr sz="2133"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Calibri" panose="020F0502020204030204" pitchFamily="34" charset="0"/>
        <a:buChar char="›"/>
        <a:defRPr sz="2133"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62EDE5-1EDC-DBA8-CBC2-3E9A8E3C8F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A54105F-030F-D1B4-C9EA-A07D5503D4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5540E3-21C3-9E23-4564-D5F3A5EB2B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2DE0E6-D220-4831-9E0D-6FDB4F2E8872}" type="datetimeFigureOut">
              <a:rPr lang="en-US" smtClean="0"/>
              <a:t>7/1/2026</a:t>
            </a:fld>
            <a:endParaRPr lang="en-US"/>
          </a:p>
        </p:txBody>
      </p:sp>
      <p:sp>
        <p:nvSpPr>
          <p:cNvPr id="5" name="Footer Placeholder 4">
            <a:extLst>
              <a:ext uri="{FF2B5EF4-FFF2-40B4-BE49-F238E27FC236}">
                <a16:creationId xmlns:a16="http://schemas.microsoft.com/office/drawing/2014/main" id="{4D1E7DA6-CD61-A97B-CA2B-88F5460FB7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45209AC-AF84-1C31-68C9-2EB99E5E35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E8C387-B80F-4E2B-8AE8-2A1FDB49C4A9}" type="slidenum">
              <a:rPr lang="en-US" smtClean="0"/>
              <a:t>‹#›</a:t>
            </a:fld>
            <a:endParaRPr lang="en-US"/>
          </a:p>
        </p:txBody>
      </p:sp>
    </p:spTree>
    <p:extLst>
      <p:ext uri="{BB962C8B-B14F-4D97-AF65-F5344CB8AC3E}">
        <p14:creationId xmlns:p14="http://schemas.microsoft.com/office/powerpoint/2010/main" val="281484112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391276" y="-2245"/>
            <a:ext cx="4276725" cy="14855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rotWithShape="1">
          <a:blip r:embed="rId3" cstate="print">
            <a:extLst>
              <a:ext uri="{28A0092B-C50C-407E-A947-70E740481C1C}">
                <a14:useLocalDpi xmlns:a14="http://schemas.microsoft.com/office/drawing/2010/main" val="0"/>
              </a:ext>
            </a:extLst>
          </a:blip>
          <a:srcRect b="17579"/>
          <a:stretch/>
        </p:blipFill>
        <p:spPr>
          <a:xfrm>
            <a:off x="495439" y="6360227"/>
            <a:ext cx="1534111" cy="390256"/>
          </a:xfrm>
          <a:prstGeom prst="rect">
            <a:avLst/>
          </a:prstGeom>
        </p:spPr>
      </p:pic>
      <p:sp>
        <p:nvSpPr>
          <p:cNvPr id="2" name="Rectangle 1">
            <a:extLst>
              <a:ext uri="{FF2B5EF4-FFF2-40B4-BE49-F238E27FC236}">
                <a16:creationId xmlns:a16="http://schemas.microsoft.com/office/drawing/2014/main" id="{BFEB9A10-0370-88C1-E42B-4A2C083EB727}"/>
              </a:ext>
            </a:extLst>
          </p:cNvPr>
          <p:cNvSpPr/>
          <p:nvPr/>
        </p:nvSpPr>
        <p:spPr>
          <a:xfrm>
            <a:off x="2443660" y="6325751"/>
            <a:ext cx="9020629" cy="424732"/>
          </a:xfrm>
          <a:prstGeom prst="rect">
            <a:avLst/>
          </a:prstGeom>
        </p:spPr>
        <p:txBody>
          <a:bodyPr wrap="square">
            <a:spAutoFit/>
          </a:bodyPr>
          <a:lstStyle/>
          <a:p>
            <a:pPr>
              <a:lnSpc>
                <a:spcPct val="90000"/>
              </a:lnSpc>
            </a:pPr>
            <a:r>
              <a:rPr lang="en-GB" sz="2400" b="1"/>
              <a:t>Andreas Schleicher – Director for Education and Skills</a:t>
            </a:r>
            <a:endParaRPr lang="en-GB" sz="1600">
              <a:solidFill>
                <a:schemeClr val="tx1">
                  <a:lumMod val="85000"/>
                  <a:lumOff val="15000"/>
                </a:schemeClr>
              </a:solidFill>
              <a:latin typeface="+mj-lt"/>
              <a:cs typeface="Arial" pitchFamily="34" charset="0"/>
            </a:endParaRPr>
          </a:p>
        </p:txBody>
      </p:sp>
      <p:pic>
        <p:nvPicPr>
          <p:cNvPr id="4" name="Picture 3">
            <a:extLst>
              <a:ext uri="{FF2B5EF4-FFF2-40B4-BE49-F238E27FC236}">
                <a16:creationId xmlns:a16="http://schemas.microsoft.com/office/drawing/2014/main" id="{323E4F7E-9222-7C45-B36F-55586409C0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663399"/>
          </a:solidFill>
        </p:spPr>
      </p:pic>
      <p:sp>
        <p:nvSpPr>
          <p:cNvPr id="3" name="TextBox 2">
            <a:extLst>
              <a:ext uri="{FF2B5EF4-FFF2-40B4-BE49-F238E27FC236}">
                <a16:creationId xmlns:a16="http://schemas.microsoft.com/office/drawing/2014/main" id="{9DE63438-28FE-AD7B-39DC-CA1F17EF8988}"/>
              </a:ext>
            </a:extLst>
          </p:cNvPr>
          <p:cNvSpPr txBox="1"/>
          <p:nvPr/>
        </p:nvSpPr>
        <p:spPr>
          <a:xfrm>
            <a:off x="781049" y="305395"/>
            <a:ext cx="5962650" cy="923330"/>
          </a:xfrm>
          <a:prstGeom prst="rect">
            <a:avLst/>
          </a:prstGeom>
          <a:solidFill>
            <a:srgbClr val="664790"/>
          </a:solidFill>
        </p:spPr>
        <p:txBody>
          <a:bodyPr wrap="square" rtlCol="0">
            <a:spAutoFit/>
          </a:bodyPr>
          <a:lstStyle/>
          <a:p>
            <a:r>
              <a:rPr lang="en-GB">
                <a:solidFill>
                  <a:schemeClr val="bg1"/>
                </a:solidFill>
                <a:latin typeface="Aptos" panose="020B0004020202020204" pitchFamily="34" charset="0"/>
              </a:rPr>
              <a:t>Andreas Schleicher</a:t>
            </a:r>
          </a:p>
          <a:p>
            <a:r>
              <a:rPr lang="en-GB">
                <a:solidFill>
                  <a:schemeClr val="bg1"/>
                </a:solidFill>
                <a:latin typeface="Aptos" panose="020B0004020202020204" pitchFamily="34" charset="0"/>
              </a:rPr>
              <a:t>Director for Education and Skills, OECD</a:t>
            </a:r>
          </a:p>
          <a:p>
            <a:endParaRPr lang="en-US"/>
          </a:p>
        </p:txBody>
      </p:sp>
      <p:sp>
        <p:nvSpPr>
          <p:cNvPr id="5" name="TextBox 4">
            <a:extLst>
              <a:ext uri="{FF2B5EF4-FFF2-40B4-BE49-F238E27FC236}">
                <a16:creationId xmlns:a16="http://schemas.microsoft.com/office/drawing/2014/main" id="{94CD6C7F-1DE0-681A-0601-21C367D1E6F2}"/>
              </a:ext>
            </a:extLst>
          </p:cNvPr>
          <p:cNvSpPr txBox="1"/>
          <p:nvPr/>
        </p:nvSpPr>
        <p:spPr>
          <a:xfrm>
            <a:off x="581024" y="4533900"/>
            <a:ext cx="6162675" cy="1095375"/>
          </a:xfrm>
          <a:prstGeom prst="rect">
            <a:avLst/>
          </a:prstGeom>
          <a:solidFill>
            <a:srgbClr val="663399"/>
          </a:solidFill>
        </p:spPr>
        <p:txBody>
          <a:bodyPr wrap="square" rtlCol="0">
            <a:spAutoFit/>
          </a:bodyPr>
          <a:lstStyle/>
          <a:p>
            <a:endParaRPr lang="en-US"/>
          </a:p>
        </p:txBody>
      </p:sp>
    </p:spTree>
    <p:extLst>
      <p:ext uri="{BB962C8B-B14F-4D97-AF65-F5344CB8AC3E}">
        <p14:creationId xmlns:p14="http://schemas.microsoft.com/office/powerpoint/2010/main" val="2812485431"/>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D2082-CA3E-FF4F-504F-2E17F02F41C8}"/>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DA4AE241-E410-ACE8-A3C2-7E78F56B0EFF}"/>
              </a:ext>
            </a:extLst>
          </p:cNvPr>
          <p:cNvSpPr>
            <a:spLocks noGrp="1"/>
          </p:cNvSpPr>
          <p:nvPr>
            <p:ph type="title"/>
          </p:nvPr>
        </p:nvSpPr>
        <p:spPr>
          <a:xfrm>
            <a:off x="1022944" y="164637"/>
            <a:ext cx="10472648" cy="864096"/>
          </a:xfrm>
        </p:spPr>
        <p:txBody>
          <a:bodyPr>
            <a:normAutofit/>
          </a:bodyPr>
          <a:lstStyle/>
          <a:p>
            <a:r>
              <a:rPr lang="en-US" sz="2400" dirty="0">
                <a:latin typeface="Aptos" panose="020B0004020202020204" pitchFamily="34" charset="0"/>
              </a:rPr>
              <a:t>Adults with low skills report worse health nearly everywhere…</a:t>
            </a:r>
          </a:p>
        </p:txBody>
      </p:sp>
      <p:sp>
        <p:nvSpPr>
          <p:cNvPr id="6" name="TextBox 5">
            <a:extLst>
              <a:ext uri="{FF2B5EF4-FFF2-40B4-BE49-F238E27FC236}">
                <a16:creationId xmlns:a16="http://schemas.microsoft.com/office/drawing/2014/main" id="{48117E1A-1DA5-C693-81A6-3C9657F0A14E}"/>
              </a:ext>
            </a:extLst>
          </p:cNvPr>
          <p:cNvSpPr txBox="1"/>
          <p:nvPr/>
        </p:nvSpPr>
        <p:spPr>
          <a:xfrm>
            <a:off x="1" y="1350586"/>
            <a:ext cx="12192000" cy="707886"/>
          </a:xfrm>
          <a:prstGeom prst="rect">
            <a:avLst/>
          </a:prstGeom>
          <a:noFill/>
        </p:spPr>
        <p:txBody>
          <a:bodyPr wrap="square">
            <a:spAutoFit/>
          </a:bodyPr>
          <a:lstStyle/>
          <a:p>
            <a:pPr algn="ctr"/>
            <a:r>
              <a:rPr lang="en-US" sz="2000" dirty="0">
                <a:latin typeface="Aptos" panose="020B0004020202020204" pitchFamily="34" charset="0"/>
              </a:rPr>
              <a:t>Adjusted percentage point difference in reporting excellent or very good health: </a:t>
            </a:r>
          </a:p>
          <a:p>
            <a:pPr algn="ctr"/>
            <a:r>
              <a:rPr lang="en-US" sz="2000" dirty="0">
                <a:latin typeface="Aptos" panose="020B0004020202020204" pitchFamily="34" charset="0"/>
              </a:rPr>
              <a:t>low versus medium foundational skills</a:t>
            </a:r>
            <a:r>
              <a:rPr lang="en-US" sz="2000" b="0" i="0" dirty="0">
                <a:effectLst/>
                <a:latin typeface="Aptos" panose="020B0004020202020204" pitchFamily="34" charset="0"/>
              </a:rPr>
              <a:t>, 2023</a:t>
            </a:r>
            <a:endParaRPr lang="en-US" sz="2000" dirty="0">
              <a:latin typeface="Aptos" panose="020B0004020202020204" pitchFamily="34" charset="0"/>
            </a:endParaRPr>
          </a:p>
        </p:txBody>
      </p:sp>
      <p:graphicFrame>
        <p:nvGraphicFramePr>
          <p:cNvPr id="8" name="Chart 7">
            <a:extLst>
              <a:ext uri="{FF2B5EF4-FFF2-40B4-BE49-F238E27FC236}">
                <a16:creationId xmlns:a16="http://schemas.microsoft.com/office/drawing/2014/main" id="{258EE387-C65F-76B6-4B4E-CD843A85C405}"/>
              </a:ext>
            </a:extLst>
          </p:cNvPr>
          <p:cNvGraphicFramePr>
            <a:graphicFrameLocks/>
          </p:cNvGraphicFramePr>
          <p:nvPr>
            <p:extLst>
              <p:ext uri="{D42A27DB-BD31-4B8C-83A1-F6EECF244321}">
                <p14:modId xmlns:p14="http://schemas.microsoft.com/office/powerpoint/2010/main" val="641675178"/>
              </p:ext>
            </p:extLst>
          </p:nvPr>
        </p:nvGraphicFramePr>
        <p:xfrm>
          <a:off x="475274" y="2176713"/>
          <a:ext cx="11268000" cy="46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285095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fade">
                                      <p:cBhvr>
                                        <p:cTn id="11" dur="500"/>
                                        <p:tgtEl>
                                          <p:spTgt spid="8">
                                            <p:graphicEl>
                                              <a:chart seriesIdx="0"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8" grpId="0">
        <p:bldSub>
          <a:bldChart bld="series"/>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2A5AB-47A5-6484-06F0-A5F527EE1B1C}"/>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ED2972EA-4168-5D48-B870-E7332AA86329}"/>
              </a:ext>
            </a:extLst>
          </p:cNvPr>
          <p:cNvSpPr>
            <a:spLocks noGrp="1"/>
          </p:cNvSpPr>
          <p:nvPr>
            <p:ph type="title"/>
          </p:nvPr>
        </p:nvSpPr>
        <p:spPr>
          <a:xfrm>
            <a:off x="1022944" y="164637"/>
            <a:ext cx="10472648" cy="864096"/>
          </a:xfrm>
        </p:spPr>
        <p:txBody>
          <a:bodyPr>
            <a:normAutofit/>
          </a:bodyPr>
          <a:lstStyle/>
          <a:p>
            <a:r>
              <a:rPr lang="en-GB" sz="2400" dirty="0">
                <a:latin typeface="Aptos" panose="020B0004020202020204" pitchFamily="34" charset="0"/>
              </a:rPr>
              <a:t>…a pattern that holds for life satisfaction.</a:t>
            </a:r>
            <a:endParaRPr lang="en-US" sz="2400" dirty="0">
              <a:latin typeface="Aptos" panose="020B0004020202020204" pitchFamily="34" charset="0"/>
            </a:endParaRPr>
          </a:p>
        </p:txBody>
      </p:sp>
      <p:sp>
        <p:nvSpPr>
          <p:cNvPr id="6" name="TextBox 5">
            <a:extLst>
              <a:ext uri="{FF2B5EF4-FFF2-40B4-BE49-F238E27FC236}">
                <a16:creationId xmlns:a16="http://schemas.microsoft.com/office/drawing/2014/main" id="{FA4E0746-7D3C-012D-87F6-E86BB133FE09}"/>
              </a:ext>
            </a:extLst>
          </p:cNvPr>
          <p:cNvSpPr txBox="1"/>
          <p:nvPr/>
        </p:nvSpPr>
        <p:spPr>
          <a:xfrm>
            <a:off x="1191815" y="1360111"/>
            <a:ext cx="9808369" cy="707886"/>
          </a:xfrm>
          <a:prstGeom prst="rect">
            <a:avLst/>
          </a:prstGeom>
          <a:noFill/>
        </p:spPr>
        <p:txBody>
          <a:bodyPr wrap="square">
            <a:spAutoFit/>
          </a:bodyPr>
          <a:lstStyle/>
          <a:p>
            <a:pPr algn="ctr"/>
            <a:r>
              <a:rPr lang="en-US" sz="2000" dirty="0">
                <a:latin typeface="Aptos" panose="020B0004020202020204" pitchFamily="34" charset="0"/>
              </a:rPr>
              <a:t>Adjusted percentage point difference in reporting high life satisfaction:</a:t>
            </a:r>
          </a:p>
          <a:p>
            <a:pPr algn="ctr"/>
            <a:r>
              <a:rPr lang="en-US" sz="2000" dirty="0">
                <a:latin typeface="Aptos" panose="020B0004020202020204" pitchFamily="34" charset="0"/>
              </a:rPr>
              <a:t> low versus medium foundational skills</a:t>
            </a:r>
            <a:r>
              <a:rPr lang="en-US" sz="2000" b="0" i="0" dirty="0">
                <a:effectLst/>
                <a:latin typeface="Aptos" panose="020B0004020202020204" pitchFamily="34" charset="0"/>
              </a:rPr>
              <a:t>, 2023</a:t>
            </a:r>
            <a:endParaRPr lang="en-US" sz="2000" dirty="0">
              <a:latin typeface="Aptos" panose="020B0004020202020204" pitchFamily="34" charset="0"/>
            </a:endParaRPr>
          </a:p>
        </p:txBody>
      </p:sp>
      <p:graphicFrame>
        <p:nvGraphicFramePr>
          <p:cNvPr id="8" name="Chart 7">
            <a:extLst>
              <a:ext uri="{FF2B5EF4-FFF2-40B4-BE49-F238E27FC236}">
                <a16:creationId xmlns:a16="http://schemas.microsoft.com/office/drawing/2014/main" id="{D4E47C25-8832-875A-3101-FB43AB64CA36}"/>
              </a:ext>
            </a:extLst>
          </p:cNvPr>
          <p:cNvGraphicFramePr>
            <a:graphicFrameLocks/>
          </p:cNvGraphicFramePr>
          <p:nvPr>
            <p:extLst>
              <p:ext uri="{D42A27DB-BD31-4B8C-83A1-F6EECF244321}">
                <p14:modId xmlns:p14="http://schemas.microsoft.com/office/powerpoint/2010/main" val="1444374129"/>
              </p:ext>
            </p:extLst>
          </p:nvPr>
        </p:nvGraphicFramePr>
        <p:xfrm>
          <a:off x="456224" y="2176713"/>
          <a:ext cx="11278800" cy="46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8954517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fade">
                                      <p:cBhvr>
                                        <p:cTn id="11" dur="500"/>
                                        <p:tgtEl>
                                          <p:spTgt spid="8">
                                            <p:graphicEl>
                                              <a:chart seriesIdx="0"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8" grpId="0">
        <p:bldSub>
          <a:bldChart bld="series"/>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9AFC9-406B-0698-350D-2B9B00C836D6}"/>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4B6862E8-4B54-4EE6-F551-C7D9395EF75C}"/>
              </a:ext>
            </a:extLst>
          </p:cNvPr>
          <p:cNvSpPr>
            <a:spLocks noGrp="1"/>
          </p:cNvSpPr>
          <p:nvPr>
            <p:ph type="title"/>
          </p:nvPr>
        </p:nvSpPr>
        <p:spPr>
          <a:xfrm>
            <a:off x="1022944" y="164637"/>
            <a:ext cx="10472648" cy="864096"/>
          </a:xfrm>
        </p:spPr>
        <p:txBody>
          <a:bodyPr>
            <a:normAutofit/>
          </a:bodyPr>
          <a:lstStyle/>
          <a:p>
            <a:r>
              <a:rPr lang="en-GB" sz="2400" dirty="0">
                <a:latin typeface="Aptos" panose="020B0004020202020204" pitchFamily="34" charset="0"/>
              </a:rPr>
              <a:t>Low foundational skills are associated with lower interpersonal trust…</a:t>
            </a:r>
            <a:endParaRPr lang="en-US" sz="2400" dirty="0">
              <a:latin typeface="Aptos" panose="020B0004020202020204" pitchFamily="34" charset="0"/>
            </a:endParaRPr>
          </a:p>
        </p:txBody>
      </p:sp>
      <p:sp>
        <p:nvSpPr>
          <p:cNvPr id="6" name="TextBox 5">
            <a:extLst>
              <a:ext uri="{FF2B5EF4-FFF2-40B4-BE49-F238E27FC236}">
                <a16:creationId xmlns:a16="http://schemas.microsoft.com/office/drawing/2014/main" id="{EE4D35A8-F57C-82A8-B7C0-DEB61BD89A02}"/>
              </a:ext>
            </a:extLst>
          </p:cNvPr>
          <p:cNvSpPr txBox="1"/>
          <p:nvPr/>
        </p:nvSpPr>
        <p:spPr>
          <a:xfrm>
            <a:off x="1191815" y="1360111"/>
            <a:ext cx="9808369" cy="707886"/>
          </a:xfrm>
          <a:prstGeom prst="rect">
            <a:avLst/>
          </a:prstGeom>
          <a:noFill/>
        </p:spPr>
        <p:txBody>
          <a:bodyPr wrap="square">
            <a:spAutoFit/>
          </a:bodyPr>
          <a:lstStyle/>
          <a:p>
            <a:pPr algn="ctr"/>
            <a:r>
              <a:rPr lang="en-US" sz="2000" dirty="0">
                <a:latin typeface="Aptos" panose="020B0004020202020204" pitchFamily="34" charset="0"/>
              </a:rPr>
              <a:t>Adjusted percentage point difference in reporting high interpersonal trust: </a:t>
            </a:r>
          </a:p>
          <a:p>
            <a:pPr algn="ctr"/>
            <a:r>
              <a:rPr lang="en-US" sz="2000" dirty="0">
                <a:latin typeface="Aptos" panose="020B0004020202020204" pitchFamily="34" charset="0"/>
              </a:rPr>
              <a:t>low versus medium foundational skills</a:t>
            </a:r>
            <a:r>
              <a:rPr lang="en-US" sz="2000" b="0" i="0" dirty="0">
                <a:effectLst/>
                <a:latin typeface="Aptos" panose="020B0004020202020204" pitchFamily="34" charset="0"/>
              </a:rPr>
              <a:t>, 2023</a:t>
            </a:r>
            <a:endParaRPr lang="en-US" sz="2000" dirty="0">
              <a:latin typeface="Aptos" panose="020B0004020202020204" pitchFamily="34" charset="0"/>
            </a:endParaRPr>
          </a:p>
        </p:txBody>
      </p:sp>
      <p:graphicFrame>
        <p:nvGraphicFramePr>
          <p:cNvPr id="8" name="Chart 7">
            <a:extLst>
              <a:ext uri="{FF2B5EF4-FFF2-40B4-BE49-F238E27FC236}">
                <a16:creationId xmlns:a16="http://schemas.microsoft.com/office/drawing/2014/main" id="{525DB0C6-ADC6-852D-5D5B-10221ED46B30}"/>
              </a:ext>
            </a:extLst>
          </p:cNvPr>
          <p:cNvGraphicFramePr>
            <a:graphicFrameLocks/>
          </p:cNvGraphicFramePr>
          <p:nvPr>
            <p:extLst>
              <p:ext uri="{D42A27DB-BD31-4B8C-83A1-F6EECF244321}">
                <p14:modId xmlns:p14="http://schemas.microsoft.com/office/powerpoint/2010/main" val="1660124100"/>
              </p:ext>
            </p:extLst>
          </p:nvPr>
        </p:nvGraphicFramePr>
        <p:xfrm>
          <a:off x="446699" y="2186238"/>
          <a:ext cx="11278800" cy="46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977612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fade">
                                      <p:cBhvr>
                                        <p:cTn id="11" dur="500"/>
                                        <p:tgtEl>
                                          <p:spTgt spid="8">
                                            <p:graphicEl>
                                              <a:chart seriesIdx="0"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8" grpId="0">
        <p:bldSub>
          <a:bldChart bld="series"/>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90F0E-272A-E666-3C4D-BA62CDF10ADB}"/>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BB17B7F2-CE64-19AE-3B5D-CF4613570028}"/>
              </a:ext>
            </a:extLst>
          </p:cNvPr>
          <p:cNvSpPr>
            <a:spLocks noGrp="1"/>
          </p:cNvSpPr>
          <p:nvPr>
            <p:ph type="title"/>
          </p:nvPr>
        </p:nvSpPr>
        <p:spPr>
          <a:xfrm>
            <a:off x="1022944" y="164637"/>
            <a:ext cx="10472648" cy="864096"/>
          </a:xfrm>
        </p:spPr>
        <p:txBody>
          <a:bodyPr>
            <a:normAutofit/>
          </a:bodyPr>
          <a:lstStyle/>
          <a:p>
            <a:r>
              <a:rPr lang="en-GB" sz="2400" dirty="0">
                <a:latin typeface="Aptos" panose="020B0004020202020204" pitchFamily="34" charset="0"/>
              </a:rPr>
              <a:t>…and lower participation in volunteering in most countries…</a:t>
            </a:r>
            <a:endParaRPr lang="en-US" sz="2400" dirty="0">
              <a:latin typeface="Aptos" panose="020B0004020202020204" pitchFamily="34" charset="0"/>
            </a:endParaRPr>
          </a:p>
        </p:txBody>
      </p:sp>
      <p:graphicFrame>
        <p:nvGraphicFramePr>
          <p:cNvPr id="8" name="Chart 7">
            <a:extLst>
              <a:ext uri="{FF2B5EF4-FFF2-40B4-BE49-F238E27FC236}">
                <a16:creationId xmlns:a16="http://schemas.microsoft.com/office/drawing/2014/main" id="{56F53DB9-4431-1F66-52C8-4CC881623628}"/>
              </a:ext>
            </a:extLst>
          </p:cNvPr>
          <p:cNvGraphicFramePr>
            <a:graphicFrameLocks/>
          </p:cNvGraphicFramePr>
          <p:nvPr>
            <p:extLst>
              <p:ext uri="{D42A27DB-BD31-4B8C-83A1-F6EECF244321}">
                <p14:modId xmlns:p14="http://schemas.microsoft.com/office/powerpoint/2010/main" val="3307174524"/>
              </p:ext>
            </p:extLst>
          </p:nvPr>
        </p:nvGraphicFramePr>
        <p:xfrm>
          <a:off x="446699" y="2186238"/>
          <a:ext cx="11278800" cy="468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B8D6CC48-075E-5F6C-4798-4095F063F481}"/>
              </a:ext>
            </a:extLst>
          </p:cNvPr>
          <p:cNvSpPr txBox="1"/>
          <p:nvPr/>
        </p:nvSpPr>
        <p:spPr>
          <a:xfrm>
            <a:off x="1191815" y="1360111"/>
            <a:ext cx="9808369" cy="707886"/>
          </a:xfrm>
          <a:prstGeom prst="rect">
            <a:avLst/>
          </a:prstGeom>
          <a:noFill/>
        </p:spPr>
        <p:txBody>
          <a:bodyPr wrap="square">
            <a:spAutoFit/>
          </a:bodyPr>
          <a:lstStyle/>
          <a:p>
            <a:pPr algn="ctr"/>
            <a:r>
              <a:rPr lang="en-US" sz="2000" dirty="0">
                <a:latin typeface="Aptos" panose="020B0004020202020204" pitchFamily="34" charset="0"/>
              </a:rPr>
              <a:t>Adjusted percentage point difference in reporting participation in volunteering: </a:t>
            </a:r>
          </a:p>
          <a:p>
            <a:pPr algn="ctr"/>
            <a:r>
              <a:rPr lang="en-US" sz="2000" dirty="0">
                <a:latin typeface="Aptos" panose="020B0004020202020204" pitchFamily="34" charset="0"/>
              </a:rPr>
              <a:t>low versus medium foundational skills</a:t>
            </a:r>
            <a:r>
              <a:rPr lang="en-US" sz="2000" b="0" i="0" dirty="0">
                <a:effectLst/>
                <a:latin typeface="Aptos" panose="020B0004020202020204" pitchFamily="34" charset="0"/>
              </a:rPr>
              <a:t>, 2023</a:t>
            </a:r>
            <a:endParaRPr lang="en-US" sz="2000" dirty="0">
              <a:latin typeface="Aptos" panose="020B0004020202020204" pitchFamily="34" charset="0"/>
            </a:endParaRPr>
          </a:p>
        </p:txBody>
      </p:sp>
    </p:spTree>
    <p:extLst>
      <p:ext uri="{BB962C8B-B14F-4D97-AF65-F5344CB8AC3E}">
        <p14:creationId xmlns:p14="http://schemas.microsoft.com/office/powerpoint/2010/main" val="32087740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fade">
                                      <p:cBhvr>
                                        <p:cTn id="11" dur="500"/>
                                        <p:tgtEl>
                                          <p:spTgt spid="8">
                                            <p:graphicEl>
                                              <a:chart seriesIdx="0"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Chart bld="series"/>
        </p:bldSub>
      </p:bldGraphic>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09FCC-D927-0C81-6175-561DA8968468}"/>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AAD242AB-E68A-CDA8-ECD8-9CAD048A264C}"/>
              </a:ext>
            </a:extLst>
          </p:cNvPr>
          <p:cNvSpPr>
            <a:spLocks noGrp="1"/>
          </p:cNvSpPr>
          <p:nvPr>
            <p:ph type="title"/>
          </p:nvPr>
        </p:nvSpPr>
        <p:spPr>
          <a:xfrm>
            <a:off x="1022944" y="164637"/>
            <a:ext cx="10472648" cy="864096"/>
          </a:xfrm>
        </p:spPr>
        <p:txBody>
          <a:bodyPr>
            <a:normAutofit/>
          </a:bodyPr>
          <a:lstStyle/>
          <a:p>
            <a:r>
              <a:rPr lang="en-GB" sz="2400" dirty="0">
                <a:latin typeface="Aptos" panose="020B0004020202020204" pitchFamily="34" charset="0"/>
              </a:rPr>
              <a:t>…but not always with lower political efficacy.</a:t>
            </a:r>
            <a:endParaRPr lang="en-US" sz="2400" dirty="0">
              <a:latin typeface="Aptos" panose="020B0004020202020204" pitchFamily="34" charset="0"/>
            </a:endParaRPr>
          </a:p>
        </p:txBody>
      </p:sp>
      <p:sp>
        <p:nvSpPr>
          <p:cNvPr id="6" name="TextBox 5">
            <a:extLst>
              <a:ext uri="{FF2B5EF4-FFF2-40B4-BE49-F238E27FC236}">
                <a16:creationId xmlns:a16="http://schemas.microsoft.com/office/drawing/2014/main" id="{CC96996D-E2AD-077F-FC56-87A7CC03187B}"/>
              </a:ext>
            </a:extLst>
          </p:cNvPr>
          <p:cNvSpPr txBox="1"/>
          <p:nvPr/>
        </p:nvSpPr>
        <p:spPr>
          <a:xfrm>
            <a:off x="1191815" y="1360111"/>
            <a:ext cx="9808369" cy="707886"/>
          </a:xfrm>
          <a:prstGeom prst="rect">
            <a:avLst/>
          </a:prstGeom>
          <a:noFill/>
        </p:spPr>
        <p:txBody>
          <a:bodyPr wrap="square">
            <a:spAutoFit/>
          </a:bodyPr>
          <a:lstStyle/>
          <a:p>
            <a:pPr algn="ctr"/>
            <a:r>
              <a:rPr lang="en-US" sz="2000" dirty="0">
                <a:latin typeface="Aptos" panose="020B0004020202020204" pitchFamily="34" charset="0"/>
              </a:rPr>
              <a:t>Adjusted percentage point difference in reporting high political efficacy:</a:t>
            </a:r>
          </a:p>
          <a:p>
            <a:pPr algn="ctr"/>
            <a:r>
              <a:rPr lang="en-US" sz="2000" dirty="0">
                <a:latin typeface="Aptos" panose="020B0004020202020204" pitchFamily="34" charset="0"/>
              </a:rPr>
              <a:t>low versus medium foundational skills</a:t>
            </a:r>
            <a:r>
              <a:rPr lang="en-US" sz="2000" b="0" i="0" dirty="0">
                <a:effectLst/>
                <a:latin typeface="Aptos" panose="020B0004020202020204" pitchFamily="34" charset="0"/>
              </a:rPr>
              <a:t>, 2023</a:t>
            </a:r>
            <a:endParaRPr lang="en-US" sz="2000" dirty="0">
              <a:latin typeface="Aptos" panose="020B0004020202020204" pitchFamily="34" charset="0"/>
            </a:endParaRPr>
          </a:p>
        </p:txBody>
      </p:sp>
      <p:graphicFrame>
        <p:nvGraphicFramePr>
          <p:cNvPr id="8" name="Chart 7">
            <a:extLst>
              <a:ext uri="{FF2B5EF4-FFF2-40B4-BE49-F238E27FC236}">
                <a16:creationId xmlns:a16="http://schemas.microsoft.com/office/drawing/2014/main" id="{6DC5D85B-8B4F-3610-543B-33759BAB231D}"/>
              </a:ext>
            </a:extLst>
          </p:cNvPr>
          <p:cNvGraphicFramePr>
            <a:graphicFrameLocks/>
          </p:cNvGraphicFramePr>
          <p:nvPr>
            <p:extLst>
              <p:ext uri="{D42A27DB-BD31-4B8C-83A1-F6EECF244321}">
                <p14:modId xmlns:p14="http://schemas.microsoft.com/office/powerpoint/2010/main" val="3560210649"/>
              </p:ext>
            </p:extLst>
          </p:nvPr>
        </p:nvGraphicFramePr>
        <p:xfrm>
          <a:off x="446699" y="2186238"/>
          <a:ext cx="11278800" cy="46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8909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fade">
                                      <p:cBhvr>
                                        <p:cTn id="11" dur="500"/>
                                        <p:tgtEl>
                                          <p:spTgt spid="8">
                                            <p:graphicEl>
                                              <a:chart seriesIdx="0"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8" grpId="0">
        <p:bldSub>
          <a:bldChart bld="series"/>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BB5A1-3F36-F230-7F71-A2B8BD41687F}"/>
              </a:ext>
            </a:extLst>
          </p:cNvPr>
          <p:cNvSpPr>
            <a:spLocks noGrp="1"/>
          </p:cNvSpPr>
          <p:nvPr>
            <p:ph type="title"/>
          </p:nvPr>
        </p:nvSpPr>
        <p:spPr/>
        <p:txBody>
          <a:bodyPr/>
          <a:lstStyle/>
          <a:p>
            <a:r>
              <a:rPr lang="en-GB" dirty="0">
                <a:latin typeface="Aptos" panose="020B0004020202020204" pitchFamily="34" charset="0"/>
              </a:rPr>
              <a:t>Progress is stalling – in many cases reversing</a:t>
            </a:r>
            <a:endParaRPr lang="en-US" dirty="0">
              <a:latin typeface="Aptos" panose="020B0004020202020204" pitchFamily="34" charset="0"/>
            </a:endParaRPr>
          </a:p>
        </p:txBody>
      </p:sp>
      <p:sp>
        <p:nvSpPr>
          <p:cNvPr id="3" name="TextBox 2">
            <a:extLst>
              <a:ext uri="{FF2B5EF4-FFF2-40B4-BE49-F238E27FC236}">
                <a16:creationId xmlns:a16="http://schemas.microsoft.com/office/drawing/2014/main" id="{47960B9B-FCDF-F9B3-E939-81A243762EBA}"/>
              </a:ext>
            </a:extLst>
          </p:cNvPr>
          <p:cNvSpPr txBox="1"/>
          <p:nvPr/>
        </p:nvSpPr>
        <p:spPr>
          <a:xfrm>
            <a:off x="763189" y="1155545"/>
            <a:ext cx="10873979" cy="400110"/>
          </a:xfrm>
          <a:prstGeom prst="rect">
            <a:avLst/>
          </a:prstGeom>
          <a:noFill/>
        </p:spPr>
        <p:txBody>
          <a:bodyPr wrap="square">
            <a:spAutoFit/>
          </a:bodyPr>
          <a:lstStyle/>
          <a:p>
            <a:pPr algn="ctr"/>
            <a:r>
              <a:rPr lang="en-US" sz="2000">
                <a:latin typeface="Aptos" panose="020B0004020202020204" pitchFamily="34" charset="0"/>
              </a:rPr>
              <a:t>Change in s</a:t>
            </a:r>
            <a:r>
              <a:rPr lang="en-US" sz="2000" b="0" i="0">
                <a:effectLst/>
                <a:latin typeface="Aptos" panose="020B0004020202020204" pitchFamily="34" charset="0"/>
              </a:rPr>
              <a:t>hare of adults scoring at or below Level 1 in literacy or numeracy</a:t>
            </a:r>
            <a:r>
              <a:rPr lang="en-US" sz="2000">
                <a:latin typeface="Aptos" panose="020B0004020202020204" pitchFamily="34" charset="0"/>
              </a:rPr>
              <a:t>, Cycle 1 and Cycle 2</a:t>
            </a:r>
          </a:p>
        </p:txBody>
      </p:sp>
      <p:graphicFrame>
        <p:nvGraphicFramePr>
          <p:cNvPr id="4" name="Chart 3">
            <a:extLst>
              <a:ext uri="{FF2B5EF4-FFF2-40B4-BE49-F238E27FC236}">
                <a16:creationId xmlns:a16="http://schemas.microsoft.com/office/drawing/2014/main" id="{680085C4-C56E-0189-9D86-7D971EA60A7D}"/>
              </a:ext>
            </a:extLst>
          </p:cNvPr>
          <p:cNvGraphicFramePr>
            <a:graphicFrameLocks/>
          </p:cNvGraphicFramePr>
          <p:nvPr>
            <p:extLst>
              <p:ext uri="{D42A27DB-BD31-4B8C-83A1-F6EECF244321}">
                <p14:modId xmlns:p14="http://schemas.microsoft.com/office/powerpoint/2010/main" val="361653490"/>
              </p:ext>
            </p:extLst>
          </p:nvPr>
        </p:nvGraphicFramePr>
        <p:xfrm>
          <a:off x="346365" y="1555654"/>
          <a:ext cx="11492344" cy="53023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4477234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500"/>
                                        <p:tgtEl>
                                          <p:spTgt spid="4">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fade">
                                      <p:cBhvr>
                                        <p:cTn id="12" dur="500"/>
                                        <p:tgtEl>
                                          <p:spTgt spid="4">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fade">
                                      <p:cBhvr>
                                        <p:cTn id="17" dur="500"/>
                                        <p:tgtEl>
                                          <p:spTgt spid="4">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7F009-F942-C817-6634-BAC8E3B29E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28E00C-48B5-1C32-4890-F03F1CF33300}"/>
              </a:ext>
            </a:extLst>
          </p:cNvPr>
          <p:cNvSpPr>
            <a:spLocks noGrp="1"/>
          </p:cNvSpPr>
          <p:nvPr>
            <p:ph type="body" sz="quarter" idx="14"/>
          </p:nvPr>
        </p:nvSpPr>
        <p:spPr/>
        <p:txBody>
          <a:bodyPr/>
          <a:lstStyle/>
          <a:p>
            <a:r>
              <a:rPr lang="en-GB">
                <a:latin typeface="Aptos" panose="020B0004020202020204" pitchFamily="34" charset="0"/>
              </a:rPr>
              <a:t>Who has low foundational skills?</a:t>
            </a:r>
            <a:endParaRPr lang="en-US">
              <a:latin typeface="Aptos" panose="020B0004020202020204" pitchFamily="34" charset="0"/>
            </a:endParaRPr>
          </a:p>
        </p:txBody>
      </p:sp>
      <p:sp>
        <p:nvSpPr>
          <p:cNvPr id="3" name="Text Placeholder 2">
            <a:extLst>
              <a:ext uri="{FF2B5EF4-FFF2-40B4-BE49-F238E27FC236}">
                <a16:creationId xmlns:a16="http://schemas.microsoft.com/office/drawing/2014/main" id="{3E27F80E-128C-A5A2-DFFC-4A7E94084498}"/>
              </a:ext>
            </a:extLst>
          </p:cNvPr>
          <p:cNvSpPr>
            <a:spLocks noGrp="1"/>
          </p:cNvSpPr>
          <p:nvPr>
            <p:ph type="body" sz="quarter" idx="15"/>
          </p:nvPr>
        </p:nvSpPr>
        <p:spPr/>
        <p:txBody>
          <a:bodyPr/>
          <a:lstStyle/>
          <a:p>
            <a:r>
              <a:rPr lang="en-GB"/>
              <a:t>2</a:t>
            </a:r>
            <a:endParaRPr lang="en-US"/>
          </a:p>
        </p:txBody>
      </p:sp>
    </p:spTree>
    <p:extLst>
      <p:ext uri="{BB962C8B-B14F-4D97-AF65-F5344CB8AC3E}">
        <p14:creationId xmlns:p14="http://schemas.microsoft.com/office/powerpoint/2010/main" val="1945534153"/>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358C1-B078-0E97-6BD4-5C7C8337F4E8}"/>
              </a:ext>
            </a:extLst>
          </p:cNvPr>
          <p:cNvSpPr>
            <a:spLocks noGrp="1"/>
          </p:cNvSpPr>
          <p:nvPr>
            <p:ph type="title"/>
          </p:nvPr>
        </p:nvSpPr>
        <p:spPr>
          <a:ln>
            <a:noFill/>
          </a:ln>
        </p:spPr>
        <p:txBody>
          <a:bodyPr>
            <a:normAutofit/>
          </a:bodyPr>
          <a:lstStyle/>
          <a:p>
            <a:r>
              <a:rPr lang="en-GB" sz="2800">
                <a:latin typeface="Aptos" panose="020B0004020202020204" pitchFamily="34" charset="0"/>
              </a:rPr>
              <a:t>Adult with low foundational skills are not a homogenous group</a:t>
            </a:r>
            <a:endParaRPr lang="en-US" sz="2800">
              <a:latin typeface="Aptos" panose="020B0004020202020204" pitchFamily="34" charset="0"/>
            </a:endParaRPr>
          </a:p>
        </p:txBody>
      </p:sp>
      <p:sp>
        <p:nvSpPr>
          <p:cNvPr id="3" name="TextBox 2">
            <a:extLst>
              <a:ext uri="{FF2B5EF4-FFF2-40B4-BE49-F238E27FC236}">
                <a16:creationId xmlns:a16="http://schemas.microsoft.com/office/drawing/2014/main" id="{AD44B83C-077D-6E55-C68C-99FEFEC44CDE}"/>
              </a:ext>
            </a:extLst>
          </p:cNvPr>
          <p:cNvSpPr txBox="1"/>
          <p:nvPr/>
        </p:nvSpPr>
        <p:spPr>
          <a:xfrm>
            <a:off x="822278" y="1182377"/>
            <a:ext cx="10873979" cy="400110"/>
          </a:xfrm>
          <a:prstGeom prst="rect">
            <a:avLst/>
          </a:prstGeom>
          <a:noFill/>
        </p:spPr>
        <p:txBody>
          <a:bodyPr wrap="square">
            <a:spAutoFit/>
          </a:bodyPr>
          <a:lstStyle/>
          <a:p>
            <a:pPr algn="ctr"/>
            <a:r>
              <a:rPr lang="en-GB" sz="2000">
                <a:latin typeface="Aptos" panose="020B0004020202020204" pitchFamily="34" charset="0"/>
              </a:rPr>
              <a:t>S</a:t>
            </a:r>
            <a:r>
              <a:rPr lang="en-US" sz="2000">
                <a:latin typeface="Aptos" panose="020B0004020202020204" pitchFamily="34" charset="0"/>
              </a:rPr>
              <a:t>hare of adults with low foundational skills by reader profile, by country, 2023</a:t>
            </a:r>
          </a:p>
        </p:txBody>
      </p:sp>
      <p:graphicFrame>
        <p:nvGraphicFramePr>
          <p:cNvPr id="4" name="Chart 3">
            <a:extLst>
              <a:ext uri="{FF2B5EF4-FFF2-40B4-BE49-F238E27FC236}">
                <a16:creationId xmlns:a16="http://schemas.microsoft.com/office/drawing/2014/main" id="{32AAC168-39C6-92FC-50B9-3BD8F7B2313B}"/>
              </a:ext>
            </a:extLst>
          </p:cNvPr>
          <p:cNvGraphicFramePr>
            <a:graphicFrameLocks/>
          </p:cNvGraphicFramePr>
          <p:nvPr>
            <p:extLst>
              <p:ext uri="{D42A27DB-BD31-4B8C-83A1-F6EECF244321}">
                <p14:modId xmlns:p14="http://schemas.microsoft.com/office/powerpoint/2010/main" val="1423686461"/>
              </p:ext>
            </p:extLst>
          </p:nvPr>
        </p:nvGraphicFramePr>
        <p:xfrm>
          <a:off x="348204" y="1582487"/>
          <a:ext cx="11538996" cy="52755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061403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500"/>
                                        <p:tgtEl>
                                          <p:spTgt spid="4">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fade">
                                      <p:cBhvr>
                                        <p:cTn id="12" dur="500"/>
                                        <p:tgtEl>
                                          <p:spTgt spid="4">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fade">
                                      <p:cBhvr>
                                        <p:cTn id="17" dur="500"/>
                                        <p:tgtEl>
                                          <p:spTgt spid="4">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fade">
                                      <p:cBhvr>
                                        <p:cTn id="22" dur="500"/>
                                        <p:tgtEl>
                                          <p:spTgt spid="4">
                                            <p:graphicEl>
                                              <a:chart seriesIdx="2" categoryIdx="-4" bldStep="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chart seriesIdx="3" categoryIdx="-4" bldStep="series"/>
                                            </p:graphicEl>
                                          </p:spTgt>
                                        </p:tgtEl>
                                        <p:attrNameLst>
                                          <p:attrName>style.visibility</p:attrName>
                                        </p:attrNameLst>
                                      </p:cBhvr>
                                      <p:to>
                                        <p:strVal val="visible"/>
                                      </p:to>
                                    </p:set>
                                    <p:animEffect transition="in" filter="fade">
                                      <p:cBhvr>
                                        <p:cTn id="27" dur="500"/>
                                        <p:tgtEl>
                                          <p:spTgt spid="4">
                                            <p:graphicEl>
                                              <a:chart seriesIdx="3"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6CB5C-8811-FE1A-EE25-6599B9E79D35}"/>
              </a:ext>
            </a:extLst>
          </p:cNvPr>
          <p:cNvSpPr>
            <a:spLocks noGrp="1"/>
          </p:cNvSpPr>
          <p:nvPr>
            <p:ph type="title"/>
          </p:nvPr>
        </p:nvSpPr>
        <p:spPr/>
        <p:txBody>
          <a:bodyPr>
            <a:normAutofit/>
          </a:bodyPr>
          <a:lstStyle/>
          <a:p>
            <a:r>
              <a:rPr lang="en-GB" sz="2800">
                <a:latin typeface="Aptos" panose="020B0004020202020204" pitchFamily="34" charset="0"/>
              </a:rPr>
              <a:t>Low education is the strongest predictor of low skills</a:t>
            </a:r>
            <a:endParaRPr lang="en-US" sz="2800">
              <a:latin typeface="Aptos" panose="020B0004020202020204" pitchFamily="34" charset="0"/>
            </a:endParaRPr>
          </a:p>
        </p:txBody>
      </p:sp>
      <p:pic>
        <p:nvPicPr>
          <p:cNvPr id="16" name="Graphic 15">
            <a:extLst>
              <a:ext uri="{FF2B5EF4-FFF2-40B4-BE49-F238E27FC236}">
                <a16:creationId xmlns:a16="http://schemas.microsoft.com/office/drawing/2014/main" id="{8362EF45-4842-499F-6C49-86046030426C}"/>
              </a:ext>
            </a:extLst>
          </p:cNvPr>
          <p:cNvPicPr>
            <a:picLocks noChangeAspect="1"/>
          </p:cNvPicPr>
          <p:nvPr/>
        </p:nvPicPr>
        <p:blipFill>
          <a:blip>
            <a:extLst>
              <a:ext uri="{96DAC541-7B7A-43D3-8B79-37D633B846F1}">
                <asvg:svgBlip xmlns:asvg="http://schemas.microsoft.com/office/drawing/2016/SVG/main" r:embed="rId3"/>
              </a:ext>
            </a:extLst>
          </a:blip>
          <a:srcRect l="-1" t="6650" r="-161"/>
          <a:stretch>
            <a:fillRect/>
          </a:stretch>
        </p:blipFill>
        <p:spPr>
          <a:xfrm>
            <a:off x="1237079" y="1682466"/>
            <a:ext cx="9717969" cy="5175533"/>
          </a:xfrm>
          <a:prstGeom prst="rect">
            <a:avLst/>
          </a:prstGeom>
        </p:spPr>
      </p:pic>
      <p:sp>
        <p:nvSpPr>
          <p:cNvPr id="17" name="TextBox 16">
            <a:extLst>
              <a:ext uri="{FF2B5EF4-FFF2-40B4-BE49-F238E27FC236}">
                <a16:creationId xmlns:a16="http://schemas.microsoft.com/office/drawing/2014/main" id="{3966726D-0DFC-5ECB-CCC9-EED5D1C522C2}"/>
              </a:ext>
            </a:extLst>
          </p:cNvPr>
          <p:cNvSpPr txBox="1"/>
          <p:nvPr/>
        </p:nvSpPr>
        <p:spPr>
          <a:xfrm>
            <a:off x="697583" y="1182377"/>
            <a:ext cx="10873979" cy="400110"/>
          </a:xfrm>
          <a:prstGeom prst="rect">
            <a:avLst/>
          </a:prstGeom>
          <a:noFill/>
        </p:spPr>
        <p:txBody>
          <a:bodyPr wrap="square">
            <a:spAutoFit/>
          </a:bodyPr>
          <a:lstStyle/>
          <a:p>
            <a:pPr algn="ctr"/>
            <a:r>
              <a:rPr lang="en-US" sz="2000">
                <a:latin typeface="Aptos" panose="020B0004020202020204" pitchFamily="34" charset="0"/>
              </a:rPr>
              <a:t>Relative importance of variables to predict low skills</a:t>
            </a:r>
          </a:p>
        </p:txBody>
      </p:sp>
      <p:sp>
        <p:nvSpPr>
          <p:cNvPr id="19" name="Rectangle: Rounded Corners 18">
            <a:extLst>
              <a:ext uri="{FF2B5EF4-FFF2-40B4-BE49-F238E27FC236}">
                <a16:creationId xmlns:a16="http://schemas.microsoft.com/office/drawing/2014/main" id="{B36F7420-F8F4-287C-6039-E6D46E68B61D}"/>
              </a:ext>
            </a:extLst>
          </p:cNvPr>
          <p:cNvSpPr/>
          <p:nvPr/>
        </p:nvSpPr>
        <p:spPr>
          <a:xfrm>
            <a:off x="6867870" y="3835529"/>
            <a:ext cx="469392" cy="374904"/>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15312FA7-C3CB-9A82-416A-3821885B739C}"/>
              </a:ext>
            </a:extLst>
          </p:cNvPr>
          <p:cNvSpPr/>
          <p:nvPr/>
        </p:nvSpPr>
        <p:spPr>
          <a:xfrm>
            <a:off x="9058222" y="3835529"/>
            <a:ext cx="246889" cy="374904"/>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7801CA87-B15E-B71A-6230-5B8BF6ED4D05}"/>
              </a:ext>
            </a:extLst>
          </p:cNvPr>
          <p:cNvSpPr/>
          <p:nvPr/>
        </p:nvSpPr>
        <p:spPr>
          <a:xfrm>
            <a:off x="1767255" y="1682466"/>
            <a:ext cx="8036168" cy="400110"/>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D0BABBE7-E1CA-E60B-D3D5-333564AEC4BF}"/>
              </a:ext>
            </a:extLst>
          </p:cNvPr>
          <p:cNvSpPr/>
          <p:nvPr/>
        </p:nvSpPr>
        <p:spPr>
          <a:xfrm>
            <a:off x="1767254" y="3811226"/>
            <a:ext cx="1783667" cy="374904"/>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D65D32CC-95D5-2FCA-5D82-5AEB8288ABE3}"/>
              </a:ext>
            </a:extLst>
          </p:cNvPr>
          <p:cNvSpPr/>
          <p:nvPr/>
        </p:nvSpPr>
        <p:spPr>
          <a:xfrm>
            <a:off x="1236952" y="2440286"/>
            <a:ext cx="2313969" cy="374904"/>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A36CF332-6FD0-BBAB-D153-7BC40D82E4B1}"/>
              </a:ext>
            </a:extLst>
          </p:cNvPr>
          <p:cNvSpPr/>
          <p:nvPr/>
        </p:nvSpPr>
        <p:spPr>
          <a:xfrm>
            <a:off x="3712553" y="2418804"/>
            <a:ext cx="243811" cy="374904"/>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34167E78-78ED-3CFC-9EC5-2D1AA619B25D}"/>
              </a:ext>
            </a:extLst>
          </p:cNvPr>
          <p:cNvSpPr/>
          <p:nvPr/>
        </p:nvSpPr>
        <p:spPr>
          <a:xfrm>
            <a:off x="2760955" y="3116469"/>
            <a:ext cx="773688" cy="374904"/>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28F664FE-FD75-9E84-D7DC-D734700562E9}"/>
              </a:ext>
            </a:extLst>
          </p:cNvPr>
          <p:cNvSpPr/>
          <p:nvPr/>
        </p:nvSpPr>
        <p:spPr>
          <a:xfrm>
            <a:off x="7469285" y="3116469"/>
            <a:ext cx="246888" cy="374904"/>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486995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3" grpId="0" animBg="1"/>
      <p:bldP spid="4" grpId="0" animBg="1"/>
      <p:bldP spid="5" grpId="0" animBg="1"/>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5F5A40C3-761A-4D74-96D2-668B4165552E}"/>
              </a:ext>
            </a:extLst>
          </p:cNvPr>
          <p:cNvGraphicFramePr>
            <a:graphicFrameLocks/>
          </p:cNvGraphicFramePr>
          <p:nvPr>
            <p:extLst>
              <p:ext uri="{D42A27DB-BD31-4B8C-83A1-F6EECF244321}">
                <p14:modId xmlns:p14="http://schemas.microsoft.com/office/powerpoint/2010/main" val="1712690992"/>
              </p:ext>
            </p:extLst>
          </p:nvPr>
        </p:nvGraphicFramePr>
        <p:xfrm>
          <a:off x="347472" y="1682466"/>
          <a:ext cx="11503152" cy="517553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3161F6EC-8F93-3F36-8646-BD7C0C375874}"/>
              </a:ext>
            </a:extLst>
          </p:cNvPr>
          <p:cNvSpPr>
            <a:spLocks noGrp="1"/>
          </p:cNvSpPr>
          <p:nvPr>
            <p:ph type="title"/>
          </p:nvPr>
        </p:nvSpPr>
        <p:spPr/>
        <p:txBody>
          <a:bodyPr>
            <a:normAutofit/>
          </a:bodyPr>
          <a:lstStyle/>
          <a:p>
            <a:r>
              <a:rPr lang="en-GB" sz="2800">
                <a:latin typeface="Aptos" panose="020B0004020202020204" pitchFamily="34" charset="0"/>
              </a:rPr>
              <a:t>But there is no single ‘low-skilled profile’</a:t>
            </a:r>
            <a:endParaRPr lang="en-US" sz="2800">
              <a:latin typeface="Aptos" panose="020B0004020202020204" pitchFamily="34" charset="0"/>
            </a:endParaRPr>
          </a:p>
        </p:txBody>
      </p:sp>
      <p:sp>
        <p:nvSpPr>
          <p:cNvPr id="3" name="TextBox 2">
            <a:extLst>
              <a:ext uri="{FF2B5EF4-FFF2-40B4-BE49-F238E27FC236}">
                <a16:creationId xmlns:a16="http://schemas.microsoft.com/office/drawing/2014/main" id="{3980A17E-18EA-4D76-D186-44D2FEE7E002}"/>
              </a:ext>
            </a:extLst>
          </p:cNvPr>
          <p:cNvSpPr txBox="1"/>
          <p:nvPr/>
        </p:nvSpPr>
        <p:spPr>
          <a:xfrm>
            <a:off x="659010" y="1282357"/>
            <a:ext cx="10873979" cy="400110"/>
          </a:xfrm>
          <a:prstGeom prst="rect">
            <a:avLst/>
          </a:prstGeom>
          <a:noFill/>
        </p:spPr>
        <p:txBody>
          <a:bodyPr wrap="square">
            <a:spAutoFit/>
          </a:bodyPr>
          <a:lstStyle/>
          <a:p>
            <a:pPr algn="ctr"/>
            <a:r>
              <a:rPr lang="en-GB" sz="2000">
                <a:latin typeface="Aptos" panose="020B0004020202020204" pitchFamily="34" charset="0"/>
              </a:rPr>
              <a:t>Distribution of three distinct profiles of adults with low foundational skills across countries</a:t>
            </a:r>
            <a:endParaRPr lang="en-US" sz="2000">
              <a:latin typeface="Aptos" panose="020B0004020202020204" pitchFamily="34" charset="0"/>
            </a:endParaRPr>
          </a:p>
        </p:txBody>
      </p:sp>
      <p:sp>
        <p:nvSpPr>
          <p:cNvPr id="9" name="Rectangle: Rounded Corners 8">
            <a:extLst>
              <a:ext uri="{FF2B5EF4-FFF2-40B4-BE49-F238E27FC236}">
                <a16:creationId xmlns:a16="http://schemas.microsoft.com/office/drawing/2014/main" id="{D58A9F50-1A63-AF94-A103-235161D3E288}"/>
              </a:ext>
            </a:extLst>
          </p:cNvPr>
          <p:cNvSpPr/>
          <p:nvPr/>
        </p:nvSpPr>
        <p:spPr>
          <a:xfrm rot="16200000">
            <a:off x="9644576" y="3605723"/>
            <a:ext cx="3121975" cy="322853"/>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8B40642D-CD12-69F4-EF40-DFEADB9DE29D}"/>
              </a:ext>
            </a:extLst>
          </p:cNvPr>
          <p:cNvSpPr/>
          <p:nvPr/>
        </p:nvSpPr>
        <p:spPr>
          <a:xfrm rot="16200000">
            <a:off x="-446063" y="3605723"/>
            <a:ext cx="3121975" cy="322853"/>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0B1BE58B-4DCF-2A04-2ADD-81988BAD3B0D}"/>
              </a:ext>
            </a:extLst>
          </p:cNvPr>
          <p:cNvSpPr/>
          <p:nvPr/>
        </p:nvSpPr>
        <p:spPr>
          <a:xfrm rot="16200000">
            <a:off x="3249637" y="3600972"/>
            <a:ext cx="3121975" cy="322853"/>
          </a:xfrm>
          <a:prstGeom prst="roundRect">
            <a:avLst/>
          </a:prstGeom>
          <a:solidFill>
            <a:srgbClr val="E59EDD">
              <a:alpha val="20000"/>
            </a:srgbClr>
          </a:solidFill>
          <a:ln w="190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010061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fade">
                                      <p:cBhvr>
                                        <p:cTn id="7" dur="500"/>
                                        <p:tgtEl>
                                          <p:spTgt spid="7">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fade">
                                      <p:cBhvr>
                                        <p:cTn id="12" dur="500"/>
                                        <p:tgtEl>
                                          <p:spTgt spid="7">
                                            <p:graphicEl>
                                              <a:chart seriesIdx="1"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graphicEl>
                                              <a:chart seriesIdx="2" categoryIdx="-4" bldStep="series"/>
                                            </p:graphicEl>
                                          </p:spTgt>
                                        </p:tgtEl>
                                        <p:attrNameLst>
                                          <p:attrName>style.visibility</p:attrName>
                                        </p:attrNameLst>
                                      </p:cBhvr>
                                      <p:to>
                                        <p:strVal val="visible"/>
                                      </p:to>
                                    </p:set>
                                    <p:animEffect transition="in" filter="fade">
                                      <p:cBhvr>
                                        <p:cTn id="17" dur="500"/>
                                        <p:tgtEl>
                                          <p:spTgt spid="7">
                                            <p:graphicEl>
                                              <a:chart seriesIdx="2"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series"/>
        </p:bldSub>
      </p:bldGraphic>
      <p:bldP spid="9" grpId="0" animBg="1"/>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9B7C47-4B1A-3D3D-AF94-E75D4EB54C97}"/>
              </a:ext>
            </a:extLst>
          </p:cNvPr>
          <p:cNvSpPr>
            <a:spLocks noGrp="1"/>
          </p:cNvSpPr>
          <p:nvPr>
            <p:ph type="title"/>
          </p:nvPr>
        </p:nvSpPr>
        <p:spPr/>
        <p:txBody>
          <a:bodyPr>
            <a:normAutofit/>
          </a:bodyPr>
          <a:lstStyle/>
          <a:p>
            <a:r>
              <a:rPr lang="en-GB" sz="2400" dirty="0">
                <a:latin typeface="Aptos" panose="020B0004020202020204" pitchFamily="34" charset="0"/>
              </a:rPr>
              <a:t>What is the 2023 Survey of Adult Skills (PIAAC)?</a:t>
            </a:r>
            <a:endParaRPr lang="en-US" sz="2400" dirty="0">
              <a:latin typeface="Aptos" panose="020B0004020202020204" pitchFamily="34" charset="0"/>
            </a:endParaRPr>
          </a:p>
        </p:txBody>
      </p:sp>
      <p:sp>
        <p:nvSpPr>
          <p:cNvPr id="38" name="Freeform: Shape 37">
            <a:extLst>
              <a:ext uri="{FF2B5EF4-FFF2-40B4-BE49-F238E27FC236}">
                <a16:creationId xmlns:a16="http://schemas.microsoft.com/office/drawing/2014/main" id="{40AAF9C9-F969-7B2A-04D5-A84DF9850C06}"/>
              </a:ext>
            </a:extLst>
          </p:cNvPr>
          <p:cNvSpPr/>
          <p:nvPr/>
        </p:nvSpPr>
        <p:spPr>
          <a:xfrm>
            <a:off x="317711" y="1271589"/>
            <a:ext cx="2686468" cy="5086350"/>
          </a:xfrm>
          <a:custGeom>
            <a:avLst/>
            <a:gdLst>
              <a:gd name="csX0" fmla="*/ 0 w 2686468"/>
              <a:gd name="csY0" fmla="*/ 268647 h 3761055"/>
              <a:gd name="csX1" fmla="*/ 268647 w 2686468"/>
              <a:gd name="csY1" fmla="*/ 0 h 3761055"/>
              <a:gd name="csX2" fmla="*/ 2417821 w 2686468"/>
              <a:gd name="csY2" fmla="*/ 0 h 3761055"/>
              <a:gd name="csX3" fmla="*/ 2686468 w 2686468"/>
              <a:gd name="csY3" fmla="*/ 268647 h 3761055"/>
              <a:gd name="csX4" fmla="*/ 2686468 w 2686468"/>
              <a:gd name="csY4" fmla="*/ 3492408 h 3761055"/>
              <a:gd name="csX5" fmla="*/ 2417821 w 2686468"/>
              <a:gd name="csY5" fmla="*/ 3761055 h 3761055"/>
              <a:gd name="csX6" fmla="*/ 268647 w 2686468"/>
              <a:gd name="csY6" fmla="*/ 3761055 h 3761055"/>
              <a:gd name="csX7" fmla="*/ 0 w 2686468"/>
              <a:gd name="csY7" fmla="*/ 3492408 h 3761055"/>
              <a:gd name="csX8" fmla="*/ 0 w 2686468"/>
              <a:gd name="csY8" fmla="*/ 268647 h 37610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86468" h="3761055">
                <a:moveTo>
                  <a:pt x="0" y="268647"/>
                </a:moveTo>
                <a:cubicBezTo>
                  <a:pt x="0" y="120277"/>
                  <a:pt x="120277" y="0"/>
                  <a:pt x="268647" y="0"/>
                </a:cubicBezTo>
                <a:lnTo>
                  <a:pt x="2417821" y="0"/>
                </a:lnTo>
                <a:cubicBezTo>
                  <a:pt x="2566191" y="0"/>
                  <a:pt x="2686468" y="120277"/>
                  <a:pt x="2686468" y="268647"/>
                </a:cubicBezTo>
                <a:lnTo>
                  <a:pt x="2686468" y="3492408"/>
                </a:lnTo>
                <a:cubicBezTo>
                  <a:pt x="2686468" y="3640778"/>
                  <a:pt x="2566191" y="3761055"/>
                  <a:pt x="2417821" y="3761055"/>
                </a:cubicBezTo>
                <a:lnTo>
                  <a:pt x="268647" y="3761055"/>
                </a:lnTo>
                <a:cubicBezTo>
                  <a:pt x="120277" y="3761055"/>
                  <a:pt x="0" y="3640778"/>
                  <a:pt x="0" y="3492408"/>
                </a:cubicBezTo>
                <a:lnTo>
                  <a:pt x="0" y="268647"/>
                </a:lnTo>
                <a:close/>
              </a:path>
            </a:pathLst>
          </a:custGeom>
          <a:ln w="28575"/>
          <a:effectLst>
            <a:outerShdw blurRad="50800" dist="38100" dir="2700000" algn="tl" rotWithShape="0">
              <a:prstClr val="black">
                <a:alpha val="40000"/>
              </a:prstClr>
            </a:outerShdw>
          </a:effectLst>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159" tIns="2135506" rIns="142159" bIns="330200" numCol="1" spcCol="1270" anchor="b" anchorCtr="0">
            <a:noAutofit/>
          </a:bodyPr>
          <a:lstStyle/>
          <a:p>
            <a:pPr marL="0" lvl="0" indent="0" algn="ctr" defTabSz="1422400">
              <a:lnSpc>
                <a:spcPct val="90000"/>
              </a:lnSpc>
              <a:spcBef>
                <a:spcPct val="0"/>
              </a:spcBef>
              <a:spcAft>
                <a:spcPct val="35000"/>
              </a:spcAft>
              <a:buNone/>
            </a:pPr>
            <a:endParaRPr lang="en-GB" sz="3200" kern="1200">
              <a:latin typeface="Aptos" panose="020B0004020202020204" pitchFamily="34" charset="0"/>
            </a:endParaRPr>
          </a:p>
          <a:p>
            <a:pPr marL="0" lvl="0" indent="0" algn="ctr" defTabSz="1422400">
              <a:lnSpc>
                <a:spcPct val="90000"/>
              </a:lnSpc>
              <a:spcBef>
                <a:spcPct val="0"/>
              </a:spcBef>
              <a:spcAft>
                <a:spcPct val="35000"/>
              </a:spcAft>
              <a:buNone/>
            </a:pPr>
            <a:r>
              <a:rPr lang="en-GB" sz="2800" b="1">
                <a:latin typeface="Aptos" panose="020B0004020202020204" pitchFamily="34" charset="0"/>
              </a:rPr>
              <a:t>a</a:t>
            </a:r>
            <a:r>
              <a:rPr lang="en-GB" sz="2800" b="1" kern="1200">
                <a:latin typeface="Aptos" panose="020B0004020202020204" pitchFamily="34" charset="0"/>
              </a:rPr>
              <a:t>dults tested</a:t>
            </a:r>
          </a:p>
          <a:p>
            <a:pPr marL="0" lvl="0" indent="0" algn="ctr" defTabSz="1422400">
              <a:lnSpc>
                <a:spcPct val="90000"/>
              </a:lnSpc>
              <a:spcBef>
                <a:spcPct val="0"/>
              </a:spcBef>
              <a:spcAft>
                <a:spcPct val="35000"/>
              </a:spcAft>
              <a:buNone/>
            </a:pPr>
            <a:endParaRPr lang="en-GB" sz="2000" kern="1200">
              <a:latin typeface="Aptos" panose="020B0004020202020204" pitchFamily="34" charset="0"/>
            </a:endParaRPr>
          </a:p>
          <a:p>
            <a:pPr marL="0" lvl="0" indent="0" algn="ctr" defTabSz="1422400">
              <a:lnSpc>
                <a:spcPct val="90000"/>
              </a:lnSpc>
              <a:spcBef>
                <a:spcPct val="0"/>
              </a:spcBef>
              <a:spcAft>
                <a:spcPct val="35000"/>
              </a:spcAft>
              <a:buNone/>
            </a:pPr>
            <a:endParaRPr lang="en-GB" sz="2000">
              <a:latin typeface="Aptos" panose="020B0004020202020204" pitchFamily="34" charset="0"/>
            </a:endParaRPr>
          </a:p>
          <a:p>
            <a:pPr marL="0" lvl="0" indent="0" algn="ctr" defTabSz="1422400">
              <a:lnSpc>
                <a:spcPct val="90000"/>
              </a:lnSpc>
              <a:spcBef>
                <a:spcPct val="0"/>
              </a:spcBef>
              <a:spcAft>
                <a:spcPct val="35000"/>
              </a:spcAft>
              <a:buNone/>
            </a:pPr>
            <a:r>
              <a:rPr lang="en-GB" sz="2000" kern="1200">
                <a:latin typeface="Aptos" panose="020B0004020202020204" pitchFamily="34" charset="0"/>
              </a:rPr>
              <a:t>representing </a:t>
            </a:r>
            <a:br>
              <a:rPr lang="en-GB" sz="2000" kern="1200">
                <a:latin typeface="Aptos" panose="020B0004020202020204" pitchFamily="34" charset="0"/>
              </a:rPr>
            </a:br>
            <a:r>
              <a:rPr lang="en-GB" sz="2000" kern="1200">
                <a:latin typeface="Aptos" panose="020B0004020202020204" pitchFamily="34" charset="0"/>
              </a:rPr>
              <a:t>673 million </a:t>
            </a:r>
            <a:br>
              <a:rPr lang="en-GB" sz="2000" kern="1200">
                <a:latin typeface="Aptos" panose="020B0004020202020204" pitchFamily="34" charset="0"/>
              </a:rPr>
            </a:br>
            <a:r>
              <a:rPr lang="en-GB" sz="2000" kern="1200">
                <a:latin typeface="Aptos" panose="020B0004020202020204" pitchFamily="34" charset="0"/>
              </a:rPr>
              <a:t>16–65-year-olds</a:t>
            </a:r>
            <a:br>
              <a:rPr lang="en-GB" sz="2000" kern="1200">
                <a:latin typeface="Aptos" panose="020B0004020202020204" pitchFamily="34" charset="0"/>
              </a:rPr>
            </a:br>
            <a:r>
              <a:rPr lang="en-GB" sz="2000" kern="1200">
                <a:latin typeface="Aptos" panose="020B0004020202020204" pitchFamily="34" charset="0"/>
              </a:rPr>
              <a:t>in 31 countries </a:t>
            </a:r>
            <a:endParaRPr lang="en-US" sz="2000" kern="1200">
              <a:latin typeface="Aptos" panose="020B0004020202020204" pitchFamily="34" charset="0"/>
            </a:endParaRPr>
          </a:p>
        </p:txBody>
      </p:sp>
      <p:sp>
        <p:nvSpPr>
          <p:cNvPr id="39" name="Freeform: Shape 38">
            <a:extLst>
              <a:ext uri="{FF2B5EF4-FFF2-40B4-BE49-F238E27FC236}">
                <a16:creationId xmlns:a16="http://schemas.microsoft.com/office/drawing/2014/main" id="{6F00FA74-D8F8-4DA4-5497-89306CFDAD91}"/>
              </a:ext>
            </a:extLst>
          </p:cNvPr>
          <p:cNvSpPr/>
          <p:nvPr/>
        </p:nvSpPr>
        <p:spPr>
          <a:xfrm>
            <a:off x="670945" y="1449000"/>
            <a:ext cx="1980000" cy="1980000"/>
          </a:xfrm>
          <a:custGeom>
            <a:avLst/>
            <a:gdLst>
              <a:gd name="csX0" fmla="*/ 0 w 1504422"/>
              <a:gd name="csY0" fmla="*/ 752211 h 1504422"/>
              <a:gd name="csX1" fmla="*/ 752211 w 1504422"/>
              <a:gd name="csY1" fmla="*/ 0 h 1504422"/>
              <a:gd name="csX2" fmla="*/ 1504422 w 1504422"/>
              <a:gd name="csY2" fmla="*/ 752211 h 1504422"/>
              <a:gd name="csX3" fmla="*/ 752211 w 1504422"/>
              <a:gd name="csY3" fmla="*/ 1504422 h 1504422"/>
              <a:gd name="csX4" fmla="*/ 0 w 1504422"/>
              <a:gd name="csY4" fmla="*/ 752211 h 1504422"/>
            </a:gdLst>
            <a:ahLst/>
            <a:cxnLst>
              <a:cxn ang="0">
                <a:pos x="csX0" y="csY0"/>
              </a:cxn>
              <a:cxn ang="0">
                <a:pos x="csX1" y="csY1"/>
              </a:cxn>
              <a:cxn ang="0">
                <a:pos x="csX2" y="csY2"/>
              </a:cxn>
              <a:cxn ang="0">
                <a:pos x="csX3" y="csY3"/>
              </a:cxn>
              <a:cxn ang="0">
                <a:pos x="csX4" y="csY4"/>
              </a:cxn>
            </a:cxnLst>
            <a:rect l="l" t="t" r="r" b="b"/>
            <a:pathLst>
              <a:path w="1504422" h="1504422">
                <a:moveTo>
                  <a:pt x="0" y="752211"/>
                </a:moveTo>
                <a:cubicBezTo>
                  <a:pt x="0" y="336776"/>
                  <a:pt x="336776" y="0"/>
                  <a:pt x="752211" y="0"/>
                </a:cubicBezTo>
                <a:cubicBezTo>
                  <a:pt x="1167646" y="0"/>
                  <a:pt x="1504422" y="336776"/>
                  <a:pt x="1504422" y="752211"/>
                </a:cubicBezTo>
                <a:cubicBezTo>
                  <a:pt x="1504422" y="1167646"/>
                  <a:pt x="1167646" y="1504422"/>
                  <a:pt x="752211" y="1504422"/>
                </a:cubicBezTo>
                <a:cubicBezTo>
                  <a:pt x="336776" y="1504422"/>
                  <a:pt x="0" y="1167646"/>
                  <a:pt x="0" y="752211"/>
                </a:cubicBezTo>
                <a:close/>
              </a:path>
            </a:pathLst>
          </a:custGeom>
          <a:effectLst>
            <a:outerShdw blurRad="50800" dist="38100" dir="2700000" algn="tl" rotWithShape="0">
              <a:prstClr val="black">
                <a:alpha val="40000"/>
              </a:prstClr>
            </a:outerShdw>
          </a:effectLst>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99927" tIns="233018" rIns="299927" bIns="233018" numCol="1" spcCol="1270" anchor="ctr" anchorCtr="0">
            <a:noAutofit/>
          </a:bodyPr>
          <a:lstStyle/>
          <a:p>
            <a:pPr lvl="0" algn="ctr" defTabSz="2133600">
              <a:lnSpc>
                <a:spcPct val="90000"/>
              </a:lnSpc>
              <a:spcBef>
                <a:spcPct val="0"/>
              </a:spcBef>
              <a:spcAft>
                <a:spcPct val="35000"/>
              </a:spcAft>
              <a:buNone/>
            </a:pPr>
            <a:r>
              <a:rPr lang="en-GB" sz="2800" b="1">
                <a:latin typeface="Aptos" panose="020B0004020202020204" pitchFamily="34" charset="0"/>
              </a:rPr>
              <a:t>160 000</a:t>
            </a:r>
            <a:endParaRPr sz="2800" b="1" kern="1200">
              <a:latin typeface="Aptos" panose="020B0004020202020204" pitchFamily="34" charset="0"/>
            </a:endParaRPr>
          </a:p>
        </p:txBody>
      </p:sp>
      <p:sp>
        <p:nvSpPr>
          <p:cNvPr id="40" name="Freeform: Shape 39">
            <a:extLst>
              <a:ext uri="{FF2B5EF4-FFF2-40B4-BE49-F238E27FC236}">
                <a16:creationId xmlns:a16="http://schemas.microsoft.com/office/drawing/2014/main" id="{364E02F7-F8FF-F485-0F6D-C632ED41B123}"/>
              </a:ext>
            </a:extLst>
          </p:cNvPr>
          <p:cNvSpPr/>
          <p:nvPr/>
        </p:nvSpPr>
        <p:spPr>
          <a:xfrm>
            <a:off x="3272826" y="1271589"/>
            <a:ext cx="2686468" cy="5086350"/>
          </a:xfrm>
          <a:custGeom>
            <a:avLst/>
            <a:gdLst>
              <a:gd name="csX0" fmla="*/ 0 w 2686468"/>
              <a:gd name="csY0" fmla="*/ 268647 h 3761055"/>
              <a:gd name="csX1" fmla="*/ 268647 w 2686468"/>
              <a:gd name="csY1" fmla="*/ 0 h 3761055"/>
              <a:gd name="csX2" fmla="*/ 2417821 w 2686468"/>
              <a:gd name="csY2" fmla="*/ 0 h 3761055"/>
              <a:gd name="csX3" fmla="*/ 2686468 w 2686468"/>
              <a:gd name="csY3" fmla="*/ 268647 h 3761055"/>
              <a:gd name="csX4" fmla="*/ 2686468 w 2686468"/>
              <a:gd name="csY4" fmla="*/ 3492408 h 3761055"/>
              <a:gd name="csX5" fmla="*/ 2417821 w 2686468"/>
              <a:gd name="csY5" fmla="*/ 3761055 h 3761055"/>
              <a:gd name="csX6" fmla="*/ 268647 w 2686468"/>
              <a:gd name="csY6" fmla="*/ 3761055 h 3761055"/>
              <a:gd name="csX7" fmla="*/ 0 w 2686468"/>
              <a:gd name="csY7" fmla="*/ 3492408 h 3761055"/>
              <a:gd name="csX8" fmla="*/ 0 w 2686468"/>
              <a:gd name="csY8" fmla="*/ 268647 h 37610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86468" h="3761055">
                <a:moveTo>
                  <a:pt x="0" y="268647"/>
                </a:moveTo>
                <a:cubicBezTo>
                  <a:pt x="0" y="120277"/>
                  <a:pt x="120277" y="0"/>
                  <a:pt x="268647" y="0"/>
                </a:cubicBezTo>
                <a:lnTo>
                  <a:pt x="2417821" y="0"/>
                </a:lnTo>
                <a:cubicBezTo>
                  <a:pt x="2566191" y="0"/>
                  <a:pt x="2686468" y="120277"/>
                  <a:pt x="2686468" y="268647"/>
                </a:cubicBezTo>
                <a:lnTo>
                  <a:pt x="2686468" y="3492408"/>
                </a:lnTo>
                <a:cubicBezTo>
                  <a:pt x="2686468" y="3640778"/>
                  <a:pt x="2566191" y="3761055"/>
                  <a:pt x="2417821" y="3761055"/>
                </a:cubicBezTo>
                <a:lnTo>
                  <a:pt x="268647" y="3761055"/>
                </a:lnTo>
                <a:cubicBezTo>
                  <a:pt x="120277" y="3761055"/>
                  <a:pt x="0" y="3640778"/>
                  <a:pt x="0" y="3492408"/>
                </a:cubicBezTo>
                <a:lnTo>
                  <a:pt x="0" y="268647"/>
                </a:lnTo>
                <a:close/>
              </a:path>
            </a:pathLst>
          </a:custGeom>
          <a:ln w="28575">
            <a:solidFill>
              <a:srgbClr val="04A379"/>
            </a:solidFill>
          </a:ln>
          <a:effectLst>
            <a:outerShdw blurRad="50800" dist="38100" dir="2700000" algn="tl" rotWithShape="0">
              <a:prstClr val="black">
                <a:alpha val="40000"/>
              </a:prstClr>
            </a:outerShdw>
          </a:effectLst>
        </p:spPr>
        <p:style>
          <a:lnRef idx="2">
            <a:schemeClr val="accent2">
              <a:hueOff val="-2025409"/>
              <a:satOff val="-757"/>
              <a:lumOff val="-26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159" tIns="2135506" rIns="142159" bIns="330200" numCol="1" spcCol="1270" anchor="ctr" anchorCtr="0">
            <a:noAutofit/>
          </a:bodyPr>
          <a:lstStyle/>
          <a:p>
            <a:pPr marL="0" lvl="0" indent="0" algn="ctr" defTabSz="1422400">
              <a:lnSpc>
                <a:spcPct val="90000"/>
              </a:lnSpc>
              <a:spcBef>
                <a:spcPct val="0"/>
              </a:spcBef>
              <a:spcAft>
                <a:spcPct val="35000"/>
              </a:spcAft>
              <a:buNone/>
            </a:pPr>
            <a:r>
              <a:rPr lang="en-GB" sz="2800" b="1">
                <a:latin typeface="Aptos" panose="020B0004020202020204" pitchFamily="34" charset="0"/>
              </a:rPr>
              <a:t>domains assessed</a:t>
            </a:r>
          </a:p>
          <a:p>
            <a:pPr marL="0" lvl="0" indent="0" algn="ctr" defTabSz="1422400">
              <a:lnSpc>
                <a:spcPct val="90000"/>
              </a:lnSpc>
              <a:spcBef>
                <a:spcPct val="0"/>
              </a:spcBef>
              <a:spcAft>
                <a:spcPct val="35000"/>
              </a:spcAft>
              <a:buNone/>
            </a:pPr>
            <a:endParaRPr lang="en-GB" sz="2000" b="1">
              <a:latin typeface="Aptos" panose="020B0004020202020204" pitchFamily="34" charset="0"/>
            </a:endParaRPr>
          </a:p>
          <a:p>
            <a:pPr marL="0" lvl="0" indent="0" algn="ctr" defTabSz="1422400">
              <a:lnSpc>
                <a:spcPct val="90000"/>
              </a:lnSpc>
              <a:spcBef>
                <a:spcPct val="0"/>
              </a:spcBef>
              <a:spcAft>
                <a:spcPct val="35000"/>
              </a:spcAft>
              <a:buNone/>
            </a:pPr>
            <a:r>
              <a:rPr lang="en-GB" sz="2000">
                <a:latin typeface="Aptos" panose="020B0004020202020204" pitchFamily="34" charset="0"/>
              </a:rPr>
              <a:t>l</a:t>
            </a:r>
            <a:r>
              <a:rPr lang="en-GB" sz="2000" kern="1200">
                <a:latin typeface="Aptos" panose="020B0004020202020204" pitchFamily="34" charset="0"/>
              </a:rPr>
              <a:t>iteracy, numeracy and adaptive problem solving</a:t>
            </a:r>
            <a:endParaRPr lang="en-US" sz="2000" kern="1200">
              <a:latin typeface="Aptos" panose="020B0004020202020204" pitchFamily="34" charset="0"/>
            </a:endParaRPr>
          </a:p>
        </p:txBody>
      </p:sp>
      <p:sp>
        <p:nvSpPr>
          <p:cNvPr id="41" name="Freeform: Shape 40">
            <a:extLst>
              <a:ext uri="{FF2B5EF4-FFF2-40B4-BE49-F238E27FC236}">
                <a16:creationId xmlns:a16="http://schemas.microsoft.com/office/drawing/2014/main" id="{2DD47D0F-5A64-BFF5-BCF9-8752039D3BEB}"/>
              </a:ext>
            </a:extLst>
          </p:cNvPr>
          <p:cNvSpPr/>
          <p:nvPr/>
        </p:nvSpPr>
        <p:spPr>
          <a:xfrm>
            <a:off x="3595202" y="1449000"/>
            <a:ext cx="1980000" cy="1980000"/>
          </a:xfrm>
          <a:custGeom>
            <a:avLst/>
            <a:gdLst>
              <a:gd name="csX0" fmla="*/ 0 w 1504422"/>
              <a:gd name="csY0" fmla="*/ 752211 h 1504422"/>
              <a:gd name="csX1" fmla="*/ 752211 w 1504422"/>
              <a:gd name="csY1" fmla="*/ 0 h 1504422"/>
              <a:gd name="csX2" fmla="*/ 1504422 w 1504422"/>
              <a:gd name="csY2" fmla="*/ 752211 h 1504422"/>
              <a:gd name="csX3" fmla="*/ 752211 w 1504422"/>
              <a:gd name="csY3" fmla="*/ 1504422 h 1504422"/>
              <a:gd name="csX4" fmla="*/ 0 w 1504422"/>
              <a:gd name="csY4" fmla="*/ 752211 h 1504422"/>
            </a:gdLst>
            <a:ahLst/>
            <a:cxnLst>
              <a:cxn ang="0">
                <a:pos x="csX0" y="csY0"/>
              </a:cxn>
              <a:cxn ang="0">
                <a:pos x="csX1" y="csY1"/>
              </a:cxn>
              <a:cxn ang="0">
                <a:pos x="csX2" y="csY2"/>
              </a:cxn>
              <a:cxn ang="0">
                <a:pos x="csX3" y="csY3"/>
              </a:cxn>
              <a:cxn ang="0">
                <a:pos x="csX4" y="csY4"/>
              </a:cxn>
            </a:cxnLst>
            <a:rect l="l" t="t" r="r" b="b"/>
            <a:pathLst>
              <a:path w="1504422" h="1504422">
                <a:moveTo>
                  <a:pt x="0" y="752211"/>
                </a:moveTo>
                <a:cubicBezTo>
                  <a:pt x="0" y="336776"/>
                  <a:pt x="336776" y="0"/>
                  <a:pt x="752211" y="0"/>
                </a:cubicBezTo>
                <a:cubicBezTo>
                  <a:pt x="1167646" y="0"/>
                  <a:pt x="1504422" y="336776"/>
                  <a:pt x="1504422" y="752211"/>
                </a:cubicBezTo>
                <a:cubicBezTo>
                  <a:pt x="1504422" y="1167646"/>
                  <a:pt x="1167646" y="1504422"/>
                  <a:pt x="752211" y="1504422"/>
                </a:cubicBezTo>
                <a:cubicBezTo>
                  <a:pt x="336776" y="1504422"/>
                  <a:pt x="0" y="1167646"/>
                  <a:pt x="0" y="752211"/>
                </a:cubicBezTo>
                <a:close/>
              </a:path>
            </a:pathLst>
          </a:custGeom>
          <a:solidFill>
            <a:srgbClr val="04A379"/>
          </a:solidFill>
          <a:ln>
            <a:noFill/>
          </a:ln>
          <a:effectLst>
            <a:outerShdw blurRad="50800" dist="38100" dir="2700000" algn="tl" rotWithShape="0">
              <a:prstClr val="black">
                <a:alpha val="40000"/>
              </a:prstClr>
            </a:outerShdw>
          </a:effectLst>
        </p:spPr>
        <p:style>
          <a:lnRef idx="2">
            <a:schemeClr val="accent2">
              <a:hueOff val="-2025409"/>
              <a:satOff val="-757"/>
              <a:lumOff val="-261"/>
              <a:alphaOff val="0"/>
            </a:schemeClr>
          </a:lnRef>
          <a:fillRef idx="1">
            <a:schemeClr val="accent2">
              <a:hueOff val="-2025409"/>
              <a:satOff val="-757"/>
              <a:lumOff val="-261"/>
              <a:alphaOff val="0"/>
            </a:schemeClr>
          </a:fillRef>
          <a:effectRef idx="0">
            <a:schemeClr val="accent2">
              <a:hueOff val="-2025409"/>
              <a:satOff val="-757"/>
              <a:lumOff val="-261"/>
              <a:alphaOff val="0"/>
            </a:schemeClr>
          </a:effectRef>
          <a:fontRef idx="minor">
            <a:schemeClr val="lt1"/>
          </a:fontRef>
        </p:style>
        <p:txBody>
          <a:bodyPr spcFirstLastPara="0" vert="horz" wrap="square" lIns="299927" tIns="233018" rIns="299927" bIns="233018" numCol="1" spcCol="1270" anchor="ctr" anchorCtr="0">
            <a:noAutofit/>
          </a:bodyPr>
          <a:lstStyle/>
          <a:p>
            <a:pPr marL="0" lvl="0" indent="0" algn="ctr" defTabSz="2133600">
              <a:lnSpc>
                <a:spcPct val="90000"/>
              </a:lnSpc>
              <a:spcBef>
                <a:spcPct val="0"/>
              </a:spcBef>
              <a:spcAft>
                <a:spcPct val="35000"/>
              </a:spcAft>
              <a:buNone/>
            </a:pPr>
            <a:r>
              <a:rPr lang="en-GB" sz="4800"/>
              <a:t>3 </a:t>
            </a:r>
            <a:endParaRPr sz="4800" kern="1200"/>
          </a:p>
        </p:txBody>
      </p:sp>
      <p:sp>
        <p:nvSpPr>
          <p:cNvPr id="42" name="Freeform: Shape 41">
            <a:extLst>
              <a:ext uri="{FF2B5EF4-FFF2-40B4-BE49-F238E27FC236}">
                <a16:creationId xmlns:a16="http://schemas.microsoft.com/office/drawing/2014/main" id="{3DEB5195-DFA8-4451-F168-8C8FBEBFED82}"/>
              </a:ext>
            </a:extLst>
          </p:cNvPr>
          <p:cNvSpPr/>
          <p:nvPr/>
        </p:nvSpPr>
        <p:spPr>
          <a:xfrm>
            <a:off x="9141122" y="1271589"/>
            <a:ext cx="2686468" cy="5086350"/>
          </a:xfrm>
          <a:custGeom>
            <a:avLst/>
            <a:gdLst>
              <a:gd name="csX0" fmla="*/ 0 w 2686468"/>
              <a:gd name="csY0" fmla="*/ 268647 h 3761055"/>
              <a:gd name="csX1" fmla="*/ 268647 w 2686468"/>
              <a:gd name="csY1" fmla="*/ 0 h 3761055"/>
              <a:gd name="csX2" fmla="*/ 2417821 w 2686468"/>
              <a:gd name="csY2" fmla="*/ 0 h 3761055"/>
              <a:gd name="csX3" fmla="*/ 2686468 w 2686468"/>
              <a:gd name="csY3" fmla="*/ 268647 h 3761055"/>
              <a:gd name="csX4" fmla="*/ 2686468 w 2686468"/>
              <a:gd name="csY4" fmla="*/ 3492408 h 3761055"/>
              <a:gd name="csX5" fmla="*/ 2417821 w 2686468"/>
              <a:gd name="csY5" fmla="*/ 3761055 h 3761055"/>
              <a:gd name="csX6" fmla="*/ 268647 w 2686468"/>
              <a:gd name="csY6" fmla="*/ 3761055 h 3761055"/>
              <a:gd name="csX7" fmla="*/ 0 w 2686468"/>
              <a:gd name="csY7" fmla="*/ 3492408 h 3761055"/>
              <a:gd name="csX8" fmla="*/ 0 w 2686468"/>
              <a:gd name="csY8" fmla="*/ 268647 h 37610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86468" h="3761055">
                <a:moveTo>
                  <a:pt x="0" y="268647"/>
                </a:moveTo>
                <a:cubicBezTo>
                  <a:pt x="0" y="120277"/>
                  <a:pt x="120277" y="0"/>
                  <a:pt x="268647" y="0"/>
                </a:cubicBezTo>
                <a:lnTo>
                  <a:pt x="2417821" y="0"/>
                </a:lnTo>
                <a:cubicBezTo>
                  <a:pt x="2566191" y="0"/>
                  <a:pt x="2686468" y="120277"/>
                  <a:pt x="2686468" y="268647"/>
                </a:cubicBezTo>
                <a:lnTo>
                  <a:pt x="2686468" y="3492408"/>
                </a:lnTo>
                <a:cubicBezTo>
                  <a:pt x="2686468" y="3640778"/>
                  <a:pt x="2566191" y="3761055"/>
                  <a:pt x="2417821" y="3761055"/>
                </a:cubicBezTo>
                <a:lnTo>
                  <a:pt x="268647" y="3761055"/>
                </a:lnTo>
                <a:cubicBezTo>
                  <a:pt x="120277" y="3761055"/>
                  <a:pt x="0" y="3640778"/>
                  <a:pt x="0" y="3492408"/>
                </a:cubicBezTo>
                <a:lnTo>
                  <a:pt x="0" y="268647"/>
                </a:lnTo>
                <a:close/>
              </a:path>
            </a:pathLst>
          </a:custGeom>
          <a:ln w="19050">
            <a:solidFill>
              <a:srgbClr val="006D6D"/>
            </a:solidFill>
          </a:ln>
          <a:effectLst>
            <a:outerShdw blurRad="50800" dist="38100" dir="2700000" algn="tl" rotWithShape="0">
              <a:prstClr val="black">
                <a:alpha val="40000"/>
              </a:prstClr>
            </a:outerShdw>
          </a:effectLst>
        </p:spPr>
        <p:style>
          <a:lnRef idx="2">
            <a:schemeClr val="accent2">
              <a:hueOff val="-4050819"/>
              <a:satOff val="-1514"/>
              <a:lumOff val="-52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159" tIns="2135506" rIns="142159" bIns="330200" numCol="1" spcCol="1270" anchor="ctr" anchorCtr="0">
            <a:noAutofit/>
          </a:bodyPr>
          <a:lstStyle/>
          <a:p>
            <a:pPr marL="0" lvl="0" indent="0" algn="ctr" defTabSz="1422400">
              <a:lnSpc>
                <a:spcPct val="90000"/>
              </a:lnSpc>
              <a:spcBef>
                <a:spcPct val="0"/>
              </a:spcBef>
              <a:spcAft>
                <a:spcPct val="35000"/>
              </a:spcAft>
              <a:buNone/>
            </a:pPr>
            <a:r>
              <a:rPr lang="en-GB" sz="2800" b="1">
                <a:latin typeface="Aptos" panose="020B0004020202020204" pitchFamily="34" charset="0"/>
              </a:rPr>
              <a:t>c</a:t>
            </a:r>
            <a:r>
              <a:rPr lang="en-GB" sz="2800" b="1" kern="1200">
                <a:latin typeface="Aptos" panose="020B0004020202020204" pitchFamily="34" charset="0"/>
              </a:rPr>
              <a:t>ycle in 2022/2023</a:t>
            </a:r>
          </a:p>
          <a:p>
            <a:pPr marL="0" lvl="0" indent="0" algn="ctr" defTabSz="1422400">
              <a:lnSpc>
                <a:spcPct val="90000"/>
              </a:lnSpc>
              <a:spcBef>
                <a:spcPct val="0"/>
              </a:spcBef>
              <a:spcAft>
                <a:spcPct val="35000"/>
              </a:spcAft>
              <a:buNone/>
            </a:pPr>
            <a:endParaRPr lang="en-GB" sz="2800"/>
          </a:p>
          <a:p>
            <a:pPr marL="0" lvl="0" indent="0" algn="ctr" defTabSz="1422400">
              <a:lnSpc>
                <a:spcPct val="90000"/>
              </a:lnSpc>
              <a:spcBef>
                <a:spcPct val="0"/>
              </a:spcBef>
              <a:spcAft>
                <a:spcPct val="35000"/>
              </a:spcAft>
              <a:buNone/>
            </a:pPr>
            <a:r>
              <a:rPr lang="en-GB" sz="2000">
                <a:latin typeface="Aptos" panose="020B0004020202020204" pitchFamily="34" charset="0"/>
              </a:rPr>
              <a:t>e</a:t>
            </a:r>
            <a:r>
              <a:rPr lang="en-GB" sz="2000" kern="1200">
                <a:latin typeface="Aptos" panose="020B0004020202020204" pitchFamily="34" charset="0"/>
              </a:rPr>
              <a:t>nabl</a:t>
            </a:r>
            <a:r>
              <a:rPr lang="en-GB" sz="2000">
                <a:latin typeface="Aptos" panose="020B0004020202020204" pitchFamily="34" charset="0"/>
              </a:rPr>
              <a:t>ing t</a:t>
            </a:r>
            <a:r>
              <a:rPr lang="en-GB" sz="2000" kern="1200">
                <a:latin typeface="Aptos" panose="020B0004020202020204" pitchFamily="34" charset="0"/>
              </a:rPr>
              <a:t>rend comparison with Cycle 1 (2012-2018)</a:t>
            </a:r>
            <a:endParaRPr lang="en-US" sz="2000" kern="1200">
              <a:latin typeface="Aptos" panose="020B0004020202020204" pitchFamily="34" charset="0"/>
            </a:endParaRPr>
          </a:p>
        </p:txBody>
      </p:sp>
      <p:sp>
        <p:nvSpPr>
          <p:cNvPr id="44" name="Freeform: Shape 43">
            <a:extLst>
              <a:ext uri="{FF2B5EF4-FFF2-40B4-BE49-F238E27FC236}">
                <a16:creationId xmlns:a16="http://schemas.microsoft.com/office/drawing/2014/main" id="{5EAD9D9D-43A8-90B4-B588-90146D7A10B9}"/>
              </a:ext>
            </a:extLst>
          </p:cNvPr>
          <p:cNvSpPr/>
          <p:nvPr/>
        </p:nvSpPr>
        <p:spPr>
          <a:xfrm>
            <a:off x="6259268" y="1271589"/>
            <a:ext cx="2581880" cy="5086350"/>
          </a:xfrm>
          <a:custGeom>
            <a:avLst/>
            <a:gdLst>
              <a:gd name="csX0" fmla="*/ 0 w 2686468"/>
              <a:gd name="csY0" fmla="*/ 268647 h 3761055"/>
              <a:gd name="csX1" fmla="*/ 268647 w 2686468"/>
              <a:gd name="csY1" fmla="*/ 0 h 3761055"/>
              <a:gd name="csX2" fmla="*/ 2417821 w 2686468"/>
              <a:gd name="csY2" fmla="*/ 0 h 3761055"/>
              <a:gd name="csX3" fmla="*/ 2686468 w 2686468"/>
              <a:gd name="csY3" fmla="*/ 268647 h 3761055"/>
              <a:gd name="csX4" fmla="*/ 2686468 w 2686468"/>
              <a:gd name="csY4" fmla="*/ 3492408 h 3761055"/>
              <a:gd name="csX5" fmla="*/ 2417821 w 2686468"/>
              <a:gd name="csY5" fmla="*/ 3761055 h 3761055"/>
              <a:gd name="csX6" fmla="*/ 268647 w 2686468"/>
              <a:gd name="csY6" fmla="*/ 3761055 h 3761055"/>
              <a:gd name="csX7" fmla="*/ 0 w 2686468"/>
              <a:gd name="csY7" fmla="*/ 3492408 h 3761055"/>
              <a:gd name="csX8" fmla="*/ 0 w 2686468"/>
              <a:gd name="csY8" fmla="*/ 268647 h 37610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86468" h="3761055">
                <a:moveTo>
                  <a:pt x="0" y="268647"/>
                </a:moveTo>
                <a:cubicBezTo>
                  <a:pt x="0" y="120277"/>
                  <a:pt x="120277" y="0"/>
                  <a:pt x="268647" y="0"/>
                </a:cubicBezTo>
                <a:lnTo>
                  <a:pt x="2417821" y="0"/>
                </a:lnTo>
                <a:cubicBezTo>
                  <a:pt x="2566191" y="0"/>
                  <a:pt x="2686468" y="120277"/>
                  <a:pt x="2686468" y="268647"/>
                </a:cubicBezTo>
                <a:lnTo>
                  <a:pt x="2686468" y="3492408"/>
                </a:lnTo>
                <a:cubicBezTo>
                  <a:pt x="2686468" y="3640778"/>
                  <a:pt x="2566191" y="3761055"/>
                  <a:pt x="2417821" y="3761055"/>
                </a:cubicBezTo>
                <a:lnTo>
                  <a:pt x="268647" y="3761055"/>
                </a:lnTo>
                <a:cubicBezTo>
                  <a:pt x="120277" y="3761055"/>
                  <a:pt x="0" y="3640778"/>
                  <a:pt x="0" y="3492408"/>
                </a:cubicBezTo>
                <a:lnTo>
                  <a:pt x="0" y="268647"/>
                </a:lnTo>
                <a:close/>
              </a:path>
            </a:pathLst>
          </a:custGeom>
          <a:ln w="28575">
            <a:solidFill>
              <a:srgbClr val="79AF02"/>
            </a:solidFill>
          </a:ln>
          <a:effectLst>
            <a:outerShdw blurRad="50800" dist="38100" dir="2700000" algn="tl" rotWithShape="0">
              <a:prstClr val="black">
                <a:alpha val="40000"/>
              </a:prstClr>
            </a:outerShdw>
          </a:effectLst>
        </p:spPr>
        <p:style>
          <a:lnRef idx="2">
            <a:schemeClr val="accent2">
              <a:hueOff val="-6076228"/>
              <a:satOff val="-2271"/>
              <a:lumOff val="-78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159" tIns="2135506" rIns="142159" bIns="330200" numCol="1" spcCol="1270" anchor="ctr" anchorCtr="0">
            <a:noAutofit/>
          </a:bodyPr>
          <a:lstStyle/>
          <a:p>
            <a:pPr marL="0" lvl="0" indent="0" algn="ctr" defTabSz="1422400">
              <a:lnSpc>
                <a:spcPct val="90000"/>
              </a:lnSpc>
              <a:spcBef>
                <a:spcPct val="0"/>
              </a:spcBef>
              <a:spcAft>
                <a:spcPct val="35000"/>
              </a:spcAft>
              <a:buNone/>
            </a:pPr>
            <a:endParaRPr lang="en-GB" sz="3200">
              <a:latin typeface="Aptos" panose="020B0004020202020204" pitchFamily="34" charset="0"/>
            </a:endParaRPr>
          </a:p>
          <a:p>
            <a:pPr marL="0" lvl="0" indent="0" algn="ctr" defTabSz="1422400">
              <a:lnSpc>
                <a:spcPct val="90000"/>
              </a:lnSpc>
              <a:spcBef>
                <a:spcPct val="0"/>
              </a:spcBef>
              <a:spcAft>
                <a:spcPct val="35000"/>
              </a:spcAft>
              <a:buNone/>
            </a:pPr>
            <a:endParaRPr lang="en-GB" sz="2800" b="1">
              <a:latin typeface="Aptos" panose="020B0004020202020204" pitchFamily="34" charset="0"/>
            </a:endParaRPr>
          </a:p>
          <a:p>
            <a:pPr marL="0" lvl="0" indent="0" algn="ctr" defTabSz="1422400">
              <a:lnSpc>
                <a:spcPct val="90000"/>
              </a:lnSpc>
              <a:spcBef>
                <a:spcPct val="0"/>
              </a:spcBef>
              <a:spcAft>
                <a:spcPct val="35000"/>
              </a:spcAft>
              <a:buNone/>
            </a:pPr>
            <a:r>
              <a:rPr lang="en-GB" sz="2800" b="1">
                <a:latin typeface="Aptos" panose="020B0004020202020204" pitchFamily="34" charset="0"/>
              </a:rPr>
              <a:t>variables collected</a:t>
            </a:r>
          </a:p>
          <a:p>
            <a:pPr marL="0" lvl="0" indent="0" algn="ctr" defTabSz="1422400">
              <a:lnSpc>
                <a:spcPct val="90000"/>
              </a:lnSpc>
              <a:spcBef>
                <a:spcPct val="0"/>
              </a:spcBef>
              <a:spcAft>
                <a:spcPct val="35000"/>
              </a:spcAft>
              <a:buNone/>
            </a:pPr>
            <a:endParaRPr lang="en-GB" sz="2000" b="1">
              <a:latin typeface="Aptos" panose="020B0004020202020204" pitchFamily="34" charset="0"/>
            </a:endParaRPr>
          </a:p>
          <a:p>
            <a:pPr marL="0" lvl="0" indent="0" algn="ctr" defTabSz="1422400">
              <a:lnSpc>
                <a:spcPct val="90000"/>
              </a:lnSpc>
              <a:spcBef>
                <a:spcPct val="0"/>
              </a:spcBef>
              <a:spcAft>
                <a:spcPct val="35000"/>
              </a:spcAft>
              <a:buNone/>
            </a:pPr>
            <a:r>
              <a:rPr lang="en-GB" sz="2000" kern="1200">
                <a:latin typeface="Aptos" panose="020B0004020202020204" pitchFamily="34" charset="0"/>
              </a:rPr>
              <a:t>e.g. education, employment, skill use</a:t>
            </a:r>
          </a:p>
          <a:p>
            <a:pPr marL="0" lvl="0" indent="0" algn="ctr" defTabSz="1422400">
              <a:lnSpc>
                <a:spcPct val="90000"/>
              </a:lnSpc>
              <a:spcBef>
                <a:spcPct val="0"/>
              </a:spcBef>
              <a:spcAft>
                <a:spcPct val="35000"/>
              </a:spcAft>
              <a:buNone/>
            </a:pPr>
            <a:endParaRPr lang="en-GB" sz="3200">
              <a:latin typeface="Aptos" panose="020B0004020202020204" pitchFamily="34" charset="0"/>
            </a:endParaRPr>
          </a:p>
          <a:p>
            <a:pPr marL="0" lvl="0" indent="0" algn="ctr" defTabSz="1422400">
              <a:lnSpc>
                <a:spcPct val="90000"/>
              </a:lnSpc>
              <a:spcBef>
                <a:spcPct val="0"/>
              </a:spcBef>
              <a:spcAft>
                <a:spcPct val="35000"/>
              </a:spcAft>
              <a:buNone/>
            </a:pPr>
            <a:endParaRPr lang="en-US" sz="3200" kern="1200">
              <a:latin typeface="Aptos" panose="020B0004020202020204" pitchFamily="34" charset="0"/>
            </a:endParaRPr>
          </a:p>
        </p:txBody>
      </p:sp>
      <p:cxnSp>
        <p:nvCxnSpPr>
          <p:cNvPr id="47" name="Straight Connector 46">
            <a:extLst>
              <a:ext uri="{FF2B5EF4-FFF2-40B4-BE49-F238E27FC236}">
                <a16:creationId xmlns:a16="http://schemas.microsoft.com/office/drawing/2014/main" id="{E6CB8584-7170-AB5F-F603-58A176F39FF8}"/>
              </a:ext>
            </a:extLst>
          </p:cNvPr>
          <p:cNvCxnSpPr/>
          <p:nvPr/>
        </p:nvCxnSpPr>
        <p:spPr>
          <a:xfrm>
            <a:off x="670945" y="4572000"/>
            <a:ext cx="1829368" cy="0"/>
          </a:xfrm>
          <a:prstGeom prst="line">
            <a:avLst/>
          </a:prstGeom>
          <a:ln w="28575">
            <a:solidFill>
              <a:srgbClr val="00B5B5"/>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44C7F69-9E09-7414-7BFC-FC3B9372D452}"/>
              </a:ext>
            </a:extLst>
          </p:cNvPr>
          <p:cNvCxnSpPr/>
          <p:nvPr/>
        </p:nvCxnSpPr>
        <p:spPr>
          <a:xfrm>
            <a:off x="3737997" y="4567232"/>
            <a:ext cx="1829368" cy="0"/>
          </a:xfrm>
          <a:prstGeom prst="line">
            <a:avLst/>
          </a:prstGeom>
          <a:ln w="28575">
            <a:solidFill>
              <a:srgbClr val="04A379"/>
            </a:solidFill>
          </a:ln>
        </p:spPr>
        <p:style>
          <a:lnRef idx="1">
            <a:schemeClr val="accent1"/>
          </a:lnRef>
          <a:fillRef idx="0">
            <a:schemeClr val="accent1"/>
          </a:fillRef>
          <a:effectRef idx="0">
            <a:schemeClr val="accent1"/>
          </a:effectRef>
          <a:fontRef idx="minor">
            <a:schemeClr val="tx1"/>
          </a:fontRef>
        </p:style>
      </p:cxnSp>
      <p:sp>
        <p:nvSpPr>
          <p:cNvPr id="49" name="Freeform: Shape 48">
            <a:extLst>
              <a:ext uri="{FF2B5EF4-FFF2-40B4-BE49-F238E27FC236}">
                <a16:creationId xmlns:a16="http://schemas.microsoft.com/office/drawing/2014/main" id="{4D17DE9E-9002-17F7-62E1-E2F716D6058F}"/>
              </a:ext>
            </a:extLst>
          </p:cNvPr>
          <p:cNvSpPr/>
          <p:nvPr/>
        </p:nvSpPr>
        <p:spPr>
          <a:xfrm>
            <a:off x="6560208" y="1449000"/>
            <a:ext cx="1980000" cy="1980000"/>
          </a:xfrm>
          <a:custGeom>
            <a:avLst/>
            <a:gdLst>
              <a:gd name="csX0" fmla="*/ 0 w 1504422"/>
              <a:gd name="csY0" fmla="*/ 752211 h 1504422"/>
              <a:gd name="csX1" fmla="*/ 752211 w 1504422"/>
              <a:gd name="csY1" fmla="*/ 0 h 1504422"/>
              <a:gd name="csX2" fmla="*/ 1504422 w 1504422"/>
              <a:gd name="csY2" fmla="*/ 752211 h 1504422"/>
              <a:gd name="csX3" fmla="*/ 752211 w 1504422"/>
              <a:gd name="csY3" fmla="*/ 1504422 h 1504422"/>
              <a:gd name="csX4" fmla="*/ 0 w 1504422"/>
              <a:gd name="csY4" fmla="*/ 752211 h 1504422"/>
            </a:gdLst>
            <a:ahLst/>
            <a:cxnLst>
              <a:cxn ang="0">
                <a:pos x="csX0" y="csY0"/>
              </a:cxn>
              <a:cxn ang="0">
                <a:pos x="csX1" y="csY1"/>
              </a:cxn>
              <a:cxn ang="0">
                <a:pos x="csX2" y="csY2"/>
              </a:cxn>
              <a:cxn ang="0">
                <a:pos x="csX3" y="csY3"/>
              </a:cxn>
              <a:cxn ang="0">
                <a:pos x="csX4" y="csY4"/>
              </a:cxn>
            </a:cxnLst>
            <a:rect l="l" t="t" r="r" b="b"/>
            <a:pathLst>
              <a:path w="1504422" h="1504422">
                <a:moveTo>
                  <a:pt x="0" y="752211"/>
                </a:moveTo>
                <a:cubicBezTo>
                  <a:pt x="0" y="336776"/>
                  <a:pt x="336776" y="0"/>
                  <a:pt x="752211" y="0"/>
                </a:cubicBezTo>
                <a:cubicBezTo>
                  <a:pt x="1167646" y="0"/>
                  <a:pt x="1504422" y="336776"/>
                  <a:pt x="1504422" y="752211"/>
                </a:cubicBezTo>
                <a:cubicBezTo>
                  <a:pt x="1504422" y="1167646"/>
                  <a:pt x="1167646" y="1504422"/>
                  <a:pt x="752211" y="1504422"/>
                </a:cubicBezTo>
                <a:cubicBezTo>
                  <a:pt x="336776" y="1504422"/>
                  <a:pt x="0" y="1167646"/>
                  <a:pt x="0" y="752211"/>
                </a:cubicBezTo>
                <a:close/>
              </a:path>
            </a:pathLst>
          </a:custGeom>
          <a:solidFill>
            <a:srgbClr val="79AF02"/>
          </a:solidFill>
          <a:ln>
            <a:noFill/>
          </a:ln>
          <a:effectLst>
            <a:outerShdw blurRad="50800" dist="38100" dir="2700000" algn="tl" rotWithShape="0">
              <a:prstClr val="black">
                <a:alpha val="40000"/>
              </a:prstClr>
            </a:outerShdw>
          </a:effectLst>
        </p:spPr>
        <p:style>
          <a:lnRef idx="2">
            <a:schemeClr val="accent2">
              <a:hueOff val="-2025409"/>
              <a:satOff val="-757"/>
              <a:lumOff val="-261"/>
              <a:alphaOff val="0"/>
            </a:schemeClr>
          </a:lnRef>
          <a:fillRef idx="1">
            <a:schemeClr val="accent2">
              <a:hueOff val="-2025409"/>
              <a:satOff val="-757"/>
              <a:lumOff val="-261"/>
              <a:alphaOff val="0"/>
            </a:schemeClr>
          </a:fillRef>
          <a:effectRef idx="0">
            <a:schemeClr val="accent2">
              <a:hueOff val="-2025409"/>
              <a:satOff val="-757"/>
              <a:lumOff val="-261"/>
              <a:alphaOff val="0"/>
            </a:schemeClr>
          </a:effectRef>
          <a:fontRef idx="minor">
            <a:schemeClr val="lt1"/>
          </a:fontRef>
        </p:style>
        <p:txBody>
          <a:bodyPr spcFirstLastPara="0" vert="horz" wrap="square" lIns="299927" tIns="233018" rIns="299927" bIns="233018" numCol="1" spcCol="1270" anchor="ctr" anchorCtr="0">
            <a:noAutofit/>
          </a:bodyPr>
          <a:lstStyle/>
          <a:p>
            <a:pPr marL="0" lvl="0" indent="0" algn="ctr" defTabSz="2133600">
              <a:lnSpc>
                <a:spcPct val="90000"/>
              </a:lnSpc>
              <a:spcBef>
                <a:spcPct val="0"/>
              </a:spcBef>
              <a:spcAft>
                <a:spcPct val="35000"/>
              </a:spcAft>
              <a:buNone/>
            </a:pPr>
            <a:r>
              <a:rPr lang="en-GB" sz="4800"/>
              <a:t>800 </a:t>
            </a:r>
            <a:endParaRPr sz="4800" kern="1200"/>
          </a:p>
        </p:txBody>
      </p:sp>
      <p:cxnSp>
        <p:nvCxnSpPr>
          <p:cNvPr id="50" name="Straight Connector 49">
            <a:extLst>
              <a:ext uri="{FF2B5EF4-FFF2-40B4-BE49-F238E27FC236}">
                <a16:creationId xmlns:a16="http://schemas.microsoft.com/office/drawing/2014/main" id="{47CD0113-E208-E692-7730-697D3CA735AB}"/>
              </a:ext>
            </a:extLst>
          </p:cNvPr>
          <p:cNvCxnSpPr/>
          <p:nvPr/>
        </p:nvCxnSpPr>
        <p:spPr>
          <a:xfrm>
            <a:off x="6635524" y="4571732"/>
            <a:ext cx="1829368" cy="0"/>
          </a:xfrm>
          <a:prstGeom prst="line">
            <a:avLst/>
          </a:prstGeom>
          <a:ln w="28575">
            <a:solidFill>
              <a:srgbClr val="79AF02"/>
            </a:solidFill>
          </a:ln>
        </p:spPr>
        <p:style>
          <a:lnRef idx="1">
            <a:schemeClr val="accent1"/>
          </a:lnRef>
          <a:fillRef idx="0">
            <a:schemeClr val="accent1"/>
          </a:fillRef>
          <a:effectRef idx="0">
            <a:schemeClr val="accent1"/>
          </a:effectRef>
          <a:fontRef idx="minor">
            <a:schemeClr val="tx1"/>
          </a:fontRef>
        </p:style>
      </p:cxnSp>
      <p:sp>
        <p:nvSpPr>
          <p:cNvPr id="51" name="Freeform: Shape 50">
            <a:extLst>
              <a:ext uri="{FF2B5EF4-FFF2-40B4-BE49-F238E27FC236}">
                <a16:creationId xmlns:a16="http://schemas.microsoft.com/office/drawing/2014/main" id="{C1E0503B-6106-B395-3B7B-64E67FD5370F}"/>
              </a:ext>
            </a:extLst>
          </p:cNvPr>
          <p:cNvSpPr/>
          <p:nvPr/>
        </p:nvSpPr>
        <p:spPr>
          <a:xfrm>
            <a:off x="9541055" y="1449000"/>
            <a:ext cx="1980000" cy="1980000"/>
          </a:xfrm>
          <a:custGeom>
            <a:avLst/>
            <a:gdLst>
              <a:gd name="csX0" fmla="*/ 0 w 1504422"/>
              <a:gd name="csY0" fmla="*/ 752211 h 1504422"/>
              <a:gd name="csX1" fmla="*/ 752211 w 1504422"/>
              <a:gd name="csY1" fmla="*/ 0 h 1504422"/>
              <a:gd name="csX2" fmla="*/ 1504422 w 1504422"/>
              <a:gd name="csY2" fmla="*/ 752211 h 1504422"/>
              <a:gd name="csX3" fmla="*/ 752211 w 1504422"/>
              <a:gd name="csY3" fmla="*/ 1504422 h 1504422"/>
              <a:gd name="csX4" fmla="*/ 0 w 1504422"/>
              <a:gd name="csY4" fmla="*/ 752211 h 1504422"/>
            </a:gdLst>
            <a:ahLst/>
            <a:cxnLst>
              <a:cxn ang="0">
                <a:pos x="csX0" y="csY0"/>
              </a:cxn>
              <a:cxn ang="0">
                <a:pos x="csX1" y="csY1"/>
              </a:cxn>
              <a:cxn ang="0">
                <a:pos x="csX2" y="csY2"/>
              </a:cxn>
              <a:cxn ang="0">
                <a:pos x="csX3" y="csY3"/>
              </a:cxn>
              <a:cxn ang="0">
                <a:pos x="csX4" y="csY4"/>
              </a:cxn>
            </a:cxnLst>
            <a:rect l="l" t="t" r="r" b="b"/>
            <a:pathLst>
              <a:path w="1504422" h="1504422">
                <a:moveTo>
                  <a:pt x="0" y="752211"/>
                </a:moveTo>
                <a:cubicBezTo>
                  <a:pt x="0" y="336776"/>
                  <a:pt x="336776" y="0"/>
                  <a:pt x="752211" y="0"/>
                </a:cubicBezTo>
                <a:cubicBezTo>
                  <a:pt x="1167646" y="0"/>
                  <a:pt x="1504422" y="336776"/>
                  <a:pt x="1504422" y="752211"/>
                </a:cubicBezTo>
                <a:cubicBezTo>
                  <a:pt x="1504422" y="1167646"/>
                  <a:pt x="1167646" y="1504422"/>
                  <a:pt x="752211" y="1504422"/>
                </a:cubicBezTo>
                <a:cubicBezTo>
                  <a:pt x="336776" y="1504422"/>
                  <a:pt x="0" y="1167646"/>
                  <a:pt x="0" y="752211"/>
                </a:cubicBezTo>
                <a:close/>
              </a:path>
            </a:pathLst>
          </a:custGeom>
          <a:solidFill>
            <a:srgbClr val="006D6D"/>
          </a:solidFill>
          <a:ln>
            <a:noFill/>
          </a:ln>
          <a:effectLst>
            <a:outerShdw blurRad="50800" dist="38100" dir="2700000" algn="tl" rotWithShape="0">
              <a:prstClr val="black">
                <a:alpha val="40000"/>
              </a:prstClr>
            </a:outerShdw>
          </a:effectLst>
        </p:spPr>
        <p:style>
          <a:lnRef idx="2">
            <a:schemeClr val="accent2">
              <a:hueOff val="-2025409"/>
              <a:satOff val="-757"/>
              <a:lumOff val="-261"/>
              <a:alphaOff val="0"/>
            </a:schemeClr>
          </a:lnRef>
          <a:fillRef idx="1">
            <a:schemeClr val="accent2">
              <a:hueOff val="-2025409"/>
              <a:satOff val="-757"/>
              <a:lumOff val="-261"/>
              <a:alphaOff val="0"/>
            </a:schemeClr>
          </a:fillRef>
          <a:effectRef idx="0">
            <a:schemeClr val="accent2">
              <a:hueOff val="-2025409"/>
              <a:satOff val="-757"/>
              <a:lumOff val="-261"/>
              <a:alphaOff val="0"/>
            </a:schemeClr>
          </a:effectRef>
          <a:fontRef idx="minor">
            <a:schemeClr val="lt1"/>
          </a:fontRef>
        </p:style>
        <p:txBody>
          <a:bodyPr spcFirstLastPara="0" vert="horz" wrap="square" lIns="299927" tIns="233018" rIns="299927" bIns="233018" numCol="1" spcCol="1270" anchor="ctr" anchorCtr="0">
            <a:noAutofit/>
          </a:bodyPr>
          <a:lstStyle/>
          <a:p>
            <a:pPr marL="0" lvl="0" indent="0" algn="ctr" defTabSz="2133600">
              <a:lnSpc>
                <a:spcPct val="90000"/>
              </a:lnSpc>
              <a:spcBef>
                <a:spcPct val="0"/>
              </a:spcBef>
              <a:spcAft>
                <a:spcPct val="35000"/>
              </a:spcAft>
              <a:buNone/>
            </a:pPr>
            <a:r>
              <a:rPr lang="en-GB" sz="4800"/>
              <a:t>2</a:t>
            </a:r>
            <a:r>
              <a:rPr lang="en-GB" sz="4800" baseline="30000"/>
              <a:t>nd</a:t>
            </a:r>
            <a:r>
              <a:rPr lang="en-GB" sz="4800"/>
              <a:t> </a:t>
            </a:r>
            <a:endParaRPr sz="4800" kern="1200"/>
          </a:p>
        </p:txBody>
      </p:sp>
      <p:cxnSp>
        <p:nvCxnSpPr>
          <p:cNvPr id="52" name="Straight Connector 51">
            <a:extLst>
              <a:ext uri="{FF2B5EF4-FFF2-40B4-BE49-F238E27FC236}">
                <a16:creationId xmlns:a16="http://schemas.microsoft.com/office/drawing/2014/main" id="{8414B9BA-E9D3-3D71-92DF-5A6F2DCC28BC}"/>
              </a:ext>
            </a:extLst>
          </p:cNvPr>
          <p:cNvCxnSpPr/>
          <p:nvPr/>
        </p:nvCxnSpPr>
        <p:spPr>
          <a:xfrm>
            <a:off x="9616371" y="4567232"/>
            <a:ext cx="1829368" cy="0"/>
          </a:xfrm>
          <a:prstGeom prst="line">
            <a:avLst/>
          </a:prstGeom>
          <a:ln w="28575">
            <a:solidFill>
              <a:srgbClr val="006D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844081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500"/>
                                        <p:tgtEl>
                                          <p:spTgt spid="40"/>
                                        </p:tgtEl>
                                      </p:cBhvr>
                                    </p:animEffect>
                                  </p:childTnLst>
                                </p:cTn>
                              </p:par>
                              <p:par>
                                <p:cTn id="22" presetID="10" presetClass="entr" presetSubtype="0" fill="hold" nodeType="with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fade">
                                      <p:cBhvr>
                                        <p:cTn id="29" dur="500"/>
                                        <p:tgtEl>
                                          <p:spTgt spid="49"/>
                                        </p:tgtEl>
                                      </p:cBhvr>
                                    </p:animEffect>
                                  </p:childTnLst>
                                </p:cTn>
                              </p:par>
                              <p:par>
                                <p:cTn id="30" presetID="10" presetClass="entr" presetSubtype="0" fill="hold" nodeType="with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500"/>
                                        <p:tgtEl>
                                          <p:spTgt spid="5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500"/>
                                        <p:tgtEl>
                                          <p:spTgt spid="4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fade">
                                      <p:cBhvr>
                                        <p:cTn id="43" dur="500"/>
                                        <p:tgtEl>
                                          <p:spTgt spid="51"/>
                                        </p:tgtEl>
                                      </p:cBhvr>
                                    </p:animEffect>
                                  </p:childTnLst>
                                </p:cTn>
                              </p:par>
                              <p:par>
                                <p:cTn id="44" presetID="10" presetClass="entr" presetSubtype="0" fill="hold" nodeType="with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1" grpId="0" animBg="1"/>
      <p:bldP spid="42" grpId="0" animBg="1"/>
      <p:bldP spid="44" grpId="0" animBg="1"/>
      <p:bldP spid="49" grpId="0" animBg="1"/>
      <p:bldP spid="5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04838-7555-FDC9-679B-C1AD24F6F74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DC37258-255F-3150-D0A3-FA00247036F8}"/>
              </a:ext>
            </a:extLst>
          </p:cNvPr>
          <p:cNvSpPr>
            <a:spLocks noGrp="1"/>
          </p:cNvSpPr>
          <p:nvPr>
            <p:ph type="body" sz="quarter" idx="14"/>
          </p:nvPr>
        </p:nvSpPr>
        <p:spPr/>
        <p:txBody>
          <a:bodyPr/>
          <a:lstStyle/>
          <a:p>
            <a:r>
              <a:rPr lang="en-GB">
                <a:latin typeface="Aptos" panose="020B0004020202020204" pitchFamily="34" charset="0"/>
              </a:rPr>
              <a:t>What can policy do now?</a:t>
            </a:r>
            <a:endParaRPr lang="en-US">
              <a:latin typeface="Aptos" panose="020B0004020202020204" pitchFamily="34" charset="0"/>
            </a:endParaRPr>
          </a:p>
        </p:txBody>
      </p:sp>
      <p:sp>
        <p:nvSpPr>
          <p:cNvPr id="3" name="Text Placeholder 2">
            <a:extLst>
              <a:ext uri="{FF2B5EF4-FFF2-40B4-BE49-F238E27FC236}">
                <a16:creationId xmlns:a16="http://schemas.microsoft.com/office/drawing/2014/main" id="{91D219E9-0FA4-D049-75D4-8558C97FCC35}"/>
              </a:ext>
            </a:extLst>
          </p:cNvPr>
          <p:cNvSpPr>
            <a:spLocks noGrp="1"/>
          </p:cNvSpPr>
          <p:nvPr>
            <p:ph type="body" sz="quarter" idx="15"/>
          </p:nvPr>
        </p:nvSpPr>
        <p:spPr/>
        <p:txBody>
          <a:bodyPr/>
          <a:lstStyle/>
          <a:p>
            <a:r>
              <a:rPr lang="en-GB"/>
              <a:t>3</a:t>
            </a:r>
            <a:endParaRPr lang="en-US"/>
          </a:p>
        </p:txBody>
      </p:sp>
    </p:spTree>
    <p:extLst>
      <p:ext uri="{BB962C8B-B14F-4D97-AF65-F5344CB8AC3E}">
        <p14:creationId xmlns:p14="http://schemas.microsoft.com/office/powerpoint/2010/main" val="4145143579"/>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Rounded Corners 43">
            <a:extLst>
              <a:ext uri="{FF2B5EF4-FFF2-40B4-BE49-F238E27FC236}">
                <a16:creationId xmlns:a16="http://schemas.microsoft.com/office/drawing/2014/main" id="{FD584BFE-817A-D641-9C08-36E0454B5E1C}"/>
              </a:ext>
            </a:extLst>
          </p:cNvPr>
          <p:cNvSpPr/>
          <p:nvPr/>
        </p:nvSpPr>
        <p:spPr>
          <a:xfrm>
            <a:off x="6811105" y="4167553"/>
            <a:ext cx="5029196" cy="2095927"/>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en-US" sz="1600" i="1">
                <a:solidFill>
                  <a:srgbClr val="5B7FA6"/>
                </a:solidFill>
                <a:latin typeface="Aptos" panose="020B0004020202020204" pitchFamily="34" charset="0"/>
                <a:ea typeface="Calibri" pitchFamily="34" charset="-122"/>
                <a:cs typeface="Calibri" pitchFamily="34" charset="-120"/>
              </a:rPr>
              <a:t>England (UK), New Zealand, United States</a:t>
            </a:r>
          </a:p>
          <a:p>
            <a:endParaRPr lang="en-US" sz="1600" i="1">
              <a:solidFill>
                <a:srgbClr val="5B7FA6"/>
              </a:solidFill>
              <a:latin typeface="Aptos" panose="020B0004020202020204" pitchFamily="34" charset="0"/>
              <a:ea typeface="Calibri" pitchFamily="34" charset="-122"/>
              <a:cs typeface="Calibri" pitchFamily="34" charset="-120"/>
            </a:endParaRPr>
          </a:p>
          <a:p>
            <a:r>
              <a:rPr lang="en-US" sz="1600">
                <a:solidFill>
                  <a:srgbClr val="1E3A4F"/>
                </a:solidFill>
                <a:latin typeface="Aptos" panose="020B0004020202020204" pitchFamily="34" charset="0"/>
                <a:ea typeface="Calibri" pitchFamily="34" charset="-122"/>
                <a:cs typeface="Calibri" pitchFamily="34" charset="-120"/>
              </a:rPr>
              <a:t>Challenge likely originates upstream in compulsory mathematics education. Adult provision helps at the margins, but high quality and equitable initial education is key.</a:t>
            </a:r>
            <a:endParaRPr lang="en-US" sz="1600">
              <a:latin typeface="Aptos" panose="020B0004020202020204" pitchFamily="34" charset="0"/>
            </a:endParaRPr>
          </a:p>
        </p:txBody>
      </p:sp>
      <p:sp>
        <p:nvSpPr>
          <p:cNvPr id="43" name="Rectangle: Rounded Corners 42">
            <a:extLst>
              <a:ext uri="{FF2B5EF4-FFF2-40B4-BE49-F238E27FC236}">
                <a16:creationId xmlns:a16="http://schemas.microsoft.com/office/drawing/2014/main" id="{96A77F5D-0560-2B87-16B4-7CA5C00BB848}"/>
              </a:ext>
            </a:extLst>
          </p:cNvPr>
          <p:cNvSpPr/>
          <p:nvPr/>
        </p:nvSpPr>
        <p:spPr>
          <a:xfrm>
            <a:off x="351690" y="4167554"/>
            <a:ext cx="5029198" cy="2095927"/>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en-US" sz="1600" i="1">
                <a:solidFill>
                  <a:srgbClr val="5B7FA6"/>
                </a:solidFill>
                <a:latin typeface="Aptos" panose="020B0004020202020204" pitchFamily="34" charset="0"/>
                <a:ea typeface="Calibri" pitchFamily="34" charset="-122"/>
                <a:cs typeface="Calibri" pitchFamily="34" charset="-120"/>
              </a:rPr>
              <a:t>Austria, Latvia, Norway, Singapore, Switzerland</a:t>
            </a:r>
            <a:endParaRPr lang="en-US" sz="1600">
              <a:latin typeface="Aptos" panose="020B0004020202020204" pitchFamily="34" charset="0"/>
            </a:endParaRPr>
          </a:p>
          <a:p>
            <a:endParaRPr lang="en-US" sz="1600" i="1">
              <a:solidFill>
                <a:srgbClr val="5B7FA6"/>
              </a:solidFill>
              <a:latin typeface="Aptos" panose="020B0004020202020204" pitchFamily="34" charset="0"/>
              <a:ea typeface="Calibri" pitchFamily="34" charset="-122"/>
              <a:cs typeface="Calibri" pitchFamily="34" charset="-120"/>
            </a:endParaRPr>
          </a:p>
          <a:p>
            <a:r>
              <a:rPr lang="en-US" sz="1600">
                <a:solidFill>
                  <a:srgbClr val="1E3A4F"/>
                </a:solidFill>
                <a:latin typeface="Aptos" panose="020B0004020202020204" pitchFamily="34" charset="0"/>
                <a:ea typeface="Calibri" pitchFamily="34" charset="-122"/>
                <a:cs typeface="Calibri" pitchFamily="34" charset="-120"/>
              </a:rPr>
              <a:t>Primarily a language integration challenge. Rapid, sustained language acquisition support for migrants and language minorities is the highest-return investment.</a:t>
            </a:r>
            <a:endParaRPr lang="en-US" sz="1600">
              <a:latin typeface="Aptos" panose="020B0004020202020204" pitchFamily="34" charset="0"/>
            </a:endParaRPr>
          </a:p>
        </p:txBody>
      </p:sp>
      <p:sp>
        <p:nvSpPr>
          <p:cNvPr id="42" name="Rectangle: Rounded Corners 41">
            <a:extLst>
              <a:ext uri="{FF2B5EF4-FFF2-40B4-BE49-F238E27FC236}">
                <a16:creationId xmlns:a16="http://schemas.microsoft.com/office/drawing/2014/main" id="{5EE887B7-E205-08A1-A92B-6D5CFA90E9C7}"/>
              </a:ext>
            </a:extLst>
          </p:cNvPr>
          <p:cNvSpPr/>
          <p:nvPr/>
        </p:nvSpPr>
        <p:spPr>
          <a:xfrm>
            <a:off x="6811108" y="1479611"/>
            <a:ext cx="5029197" cy="2095927"/>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en-US" sz="1600" i="1">
                <a:solidFill>
                  <a:srgbClr val="5B7FA6"/>
                </a:solidFill>
                <a:latin typeface="Aptos" panose="020B0004020202020204" pitchFamily="34" charset="0"/>
                <a:ea typeface="Calibri" pitchFamily="34" charset="-122"/>
                <a:cs typeface="Calibri" pitchFamily="34" charset="-120"/>
              </a:rPr>
              <a:t>Chile, Denmark, Finland, Flemish Region (BE), France, Germany, Israel, Netherlands, Portugal</a:t>
            </a:r>
            <a:endParaRPr lang="en-US" sz="1600">
              <a:latin typeface="Aptos" panose="020B0004020202020204" pitchFamily="34" charset="0"/>
            </a:endParaRPr>
          </a:p>
          <a:p>
            <a:endParaRPr lang="en-US" sz="1600" b="1" i="1">
              <a:solidFill>
                <a:srgbClr val="5B7FA6"/>
              </a:solidFill>
              <a:latin typeface="Aptos" panose="020B0004020202020204" pitchFamily="34" charset="0"/>
              <a:ea typeface="Calibri" pitchFamily="34" charset="-122"/>
              <a:cs typeface="Calibri" pitchFamily="34" charset="-120"/>
            </a:endParaRPr>
          </a:p>
          <a:p>
            <a:r>
              <a:rPr lang="en-US" sz="1600">
                <a:solidFill>
                  <a:srgbClr val="1E3A4F"/>
                </a:solidFill>
                <a:latin typeface="Aptos" panose="020B0004020202020204" pitchFamily="34" charset="0"/>
                <a:ea typeface="Calibri" pitchFamily="34" charset="-122"/>
                <a:cs typeface="Calibri" pitchFamily="34" charset="-120"/>
              </a:rPr>
              <a:t>Population further from medium proficiency and more internally diverse. Provision must be intensive, long-duration, and embedded in an educational equity agenda.</a:t>
            </a:r>
            <a:endParaRPr lang="en-US" sz="1600" b="1">
              <a:latin typeface="Aptos" panose="020B0004020202020204" pitchFamily="34" charset="0"/>
            </a:endParaRPr>
          </a:p>
        </p:txBody>
      </p:sp>
      <p:sp>
        <p:nvSpPr>
          <p:cNvPr id="41" name="Rectangle: Rounded Corners 40">
            <a:extLst>
              <a:ext uri="{FF2B5EF4-FFF2-40B4-BE49-F238E27FC236}">
                <a16:creationId xmlns:a16="http://schemas.microsoft.com/office/drawing/2014/main" id="{E051475C-64BD-097B-E02B-96B13249D33F}"/>
              </a:ext>
            </a:extLst>
          </p:cNvPr>
          <p:cNvSpPr/>
          <p:nvPr/>
        </p:nvSpPr>
        <p:spPr>
          <a:xfrm>
            <a:off x="351690" y="1479611"/>
            <a:ext cx="5029200" cy="2095927"/>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en-US" sz="1600" i="1">
                <a:solidFill>
                  <a:srgbClr val="5B7FA6"/>
                </a:solidFill>
                <a:latin typeface="Aptos" panose="020B0004020202020204" pitchFamily="34" charset="0"/>
                <a:ea typeface="Calibri" pitchFamily="34" charset="-122"/>
                <a:cs typeface="Calibri" pitchFamily="34" charset="-120"/>
              </a:rPr>
              <a:t>Canada, Czechia, Croatia, Estonia, Hungary, Ireland, Italy, Japan, Korea, Lithuania, Poland, Slovak Republic, Spain, Sweden</a:t>
            </a:r>
          </a:p>
          <a:p>
            <a:endParaRPr lang="en-US" sz="1600" i="1">
              <a:solidFill>
                <a:srgbClr val="5B7FA6"/>
              </a:solidFill>
              <a:latin typeface="Aptos" panose="020B0004020202020204" pitchFamily="34" charset="0"/>
              <a:ea typeface="Calibri" pitchFamily="34" charset="-122"/>
              <a:cs typeface="Calibri" pitchFamily="34" charset="-120"/>
            </a:endParaRPr>
          </a:p>
          <a:p>
            <a:r>
              <a:rPr lang="en-US" sz="1600">
                <a:solidFill>
                  <a:srgbClr val="1E3A4F"/>
                </a:solidFill>
                <a:latin typeface="Aptos" panose="020B0004020202020204" pitchFamily="34" charset="0"/>
                <a:ea typeface="Calibri" pitchFamily="34" charset="-122"/>
                <a:cs typeface="Calibri" pitchFamily="34" charset="-120"/>
              </a:rPr>
              <a:t>Population clustered just below medium proficiency and relatively homogenous. Well-targeted short-course upskilling is a viable policy lever.</a:t>
            </a:r>
            <a:endParaRPr lang="en-US" sz="1600">
              <a:latin typeface="Aptos" panose="020B0004020202020204" pitchFamily="34" charset="0"/>
            </a:endParaRPr>
          </a:p>
        </p:txBody>
      </p:sp>
      <p:sp>
        <p:nvSpPr>
          <p:cNvPr id="2" name="Title 1">
            <a:extLst>
              <a:ext uri="{FF2B5EF4-FFF2-40B4-BE49-F238E27FC236}">
                <a16:creationId xmlns:a16="http://schemas.microsoft.com/office/drawing/2014/main" id="{9B350A38-D48F-4B48-00D1-050458664FF0}"/>
              </a:ext>
            </a:extLst>
          </p:cNvPr>
          <p:cNvSpPr>
            <a:spLocks noGrp="1"/>
          </p:cNvSpPr>
          <p:nvPr>
            <p:ph type="title"/>
          </p:nvPr>
        </p:nvSpPr>
        <p:spPr/>
        <p:txBody>
          <a:bodyPr/>
          <a:lstStyle/>
          <a:p>
            <a:r>
              <a:rPr lang="en-GB" sz="2650"/>
              <a:t>Four country profiles, four policy logics</a:t>
            </a:r>
            <a:endParaRPr lang="en-US" sz="2650"/>
          </a:p>
        </p:txBody>
      </p:sp>
      <p:sp>
        <p:nvSpPr>
          <p:cNvPr id="36" name="Rectangle: Rounded Corners 35">
            <a:extLst>
              <a:ext uri="{FF2B5EF4-FFF2-40B4-BE49-F238E27FC236}">
                <a16:creationId xmlns:a16="http://schemas.microsoft.com/office/drawing/2014/main" id="{C642D82B-42F0-7BCA-9849-B099B5D366A8}"/>
              </a:ext>
            </a:extLst>
          </p:cNvPr>
          <p:cNvSpPr/>
          <p:nvPr/>
        </p:nvSpPr>
        <p:spPr>
          <a:xfrm>
            <a:off x="351693" y="1095256"/>
            <a:ext cx="5029200" cy="557699"/>
          </a:xfrm>
          <a:prstGeom prst="roundRect">
            <a:avLst/>
          </a:prstGeom>
          <a:solidFill>
            <a:srgbClr val="006D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latin typeface="Aptos" panose="020B0004020202020204" pitchFamily="34" charset="0"/>
              </a:rPr>
              <a:t>Near-threshold countries</a:t>
            </a:r>
            <a:endParaRPr lang="en-US" sz="2000">
              <a:latin typeface="Aptos" panose="020B0004020202020204" pitchFamily="34" charset="0"/>
            </a:endParaRPr>
          </a:p>
        </p:txBody>
      </p:sp>
      <p:sp>
        <p:nvSpPr>
          <p:cNvPr id="37" name="Rectangle: Rounded Corners 36">
            <a:extLst>
              <a:ext uri="{FF2B5EF4-FFF2-40B4-BE49-F238E27FC236}">
                <a16:creationId xmlns:a16="http://schemas.microsoft.com/office/drawing/2014/main" id="{4C8EBEC4-1791-02FE-DCA9-75B6D1F57C68}"/>
              </a:ext>
            </a:extLst>
          </p:cNvPr>
          <p:cNvSpPr/>
          <p:nvPr/>
        </p:nvSpPr>
        <p:spPr>
          <a:xfrm>
            <a:off x="6811107" y="1095255"/>
            <a:ext cx="5029198" cy="557699"/>
          </a:xfrm>
          <a:prstGeom prst="roundRect">
            <a:avLst/>
          </a:prstGeom>
          <a:solidFill>
            <a:srgbClr val="04A379"/>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latin typeface="Aptos" panose="020B0004020202020204" pitchFamily="34" charset="0"/>
              </a:rPr>
              <a:t>Deep deficit countries</a:t>
            </a:r>
            <a:endParaRPr lang="en-US" sz="2000">
              <a:latin typeface="Aptos" panose="020B0004020202020204" pitchFamily="34" charset="0"/>
            </a:endParaRPr>
          </a:p>
        </p:txBody>
      </p:sp>
      <p:sp>
        <p:nvSpPr>
          <p:cNvPr id="38" name="Rectangle: Rounded Corners 37">
            <a:extLst>
              <a:ext uri="{FF2B5EF4-FFF2-40B4-BE49-F238E27FC236}">
                <a16:creationId xmlns:a16="http://schemas.microsoft.com/office/drawing/2014/main" id="{DB1CFE76-6013-7795-4088-5CC0C5464FBD}"/>
              </a:ext>
            </a:extLst>
          </p:cNvPr>
          <p:cNvSpPr/>
          <p:nvPr/>
        </p:nvSpPr>
        <p:spPr>
          <a:xfrm>
            <a:off x="351691" y="3737155"/>
            <a:ext cx="5029199" cy="619220"/>
          </a:xfrm>
          <a:prstGeom prst="roundRect">
            <a:avLst/>
          </a:prstGeom>
          <a:solidFill>
            <a:srgbClr val="6C016F"/>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latin typeface="Aptos" panose="020B0004020202020204" pitchFamily="34" charset="0"/>
              </a:rPr>
              <a:t>Literacy gap countries</a:t>
            </a:r>
            <a:endParaRPr lang="en-US" sz="2000">
              <a:latin typeface="Aptos" panose="020B0004020202020204" pitchFamily="34" charset="0"/>
            </a:endParaRPr>
          </a:p>
        </p:txBody>
      </p:sp>
      <p:sp>
        <p:nvSpPr>
          <p:cNvPr id="39" name="Rectangle: Rounded Corners 38">
            <a:extLst>
              <a:ext uri="{FF2B5EF4-FFF2-40B4-BE49-F238E27FC236}">
                <a16:creationId xmlns:a16="http://schemas.microsoft.com/office/drawing/2014/main" id="{CEFCAFEC-4434-CD8E-5CD6-D85043004AFF}"/>
              </a:ext>
            </a:extLst>
          </p:cNvPr>
          <p:cNvSpPr/>
          <p:nvPr/>
        </p:nvSpPr>
        <p:spPr>
          <a:xfrm>
            <a:off x="6811107" y="3733600"/>
            <a:ext cx="5029198" cy="619220"/>
          </a:xfrm>
          <a:prstGeom prst="roundRect">
            <a:avLst/>
          </a:prstGeom>
          <a:solidFill>
            <a:srgbClr val="00B5B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latin typeface="Aptos" panose="020B0004020202020204" pitchFamily="34" charset="0"/>
              </a:rPr>
              <a:t>Numeracy gap countries</a:t>
            </a:r>
            <a:endParaRPr lang="en-US" sz="2000">
              <a:latin typeface="Aptos" panose="020B0004020202020204" pitchFamily="34" charset="0"/>
            </a:endParaRPr>
          </a:p>
        </p:txBody>
      </p:sp>
    </p:spTree>
    <p:extLst>
      <p:ext uri="{BB962C8B-B14F-4D97-AF65-F5344CB8AC3E}">
        <p14:creationId xmlns:p14="http://schemas.microsoft.com/office/powerpoint/2010/main" val="57657176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500"/>
                                        <p:tgtEl>
                                          <p:spTgt spid="4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fade">
                                      <p:cBhvr>
                                        <p:cTn id="23" dur="500"/>
                                        <p:tgtEl>
                                          <p:spTgt spid="3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fade">
                                      <p:cBhvr>
                                        <p:cTn id="26" dur="5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fade">
                                      <p:cBhvr>
                                        <p:cTn id="3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3" grpId="0" animBg="1"/>
      <p:bldP spid="42" grpId="0" animBg="1"/>
      <p:bldP spid="41" grpId="0" animBg="1"/>
      <p:bldP spid="36" grpId="0" animBg="1"/>
      <p:bldP spid="37" grpId="0" animBg="1"/>
      <p:bldP spid="38" grpId="0" animBg="1"/>
      <p:bldP spid="3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B1901-71F5-5BD6-4800-595C3811DEAC}"/>
              </a:ext>
            </a:extLst>
          </p:cNvPr>
          <p:cNvSpPr>
            <a:spLocks noGrp="1"/>
          </p:cNvSpPr>
          <p:nvPr>
            <p:ph type="title"/>
          </p:nvPr>
        </p:nvSpPr>
        <p:spPr/>
        <p:txBody>
          <a:bodyPr>
            <a:normAutofit/>
          </a:bodyPr>
          <a:lstStyle/>
          <a:p>
            <a:r>
              <a:rPr lang="en-GB" sz="2400" dirty="0">
                <a:latin typeface="Aptos" panose="020B0004020202020204" pitchFamily="34" charset="0"/>
              </a:rPr>
              <a:t>What are low foundational skills?</a:t>
            </a:r>
            <a:endParaRPr lang="en-US" sz="2400" dirty="0">
              <a:latin typeface="Aptos" panose="020B0004020202020204" pitchFamily="34" charset="0"/>
            </a:endParaRPr>
          </a:p>
        </p:txBody>
      </p:sp>
      <p:graphicFrame>
        <p:nvGraphicFramePr>
          <p:cNvPr id="4" name="Diagram 3">
            <a:extLst>
              <a:ext uri="{FF2B5EF4-FFF2-40B4-BE49-F238E27FC236}">
                <a16:creationId xmlns:a16="http://schemas.microsoft.com/office/drawing/2014/main" id="{FDCB1D33-32F5-E879-B1EE-01229551A716}"/>
              </a:ext>
            </a:extLst>
          </p:cNvPr>
          <p:cNvGraphicFramePr/>
          <p:nvPr>
            <p:extLst>
              <p:ext uri="{D42A27DB-BD31-4B8C-83A1-F6EECF244321}">
                <p14:modId xmlns:p14="http://schemas.microsoft.com/office/powerpoint/2010/main" val="3059509143"/>
              </p:ext>
            </p:extLst>
          </p:nvPr>
        </p:nvGraphicFramePr>
        <p:xfrm>
          <a:off x="925512" y="1405460"/>
          <a:ext cx="10340976" cy="5611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0FBF1DFB-8D14-B2A5-B099-808FFC611632}"/>
              </a:ext>
            </a:extLst>
          </p:cNvPr>
          <p:cNvSpPr txBox="1"/>
          <p:nvPr/>
        </p:nvSpPr>
        <p:spPr>
          <a:xfrm>
            <a:off x="257176" y="1274836"/>
            <a:ext cx="3200400" cy="2554545"/>
          </a:xfrm>
          <a:prstGeom prst="rect">
            <a:avLst/>
          </a:prstGeom>
          <a:noFill/>
        </p:spPr>
        <p:txBody>
          <a:bodyPr wrap="square" rtlCol="0">
            <a:spAutoFit/>
          </a:bodyPr>
          <a:lstStyle/>
          <a:p>
            <a:pPr algn="r"/>
            <a:r>
              <a:rPr lang="en-GB" sz="2000" b="1" u="sng" dirty="0">
                <a:solidFill>
                  <a:srgbClr val="04A379"/>
                </a:solidFill>
                <a:latin typeface="Aptos" panose="020B0004020202020204" pitchFamily="34" charset="0"/>
              </a:rPr>
              <a:t>Literacy</a:t>
            </a:r>
          </a:p>
          <a:p>
            <a:pPr algn="r"/>
            <a:endParaRPr lang="en-GB" sz="2000" b="1" dirty="0">
              <a:latin typeface="Aptos" panose="020B0004020202020204" pitchFamily="34" charset="0"/>
            </a:endParaRPr>
          </a:p>
          <a:p>
            <a:pPr algn="r"/>
            <a:r>
              <a:rPr lang="en-GB" sz="2000" b="1" dirty="0">
                <a:latin typeface="Aptos" panose="020B0004020202020204" pitchFamily="34" charset="0"/>
              </a:rPr>
              <a:t>Access, understand, evaluate and reflect on written texts</a:t>
            </a:r>
          </a:p>
          <a:p>
            <a:pPr algn="r"/>
            <a:endParaRPr lang="en-US" sz="2000" b="1" dirty="0">
              <a:latin typeface="Aptos" panose="020B0004020202020204" pitchFamily="34" charset="0"/>
            </a:endParaRPr>
          </a:p>
          <a:p>
            <a:pPr algn="r"/>
            <a:r>
              <a:rPr lang="en-GB" sz="2000" b="1" dirty="0">
                <a:latin typeface="Aptos" panose="020B0004020202020204" pitchFamily="34" charset="0"/>
              </a:rPr>
              <a:t>Low Literacy: </a:t>
            </a:r>
          </a:p>
          <a:p>
            <a:pPr algn="r"/>
            <a:r>
              <a:rPr lang="en-GB" sz="2000" b="1" dirty="0">
                <a:latin typeface="Aptos" panose="020B0004020202020204" pitchFamily="34" charset="0"/>
              </a:rPr>
              <a:t>Achieve Level 1 or below </a:t>
            </a:r>
            <a:endParaRPr lang="en-US" dirty="0"/>
          </a:p>
        </p:txBody>
      </p:sp>
      <p:sp>
        <p:nvSpPr>
          <p:cNvPr id="6" name="TextBox 5">
            <a:extLst>
              <a:ext uri="{FF2B5EF4-FFF2-40B4-BE49-F238E27FC236}">
                <a16:creationId xmlns:a16="http://schemas.microsoft.com/office/drawing/2014/main" id="{55F428A0-D6F3-9033-04EB-00A6096FB71B}"/>
              </a:ext>
            </a:extLst>
          </p:cNvPr>
          <p:cNvSpPr txBox="1"/>
          <p:nvPr/>
        </p:nvSpPr>
        <p:spPr>
          <a:xfrm>
            <a:off x="8509001" y="1271753"/>
            <a:ext cx="3200401" cy="3139321"/>
          </a:xfrm>
          <a:prstGeom prst="rect">
            <a:avLst/>
          </a:prstGeom>
          <a:noFill/>
        </p:spPr>
        <p:txBody>
          <a:bodyPr wrap="square" rtlCol="0">
            <a:spAutoFit/>
          </a:bodyPr>
          <a:lstStyle/>
          <a:p>
            <a:r>
              <a:rPr lang="en-GB" sz="2000" b="1" u="sng" dirty="0">
                <a:solidFill>
                  <a:schemeClr val="accent5"/>
                </a:solidFill>
                <a:latin typeface="Aptos" panose="020B0004020202020204" pitchFamily="34" charset="0"/>
              </a:rPr>
              <a:t>Numeracy</a:t>
            </a:r>
          </a:p>
          <a:p>
            <a:endParaRPr lang="en-GB" sz="2000" b="1" dirty="0">
              <a:solidFill>
                <a:schemeClr val="accent5"/>
              </a:solidFill>
              <a:latin typeface="Aptos" panose="020B0004020202020204" pitchFamily="34" charset="0"/>
            </a:endParaRPr>
          </a:p>
          <a:p>
            <a:r>
              <a:rPr lang="en-GB" sz="2000" b="1" dirty="0">
                <a:latin typeface="Aptos" panose="020B0004020202020204" pitchFamily="34" charset="0"/>
              </a:rPr>
              <a:t>Access, use, reason critically with mathematical content,</a:t>
            </a:r>
            <a:r>
              <a:rPr lang="en-US" sz="2000" b="1" dirty="0">
                <a:latin typeface="Aptos" panose="020B0004020202020204" pitchFamily="34" charset="0"/>
              </a:rPr>
              <a:t> information and ideas</a:t>
            </a:r>
          </a:p>
          <a:p>
            <a:endParaRPr lang="en-US" sz="2000" b="1" dirty="0">
              <a:latin typeface="Aptos" panose="020B0004020202020204" pitchFamily="34" charset="0"/>
            </a:endParaRPr>
          </a:p>
          <a:p>
            <a:r>
              <a:rPr lang="en-US" sz="2000" b="1" dirty="0">
                <a:latin typeface="Aptos" panose="020B0004020202020204" pitchFamily="34" charset="0"/>
              </a:rPr>
              <a:t>Low Numeracy: </a:t>
            </a:r>
          </a:p>
          <a:p>
            <a:r>
              <a:rPr lang="en-GB" sz="2000" b="1" dirty="0">
                <a:latin typeface="Aptos" panose="020B0004020202020204" pitchFamily="34" charset="0"/>
              </a:rPr>
              <a:t>Achieve Level 1 or below</a:t>
            </a:r>
            <a:endParaRPr lang="en-GB" sz="2000" dirty="0">
              <a:latin typeface="Aptos" panose="020B0004020202020204" pitchFamily="34" charset="0"/>
            </a:endParaRPr>
          </a:p>
          <a:p>
            <a:endParaRPr lang="en-US" dirty="0"/>
          </a:p>
        </p:txBody>
      </p:sp>
      <p:sp>
        <p:nvSpPr>
          <p:cNvPr id="7" name="TextBox 6">
            <a:extLst>
              <a:ext uri="{FF2B5EF4-FFF2-40B4-BE49-F238E27FC236}">
                <a16:creationId xmlns:a16="http://schemas.microsoft.com/office/drawing/2014/main" id="{F4F9BCCD-58BC-ABE1-9A59-C26E34D38311}"/>
              </a:ext>
            </a:extLst>
          </p:cNvPr>
          <p:cNvSpPr txBox="1"/>
          <p:nvPr/>
        </p:nvSpPr>
        <p:spPr>
          <a:xfrm>
            <a:off x="2436813" y="5870556"/>
            <a:ext cx="7229474" cy="707886"/>
          </a:xfrm>
          <a:prstGeom prst="rect">
            <a:avLst/>
          </a:prstGeom>
          <a:noFill/>
          <a:ln>
            <a:solidFill>
              <a:srgbClr val="006D6D"/>
            </a:solidFill>
          </a:ln>
        </p:spPr>
        <p:txBody>
          <a:bodyPr wrap="square" rtlCol="0">
            <a:spAutoFit/>
          </a:bodyPr>
          <a:lstStyle/>
          <a:p>
            <a:pPr algn="ctr"/>
            <a:r>
              <a:rPr lang="en-GB" sz="2000" b="1">
                <a:solidFill>
                  <a:schemeClr val="accent5"/>
                </a:solidFill>
                <a:latin typeface="Aptos" panose="020B0004020202020204" pitchFamily="34" charset="0"/>
              </a:rPr>
              <a:t>Low</a:t>
            </a:r>
            <a:r>
              <a:rPr lang="en-GB" sz="2000" b="1">
                <a:latin typeface="Aptos" panose="020B0004020202020204" pitchFamily="34" charset="0"/>
              </a:rPr>
              <a:t> </a:t>
            </a:r>
            <a:r>
              <a:rPr lang="en-GB" sz="2000" b="1">
                <a:solidFill>
                  <a:srgbClr val="04A379"/>
                </a:solidFill>
                <a:latin typeface="Aptos" panose="020B0004020202020204" pitchFamily="34" charset="0"/>
              </a:rPr>
              <a:t>Foundational </a:t>
            </a:r>
            <a:r>
              <a:rPr lang="en-GB" sz="2000" b="1">
                <a:solidFill>
                  <a:srgbClr val="6C016F"/>
                </a:solidFill>
                <a:latin typeface="Aptos" panose="020B0004020202020204" pitchFamily="34" charset="0"/>
              </a:rPr>
              <a:t>Skills</a:t>
            </a:r>
            <a:r>
              <a:rPr lang="en-GB" sz="2000" b="1">
                <a:latin typeface="Aptos" panose="020B0004020202020204" pitchFamily="34" charset="0"/>
              </a:rPr>
              <a:t>: </a:t>
            </a:r>
          </a:p>
          <a:p>
            <a:pPr algn="ctr"/>
            <a:r>
              <a:rPr lang="en-GB" sz="2000" b="1">
                <a:latin typeface="Aptos" panose="020B0004020202020204" pitchFamily="34" charset="0"/>
              </a:rPr>
              <a:t>low literacy and / or numeracy</a:t>
            </a:r>
            <a:endParaRPr lang="en-US" sz="2000" b="1">
              <a:latin typeface="Aptos" panose="020B0004020202020204" pitchFamily="34" charset="0"/>
            </a:endParaRPr>
          </a:p>
        </p:txBody>
      </p:sp>
      <p:cxnSp>
        <p:nvCxnSpPr>
          <p:cNvPr id="10" name="Straight Connector 9">
            <a:extLst>
              <a:ext uri="{FF2B5EF4-FFF2-40B4-BE49-F238E27FC236}">
                <a16:creationId xmlns:a16="http://schemas.microsoft.com/office/drawing/2014/main" id="{DFDAFB97-7518-4E09-F4E7-636A5D0F0A14}"/>
              </a:ext>
            </a:extLst>
          </p:cNvPr>
          <p:cNvCxnSpPr>
            <a:cxnSpLocks/>
          </p:cNvCxnSpPr>
          <p:nvPr/>
        </p:nvCxnSpPr>
        <p:spPr>
          <a:xfrm>
            <a:off x="3328988" y="4563189"/>
            <a:ext cx="1172368" cy="13073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C5404AE-33E2-C0AB-A877-8FFC20E809E9}"/>
              </a:ext>
            </a:extLst>
          </p:cNvPr>
          <p:cNvCxnSpPr>
            <a:cxnSpLocks/>
          </p:cNvCxnSpPr>
          <p:nvPr/>
        </p:nvCxnSpPr>
        <p:spPr>
          <a:xfrm flipV="1">
            <a:off x="7972975" y="4544780"/>
            <a:ext cx="835269" cy="1302992"/>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3E60135-F29A-3394-C838-59D2E8B12BA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1970" y="966533"/>
            <a:ext cx="7472854" cy="5611909"/>
          </a:xfrm>
          <a:prstGeom prst="rect">
            <a:avLst/>
          </a:prstGeom>
        </p:spPr>
      </p:pic>
    </p:spTree>
    <p:extLst>
      <p:ext uri="{BB962C8B-B14F-4D97-AF65-F5344CB8AC3E}">
        <p14:creationId xmlns:p14="http://schemas.microsoft.com/office/powerpoint/2010/main" val="23803379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A5677-BF0E-F0FB-3DD4-2D4B5A417AE4}"/>
              </a:ext>
            </a:extLst>
          </p:cNvPr>
          <p:cNvSpPr>
            <a:spLocks noGrp="1"/>
          </p:cNvSpPr>
          <p:nvPr>
            <p:ph type="body" sz="quarter" idx="14"/>
          </p:nvPr>
        </p:nvSpPr>
        <p:spPr/>
        <p:txBody>
          <a:bodyPr/>
          <a:lstStyle/>
          <a:p>
            <a:r>
              <a:rPr lang="en-GB">
                <a:latin typeface="Aptos" panose="020B0004020202020204" pitchFamily="34" charset="0"/>
              </a:rPr>
              <a:t>How many adults have low foundational skills and why does it matter?</a:t>
            </a:r>
            <a:endParaRPr lang="en-US">
              <a:latin typeface="Aptos" panose="020B0004020202020204" pitchFamily="34" charset="0"/>
            </a:endParaRPr>
          </a:p>
        </p:txBody>
      </p:sp>
      <p:sp>
        <p:nvSpPr>
          <p:cNvPr id="3" name="Text Placeholder 2">
            <a:extLst>
              <a:ext uri="{FF2B5EF4-FFF2-40B4-BE49-F238E27FC236}">
                <a16:creationId xmlns:a16="http://schemas.microsoft.com/office/drawing/2014/main" id="{58642F7B-5D47-2867-D019-3A391F4858D0}"/>
              </a:ext>
            </a:extLst>
          </p:cNvPr>
          <p:cNvSpPr>
            <a:spLocks noGrp="1"/>
          </p:cNvSpPr>
          <p:nvPr>
            <p:ph type="body" sz="quarter" idx="15"/>
          </p:nvPr>
        </p:nvSpPr>
        <p:spPr/>
        <p:txBody>
          <a:bodyPr/>
          <a:lstStyle/>
          <a:p>
            <a:r>
              <a:rPr lang="en-GB"/>
              <a:t>1</a:t>
            </a:r>
            <a:endParaRPr lang="en-US"/>
          </a:p>
        </p:txBody>
      </p:sp>
    </p:spTree>
    <p:extLst>
      <p:ext uri="{BB962C8B-B14F-4D97-AF65-F5344CB8AC3E}">
        <p14:creationId xmlns:p14="http://schemas.microsoft.com/office/powerpoint/2010/main" val="3927890131"/>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18DF5F3-5060-A046-287B-7627719F3A5B}"/>
              </a:ext>
            </a:extLst>
          </p:cNvPr>
          <p:cNvSpPr>
            <a:spLocks noGrp="1"/>
          </p:cNvSpPr>
          <p:nvPr>
            <p:ph type="title"/>
          </p:nvPr>
        </p:nvSpPr>
        <p:spPr>
          <a:xfrm>
            <a:off x="1022944" y="164637"/>
            <a:ext cx="10472648" cy="864096"/>
          </a:xfrm>
        </p:spPr>
        <p:txBody>
          <a:bodyPr>
            <a:normAutofit/>
          </a:bodyPr>
          <a:lstStyle/>
          <a:p>
            <a:r>
              <a:rPr lang="en-GB" sz="2400" dirty="0">
                <a:latin typeface="Aptos" panose="020B0004020202020204" pitchFamily="34" charset="0"/>
              </a:rPr>
              <a:t>One in three adults lacks essential skills</a:t>
            </a:r>
            <a:endParaRPr lang="en-US" sz="2400" dirty="0">
              <a:latin typeface="Aptos" panose="020B0004020202020204" pitchFamily="34" charset="0"/>
            </a:endParaRPr>
          </a:p>
        </p:txBody>
      </p:sp>
      <p:sp>
        <p:nvSpPr>
          <p:cNvPr id="6" name="TextBox 5">
            <a:extLst>
              <a:ext uri="{FF2B5EF4-FFF2-40B4-BE49-F238E27FC236}">
                <a16:creationId xmlns:a16="http://schemas.microsoft.com/office/drawing/2014/main" id="{66DD8F86-1ACA-6045-3E8A-58431C24852B}"/>
              </a:ext>
            </a:extLst>
          </p:cNvPr>
          <p:cNvSpPr txBox="1"/>
          <p:nvPr/>
        </p:nvSpPr>
        <p:spPr>
          <a:xfrm>
            <a:off x="1191815" y="1389570"/>
            <a:ext cx="9808369" cy="400110"/>
          </a:xfrm>
          <a:prstGeom prst="rect">
            <a:avLst/>
          </a:prstGeom>
          <a:noFill/>
        </p:spPr>
        <p:txBody>
          <a:bodyPr wrap="square">
            <a:spAutoFit/>
          </a:bodyPr>
          <a:lstStyle/>
          <a:p>
            <a:pPr algn="ctr"/>
            <a:r>
              <a:rPr lang="en-US" sz="2000" b="0" i="0" dirty="0">
                <a:effectLst/>
                <a:latin typeface="Aptos" panose="020B0004020202020204" pitchFamily="34" charset="0"/>
              </a:rPr>
              <a:t>Percentage of adults scoring at or below Level 1 in literacy or numeracy, 2023</a:t>
            </a:r>
            <a:endParaRPr lang="en-US" sz="2000" dirty="0">
              <a:latin typeface="Aptos" panose="020B0004020202020204" pitchFamily="34" charset="0"/>
            </a:endParaRPr>
          </a:p>
        </p:txBody>
      </p:sp>
      <p:graphicFrame>
        <p:nvGraphicFramePr>
          <p:cNvPr id="7" name="Chart 6">
            <a:extLst>
              <a:ext uri="{FF2B5EF4-FFF2-40B4-BE49-F238E27FC236}">
                <a16:creationId xmlns:a16="http://schemas.microsoft.com/office/drawing/2014/main" id="{A090484A-129D-1AE2-B61A-91638B1E74BD}"/>
              </a:ext>
            </a:extLst>
          </p:cNvPr>
          <p:cNvGraphicFramePr>
            <a:graphicFrameLocks/>
          </p:cNvGraphicFramePr>
          <p:nvPr>
            <p:extLst>
              <p:ext uri="{D42A27DB-BD31-4B8C-83A1-F6EECF244321}">
                <p14:modId xmlns:p14="http://schemas.microsoft.com/office/powerpoint/2010/main" val="369003462"/>
              </p:ext>
            </p:extLst>
          </p:nvPr>
        </p:nvGraphicFramePr>
        <p:xfrm>
          <a:off x="318655" y="2055267"/>
          <a:ext cx="11526981" cy="48027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804778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fade">
                                      <p:cBhvr>
                                        <p:cTn id="7" dur="500"/>
                                        <p:tgtEl>
                                          <p:spTgt spid="7">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fade">
                                      <p:cBhvr>
                                        <p:cTn id="12" dur="500"/>
                                        <p:tgtEl>
                                          <p:spTgt spid="7">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series"/>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245266" y="1280159"/>
            <a:ext cx="2743200" cy="5301509"/>
          </a:xfrm>
          <a:prstGeom prst="roundRect">
            <a:avLst>
              <a:gd name="adj" fmla="val 4444"/>
            </a:avLst>
          </a:prstGeom>
          <a:solidFill>
            <a:srgbClr val="FFFFFF"/>
          </a:solidFill>
          <a:ln/>
          <a:effectLst>
            <a:outerShdw blurRad="101600" dist="25400" dir="2700000" algn="bl" rotWithShape="0">
              <a:srgbClr val="000000">
                <a:alpha val="10000"/>
              </a:srgbClr>
            </a:outerShdw>
          </a:effectLst>
        </p:spPr>
        <p:txBody>
          <a:bodyPr/>
          <a:lstStyle/>
          <a:p>
            <a:endParaRPr lang="en-US">
              <a:latin typeface="Aptos" panose="020B0004020202020204" pitchFamily="34" charset="0"/>
            </a:endParaRPr>
          </a:p>
        </p:txBody>
      </p:sp>
      <p:sp>
        <p:nvSpPr>
          <p:cNvPr id="4" name="Shape 2"/>
          <p:cNvSpPr/>
          <p:nvPr/>
        </p:nvSpPr>
        <p:spPr>
          <a:xfrm>
            <a:off x="1007266" y="1463040"/>
            <a:ext cx="1219200" cy="1219200"/>
          </a:xfrm>
          <a:prstGeom prst="ellipse">
            <a:avLst/>
          </a:prstGeom>
          <a:solidFill>
            <a:srgbClr val="028090"/>
          </a:solidFill>
          <a:ln/>
        </p:spPr>
        <p:txBody>
          <a:bodyPr/>
          <a:lstStyle/>
          <a:p>
            <a:endParaRPr lang="en-US">
              <a:latin typeface="Aptos" panose="020B0004020202020204" pitchFamily="34" charset="0"/>
            </a:endParaRPr>
          </a:p>
        </p:txBody>
      </p:sp>
      <p:sp>
        <p:nvSpPr>
          <p:cNvPr id="6" name="Text 3"/>
          <p:cNvSpPr/>
          <p:nvPr/>
        </p:nvSpPr>
        <p:spPr>
          <a:xfrm>
            <a:off x="367186" y="2926080"/>
            <a:ext cx="2499360" cy="609600"/>
          </a:xfrm>
          <a:prstGeom prst="rect">
            <a:avLst/>
          </a:prstGeom>
          <a:noFill/>
          <a:ln/>
        </p:spPr>
        <p:txBody>
          <a:bodyPr wrap="square" rtlCol="0" anchor="ctr"/>
          <a:lstStyle/>
          <a:p>
            <a:pPr algn="ctr"/>
            <a:r>
              <a:rPr lang="en-US" sz="2000" b="1">
                <a:solidFill>
                  <a:srgbClr val="1E3A4F"/>
                </a:solidFill>
                <a:latin typeface="Aptos" panose="020B0004020202020204" pitchFamily="34" charset="0"/>
                <a:ea typeface="Cambria" pitchFamily="34" charset="-122"/>
                <a:cs typeface="Cambria" pitchFamily="34" charset="-120"/>
              </a:rPr>
              <a:t>Employment</a:t>
            </a:r>
            <a:endParaRPr lang="en-US" sz="2000">
              <a:latin typeface="Aptos" panose="020B0004020202020204" pitchFamily="34" charset="0"/>
            </a:endParaRPr>
          </a:p>
        </p:txBody>
      </p:sp>
      <p:sp>
        <p:nvSpPr>
          <p:cNvPr id="7" name="Text 4"/>
          <p:cNvSpPr/>
          <p:nvPr/>
        </p:nvSpPr>
        <p:spPr>
          <a:xfrm>
            <a:off x="367186" y="3596640"/>
            <a:ext cx="2499360" cy="2316480"/>
          </a:xfrm>
          <a:prstGeom prst="rect">
            <a:avLst/>
          </a:prstGeom>
          <a:noFill/>
          <a:ln/>
        </p:spPr>
        <p:txBody>
          <a:bodyPr wrap="square" rtlCol="0" anchor="t"/>
          <a:lstStyle/>
          <a:p>
            <a:pPr algn="ctr"/>
            <a:r>
              <a:rPr lang="en-GB" sz="2000" b="1">
                <a:solidFill>
                  <a:srgbClr val="1E3A4F"/>
                </a:solidFill>
                <a:latin typeface="Aptos" panose="020B0004020202020204" pitchFamily="34" charset="0"/>
                <a:ea typeface="Calibri" pitchFamily="34" charset="-122"/>
                <a:cs typeface="Calibri" pitchFamily="34" charset="-120"/>
              </a:rPr>
              <a:t>3 in 10 </a:t>
            </a:r>
          </a:p>
          <a:p>
            <a:pPr algn="ctr"/>
            <a:r>
              <a:rPr lang="en-US" sz="2000">
                <a:solidFill>
                  <a:srgbClr val="1E3A4F"/>
                </a:solidFill>
                <a:latin typeface="Aptos" panose="020B0004020202020204" pitchFamily="34" charset="0"/>
                <a:ea typeface="Calibri" pitchFamily="34" charset="-122"/>
                <a:cs typeface="Calibri" pitchFamily="34" charset="-120"/>
              </a:rPr>
              <a:t>adults with low foundational skills do not participate in the </a:t>
            </a:r>
            <a:r>
              <a:rPr lang="en-US" sz="2000" err="1">
                <a:solidFill>
                  <a:srgbClr val="1E3A4F"/>
                </a:solidFill>
                <a:latin typeface="Aptos" panose="020B0004020202020204" pitchFamily="34" charset="0"/>
                <a:ea typeface="Calibri" pitchFamily="34" charset="-122"/>
                <a:cs typeface="Calibri" pitchFamily="34" charset="-120"/>
              </a:rPr>
              <a:t>labour</a:t>
            </a:r>
            <a:r>
              <a:rPr lang="en-US" sz="2000">
                <a:solidFill>
                  <a:srgbClr val="1E3A4F"/>
                </a:solidFill>
                <a:latin typeface="Aptos" panose="020B0004020202020204" pitchFamily="34" charset="0"/>
                <a:ea typeface="Calibri" pitchFamily="34" charset="-122"/>
                <a:cs typeface="Calibri" pitchFamily="34" charset="-120"/>
              </a:rPr>
              <a:t> market</a:t>
            </a:r>
            <a:endParaRPr lang="en-US" sz="2000">
              <a:latin typeface="Aptos" panose="020B0004020202020204" pitchFamily="34" charset="0"/>
            </a:endParaRPr>
          </a:p>
        </p:txBody>
      </p:sp>
      <p:sp>
        <p:nvSpPr>
          <p:cNvPr id="8" name="Shape 5"/>
          <p:cNvSpPr/>
          <p:nvPr/>
        </p:nvSpPr>
        <p:spPr>
          <a:xfrm>
            <a:off x="3232306" y="1280160"/>
            <a:ext cx="2743200" cy="5301510"/>
          </a:xfrm>
          <a:prstGeom prst="roundRect">
            <a:avLst>
              <a:gd name="adj" fmla="val 4444"/>
            </a:avLst>
          </a:prstGeom>
          <a:solidFill>
            <a:srgbClr val="FFFFFF"/>
          </a:solidFill>
          <a:ln/>
          <a:effectLst>
            <a:outerShdw blurRad="101600" dist="25400" dir="2700000" algn="bl" rotWithShape="0">
              <a:srgbClr val="000000">
                <a:alpha val="10000"/>
              </a:srgbClr>
            </a:outerShdw>
          </a:effectLst>
        </p:spPr>
        <p:txBody>
          <a:bodyPr/>
          <a:lstStyle/>
          <a:p>
            <a:endParaRPr lang="en-US">
              <a:latin typeface="Aptos" panose="020B0004020202020204" pitchFamily="34" charset="0"/>
            </a:endParaRPr>
          </a:p>
        </p:txBody>
      </p:sp>
      <p:sp>
        <p:nvSpPr>
          <p:cNvPr id="9" name="Shape 6"/>
          <p:cNvSpPr/>
          <p:nvPr/>
        </p:nvSpPr>
        <p:spPr>
          <a:xfrm>
            <a:off x="3994306" y="1463040"/>
            <a:ext cx="1219200" cy="1219200"/>
          </a:xfrm>
          <a:prstGeom prst="ellipse">
            <a:avLst/>
          </a:prstGeom>
          <a:solidFill>
            <a:srgbClr val="028090"/>
          </a:solidFill>
          <a:ln/>
        </p:spPr>
        <p:txBody>
          <a:bodyPr/>
          <a:lstStyle/>
          <a:p>
            <a:endParaRPr lang="en-US">
              <a:latin typeface="Aptos" panose="020B0004020202020204" pitchFamily="34" charset="0"/>
            </a:endParaRPr>
          </a:p>
        </p:txBody>
      </p:sp>
      <p:sp>
        <p:nvSpPr>
          <p:cNvPr id="11" name="Text 7"/>
          <p:cNvSpPr/>
          <p:nvPr/>
        </p:nvSpPr>
        <p:spPr>
          <a:xfrm>
            <a:off x="3354226" y="2926080"/>
            <a:ext cx="2499360" cy="609600"/>
          </a:xfrm>
          <a:prstGeom prst="rect">
            <a:avLst/>
          </a:prstGeom>
          <a:noFill/>
          <a:ln/>
        </p:spPr>
        <p:txBody>
          <a:bodyPr wrap="square" rtlCol="0" anchor="ctr"/>
          <a:lstStyle/>
          <a:p>
            <a:pPr algn="ctr"/>
            <a:r>
              <a:rPr lang="en-US" sz="2000" b="1">
                <a:solidFill>
                  <a:srgbClr val="1E3A4F"/>
                </a:solidFill>
                <a:latin typeface="Aptos" panose="020B0004020202020204" pitchFamily="34" charset="0"/>
                <a:ea typeface="Cambria" pitchFamily="34" charset="-122"/>
                <a:cs typeface="Cambria" pitchFamily="34" charset="-120"/>
              </a:rPr>
              <a:t>Earnings</a:t>
            </a:r>
            <a:endParaRPr lang="en-US" sz="2000">
              <a:latin typeface="Aptos" panose="020B0004020202020204" pitchFamily="34" charset="0"/>
            </a:endParaRPr>
          </a:p>
        </p:txBody>
      </p:sp>
      <p:sp>
        <p:nvSpPr>
          <p:cNvPr id="12" name="Text 8"/>
          <p:cNvSpPr/>
          <p:nvPr/>
        </p:nvSpPr>
        <p:spPr>
          <a:xfrm>
            <a:off x="3354226" y="3596640"/>
            <a:ext cx="2499360" cy="2316480"/>
          </a:xfrm>
          <a:prstGeom prst="rect">
            <a:avLst/>
          </a:prstGeom>
          <a:noFill/>
          <a:ln/>
        </p:spPr>
        <p:txBody>
          <a:bodyPr wrap="square" rtlCol="0" anchor="t"/>
          <a:lstStyle/>
          <a:p>
            <a:pPr algn="ctr"/>
            <a:r>
              <a:rPr lang="en-US" sz="2000" b="1">
                <a:solidFill>
                  <a:srgbClr val="1E3A4F"/>
                </a:solidFill>
                <a:latin typeface="Aptos" panose="020B0004020202020204" pitchFamily="34" charset="0"/>
                <a:ea typeface="Calibri" pitchFamily="34" charset="-122"/>
                <a:cs typeface="Calibri" pitchFamily="34" charset="-120"/>
              </a:rPr>
              <a:t>USD 5</a:t>
            </a:r>
          </a:p>
          <a:p>
            <a:pPr algn="ctr"/>
            <a:r>
              <a:rPr lang="en-US" sz="2000">
                <a:solidFill>
                  <a:srgbClr val="1E3A4F"/>
                </a:solidFill>
                <a:latin typeface="Aptos" panose="020B0004020202020204" pitchFamily="34" charset="0"/>
                <a:ea typeface="Calibri" pitchFamily="34" charset="-122"/>
                <a:cs typeface="Calibri" pitchFamily="34" charset="-120"/>
              </a:rPr>
              <a:t>lower hourly wages for adults with low vs. medium foundational skills</a:t>
            </a:r>
          </a:p>
          <a:p>
            <a:pPr algn="ctr"/>
            <a:endParaRPr lang="en-US" sz="2000">
              <a:solidFill>
                <a:srgbClr val="1E3A4F"/>
              </a:solidFill>
              <a:latin typeface="Aptos" panose="020B0004020202020204" pitchFamily="34" charset="0"/>
              <a:ea typeface="Calibri" pitchFamily="34" charset="-122"/>
              <a:cs typeface="Calibri" pitchFamily="34" charset="-120"/>
            </a:endParaRPr>
          </a:p>
          <a:p>
            <a:pPr algn="ctr"/>
            <a:r>
              <a:rPr lang="en-US" sz="2000">
                <a:solidFill>
                  <a:srgbClr val="1E3A4F"/>
                </a:solidFill>
                <a:latin typeface="Aptos" panose="020B0004020202020204" pitchFamily="34" charset="0"/>
                <a:ea typeface="Calibri" pitchFamily="34" charset="-122"/>
                <a:cs typeface="Calibri" pitchFamily="34" charset="-120"/>
              </a:rPr>
              <a:t>More than USD 10 in Singapore and Switzerland</a:t>
            </a:r>
          </a:p>
        </p:txBody>
      </p:sp>
      <p:sp>
        <p:nvSpPr>
          <p:cNvPr id="13" name="Shape 9"/>
          <p:cNvSpPr/>
          <p:nvPr/>
        </p:nvSpPr>
        <p:spPr>
          <a:xfrm>
            <a:off x="6219346" y="1280160"/>
            <a:ext cx="2743200" cy="5301508"/>
          </a:xfrm>
          <a:prstGeom prst="roundRect">
            <a:avLst>
              <a:gd name="adj" fmla="val 4444"/>
            </a:avLst>
          </a:prstGeom>
          <a:solidFill>
            <a:srgbClr val="FFFFFF"/>
          </a:solidFill>
          <a:ln/>
          <a:effectLst>
            <a:outerShdw blurRad="101600" dist="25400" dir="2700000" algn="bl" rotWithShape="0">
              <a:srgbClr val="000000">
                <a:alpha val="10000"/>
              </a:srgbClr>
            </a:outerShdw>
          </a:effectLst>
        </p:spPr>
        <p:txBody>
          <a:bodyPr/>
          <a:lstStyle/>
          <a:p>
            <a:endParaRPr lang="en-US">
              <a:latin typeface="Aptos" panose="020B0004020202020204" pitchFamily="34" charset="0"/>
            </a:endParaRPr>
          </a:p>
        </p:txBody>
      </p:sp>
      <p:sp>
        <p:nvSpPr>
          <p:cNvPr id="14" name="Shape 10"/>
          <p:cNvSpPr/>
          <p:nvPr/>
        </p:nvSpPr>
        <p:spPr>
          <a:xfrm>
            <a:off x="6981346" y="1463040"/>
            <a:ext cx="1219200" cy="1219200"/>
          </a:xfrm>
          <a:prstGeom prst="ellipse">
            <a:avLst/>
          </a:prstGeom>
          <a:solidFill>
            <a:srgbClr val="028090"/>
          </a:solidFill>
          <a:ln/>
        </p:spPr>
        <p:txBody>
          <a:bodyPr/>
          <a:lstStyle/>
          <a:p>
            <a:endParaRPr lang="en-US">
              <a:latin typeface="Aptos" panose="020B0004020202020204" pitchFamily="34" charset="0"/>
            </a:endParaRPr>
          </a:p>
        </p:txBody>
      </p:sp>
      <p:sp>
        <p:nvSpPr>
          <p:cNvPr id="16" name="Text 11"/>
          <p:cNvSpPr/>
          <p:nvPr/>
        </p:nvSpPr>
        <p:spPr>
          <a:xfrm>
            <a:off x="6341266" y="2926080"/>
            <a:ext cx="2499360" cy="609600"/>
          </a:xfrm>
          <a:prstGeom prst="rect">
            <a:avLst/>
          </a:prstGeom>
          <a:noFill/>
          <a:ln/>
        </p:spPr>
        <p:txBody>
          <a:bodyPr wrap="square" rtlCol="0" anchor="ctr"/>
          <a:lstStyle/>
          <a:p>
            <a:pPr algn="ctr"/>
            <a:r>
              <a:rPr lang="en-GB" sz="2000" b="1">
                <a:solidFill>
                  <a:srgbClr val="1E3A4F"/>
                </a:solidFill>
                <a:latin typeface="Aptos" panose="020B0004020202020204" pitchFamily="34" charset="0"/>
                <a:ea typeface="Cambria" pitchFamily="34" charset="-122"/>
              </a:rPr>
              <a:t>W</a:t>
            </a:r>
            <a:r>
              <a:rPr lang="en-US" sz="2000" b="1">
                <a:solidFill>
                  <a:srgbClr val="1E3A4F"/>
                </a:solidFill>
                <a:latin typeface="Aptos" panose="020B0004020202020204" pitchFamily="34" charset="0"/>
                <a:ea typeface="Cambria" pitchFamily="34" charset="-122"/>
              </a:rPr>
              <a:t>ell-being</a:t>
            </a:r>
            <a:endParaRPr lang="en-US" sz="2000">
              <a:latin typeface="Aptos" panose="020B0004020202020204" pitchFamily="34" charset="0"/>
            </a:endParaRPr>
          </a:p>
        </p:txBody>
      </p:sp>
      <p:sp>
        <p:nvSpPr>
          <p:cNvPr id="17" name="Text 12"/>
          <p:cNvSpPr/>
          <p:nvPr/>
        </p:nvSpPr>
        <p:spPr>
          <a:xfrm>
            <a:off x="6341266" y="3596640"/>
            <a:ext cx="2499360" cy="2316480"/>
          </a:xfrm>
          <a:prstGeom prst="rect">
            <a:avLst/>
          </a:prstGeom>
          <a:noFill/>
          <a:ln/>
        </p:spPr>
        <p:txBody>
          <a:bodyPr wrap="square" rtlCol="0" anchor="t"/>
          <a:lstStyle/>
          <a:p>
            <a:pPr algn="ctr"/>
            <a:endParaRPr lang="en-US" sz="2000">
              <a:solidFill>
                <a:srgbClr val="1E3A4F"/>
              </a:solidFill>
              <a:latin typeface="Aptos" panose="020B0004020202020204" pitchFamily="34" charset="0"/>
              <a:ea typeface="Calibri" pitchFamily="34" charset="-122"/>
              <a:cs typeface="Calibri" pitchFamily="34" charset="-120"/>
            </a:endParaRPr>
          </a:p>
          <a:p>
            <a:pPr algn="ctr"/>
            <a:r>
              <a:rPr lang="en-US" sz="2000">
                <a:solidFill>
                  <a:srgbClr val="1E3A4F"/>
                </a:solidFill>
                <a:latin typeface="Aptos" panose="020B0004020202020204" pitchFamily="34" charset="0"/>
                <a:ea typeface="Calibri" pitchFamily="34" charset="-122"/>
                <a:cs typeface="Calibri" pitchFamily="34" charset="-120"/>
              </a:rPr>
              <a:t>Worse health outcomes, </a:t>
            </a:r>
          </a:p>
          <a:p>
            <a:pPr algn="ctr"/>
            <a:r>
              <a:rPr lang="en-US" sz="2000">
                <a:solidFill>
                  <a:srgbClr val="1E3A4F"/>
                </a:solidFill>
                <a:latin typeface="Aptos" panose="020B0004020202020204" pitchFamily="34" charset="0"/>
                <a:ea typeface="Calibri" pitchFamily="34" charset="-122"/>
                <a:cs typeface="Calibri" pitchFamily="34" charset="-120"/>
              </a:rPr>
              <a:t>lower life satisfaction</a:t>
            </a:r>
            <a:endParaRPr lang="en-US" sz="2000">
              <a:latin typeface="Aptos" panose="020B0004020202020204" pitchFamily="34" charset="0"/>
            </a:endParaRPr>
          </a:p>
        </p:txBody>
      </p:sp>
      <p:sp>
        <p:nvSpPr>
          <p:cNvPr id="18" name="Shape 13"/>
          <p:cNvSpPr/>
          <p:nvPr/>
        </p:nvSpPr>
        <p:spPr>
          <a:xfrm>
            <a:off x="9206386" y="1280159"/>
            <a:ext cx="2743200" cy="5301509"/>
          </a:xfrm>
          <a:prstGeom prst="roundRect">
            <a:avLst>
              <a:gd name="adj" fmla="val 4444"/>
            </a:avLst>
          </a:prstGeom>
          <a:solidFill>
            <a:srgbClr val="FFFFFF"/>
          </a:solidFill>
          <a:ln/>
          <a:effectLst>
            <a:outerShdw blurRad="101600" dist="25400" dir="2700000" algn="bl" rotWithShape="0">
              <a:srgbClr val="000000">
                <a:alpha val="10000"/>
              </a:srgbClr>
            </a:outerShdw>
          </a:effectLst>
        </p:spPr>
        <p:txBody>
          <a:bodyPr/>
          <a:lstStyle/>
          <a:p>
            <a:endParaRPr lang="en-US">
              <a:latin typeface="Aptos" panose="020B0004020202020204" pitchFamily="34" charset="0"/>
            </a:endParaRPr>
          </a:p>
        </p:txBody>
      </p:sp>
      <p:sp>
        <p:nvSpPr>
          <p:cNvPr id="19" name="Shape 14"/>
          <p:cNvSpPr/>
          <p:nvPr/>
        </p:nvSpPr>
        <p:spPr>
          <a:xfrm>
            <a:off x="9968386" y="1463040"/>
            <a:ext cx="1219200" cy="1219200"/>
          </a:xfrm>
          <a:prstGeom prst="ellipse">
            <a:avLst/>
          </a:prstGeom>
          <a:solidFill>
            <a:srgbClr val="028090"/>
          </a:solidFill>
          <a:ln/>
        </p:spPr>
        <p:txBody>
          <a:bodyPr/>
          <a:lstStyle/>
          <a:p>
            <a:endParaRPr lang="en-US">
              <a:latin typeface="Aptos" panose="020B0004020202020204" pitchFamily="34" charset="0"/>
            </a:endParaRPr>
          </a:p>
        </p:txBody>
      </p:sp>
      <p:sp>
        <p:nvSpPr>
          <p:cNvPr id="21" name="Text 15"/>
          <p:cNvSpPr/>
          <p:nvPr/>
        </p:nvSpPr>
        <p:spPr>
          <a:xfrm>
            <a:off x="9328306" y="2926080"/>
            <a:ext cx="2499360" cy="609600"/>
          </a:xfrm>
          <a:prstGeom prst="rect">
            <a:avLst/>
          </a:prstGeom>
          <a:noFill/>
          <a:ln/>
        </p:spPr>
        <p:txBody>
          <a:bodyPr wrap="square" rtlCol="0" anchor="ctr"/>
          <a:lstStyle/>
          <a:p>
            <a:pPr algn="ctr"/>
            <a:r>
              <a:rPr lang="en-US" sz="2000" b="1">
                <a:solidFill>
                  <a:srgbClr val="1E3A4F"/>
                </a:solidFill>
                <a:latin typeface="Aptos" panose="020B0004020202020204" pitchFamily="34" charset="0"/>
                <a:ea typeface="Cambria" pitchFamily="34" charset="-122"/>
                <a:cs typeface="Cambria" pitchFamily="34" charset="-120"/>
              </a:rPr>
              <a:t>Civic Life</a:t>
            </a:r>
            <a:endParaRPr lang="en-US" sz="2000">
              <a:latin typeface="Aptos" panose="020B0004020202020204" pitchFamily="34" charset="0"/>
            </a:endParaRPr>
          </a:p>
        </p:txBody>
      </p:sp>
      <p:sp>
        <p:nvSpPr>
          <p:cNvPr id="22" name="Text 16"/>
          <p:cNvSpPr/>
          <p:nvPr/>
        </p:nvSpPr>
        <p:spPr>
          <a:xfrm>
            <a:off x="9328306" y="3596640"/>
            <a:ext cx="2499360" cy="2316480"/>
          </a:xfrm>
          <a:prstGeom prst="rect">
            <a:avLst/>
          </a:prstGeom>
          <a:noFill/>
          <a:ln/>
        </p:spPr>
        <p:txBody>
          <a:bodyPr wrap="square" rtlCol="0" anchor="t"/>
          <a:lstStyle/>
          <a:p>
            <a:pPr algn="ctr"/>
            <a:endParaRPr lang="en-US" sz="2000">
              <a:solidFill>
                <a:srgbClr val="1E3A4F"/>
              </a:solidFill>
              <a:latin typeface="Aptos" panose="020B0004020202020204" pitchFamily="34" charset="0"/>
              <a:ea typeface="Calibri" pitchFamily="34" charset="-122"/>
              <a:cs typeface="Calibri" pitchFamily="34" charset="-120"/>
            </a:endParaRPr>
          </a:p>
          <a:p>
            <a:pPr algn="ctr"/>
            <a:r>
              <a:rPr lang="en-US" sz="2000">
                <a:solidFill>
                  <a:srgbClr val="1E3A4F"/>
                </a:solidFill>
                <a:latin typeface="Aptos" panose="020B0004020202020204" pitchFamily="34" charset="0"/>
                <a:ea typeface="Calibri" pitchFamily="34" charset="-122"/>
                <a:cs typeface="Calibri" pitchFamily="34" charset="-120"/>
              </a:rPr>
              <a:t>Lower trust in institutions,  less likely to feel able to influence political processes (although not everywhere)</a:t>
            </a:r>
            <a:endParaRPr lang="en-US" sz="2000">
              <a:latin typeface="Aptos" panose="020B0004020202020204" pitchFamily="34" charset="0"/>
            </a:endParaRPr>
          </a:p>
        </p:txBody>
      </p:sp>
      <p:sp>
        <p:nvSpPr>
          <p:cNvPr id="23" name="Title 2">
            <a:extLst>
              <a:ext uri="{FF2B5EF4-FFF2-40B4-BE49-F238E27FC236}">
                <a16:creationId xmlns:a16="http://schemas.microsoft.com/office/drawing/2014/main" id="{DAAFBCCF-499F-2A3E-BC3C-E106D3F91310}"/>
              </a:ext>
            </a:extLst>
          </p:cNvPr>
          <p:cNvSpPr txBox="1">
            <a:spLocks/>
          </p:cNvSpPr>
          <p:nvPr/>
        </p:nvSpPr>
        <p:spPr>
          <a:xfrm>
            <a:off x="1022944" y="164637"/>
            <a:ext cx="10472648" cy="864096"/>
          </a:xfrm>
          <a:prstGeom prst="rect">
            <a:avLst/>
          </a:prstGeom>
        </p:spPr>
        <p:txBody>
          <a:bodyPr anchor="ctr">
            <a:normAutofit/>
          </a:bodyPr>
          <a:lstStyle>
            <a:lvl1pPr algn="l" defTabSz="914377" rtl="0" eaLnBrk="1" latinLnBrk="0" hangingPunct="1">
              <a:lnSpc>
                <a:spcPct val="90000"/>
              </a:lnSpc>
              <a:spcBef>
                <a:spcPct val="0"/>
              </a:spcBef>
              <a:buNone/>
              <a:defRPr sz="2667" b="1" kern="1200">
                <a:solidFill>
                  <a:schemeClr val="tx1"/>
                </a:solidFill>
                <a:latin typeface="+mj-lt"/>
                <a:ea typeface="+mj-ea"/>
                <a:cs typeface="+mj-cs"/>
              </a:defRPr>
            </a:lvl1pPr>
          </a:lstStyle>
          <a:p>
            <a:r>
              <a:rPr lang="en-GB" sz="2400" dirty="0">
                <a:latin typeface="Aptos" panose="020B0004020202020204" pitchFamily="34" charset="0"/>
              </a:rPr>
              <a:t>These skills are the foundation of opportunity </a:t>
            </a:r>
            <a:endParaRPr lang="en-US" sz="2400" dirty="0">
              <a:latin typeface="Aptos" panose="020B0004020202020204" pitchFamily="34" charset="0"/>
            </a:endParaRPr>
          </a:p>
        </p:txBody>
      </p:sp>
      <p:pic>
        <p:nvPicPr>
          <p:cNvPr id="25" name="Graphic 24" descr="Briefcase with solid fill">
            <a:extLst>
              <a:ext uri="{FF2B5EF4-FFF2-40B4-BE49-F238E27FC236}">
                <a16:creationId xmlns:a16="http://schemas.microsoft.com/office/drawing/2014/main" id="{8AC0516D-9F73-A7BE-BF8D-F8D7D19F417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8239" y="1594008"/>
            <a:ext cx="914400" cy="914400"/>
          </a:xfrm>
          <a:prstGeom prst="rect">
            <a:avLst/>
          </a:prstGeom>
        </p:spPr>
      </p:pic>
      <p:pic>
        <p:nvPicPr>
          <p:cNvPr id="29" name="Graphic 28" descr="Dollar with solid fill">
            <a:extLst>
              <a:ext uri="{FF2B5EF4-FFF2-40B4-BE49-F238E27FC236}">
                <a16:creationId xmlns:a16="http://schemas.microsoft.com/office/drawing/2014/main" id="{A0E593C9-7B86-926D-B447-605DDA7199E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46706" y="1594008"/>
            <a:ext cx="914400" cy="914400"/>
          </a:xfrm>
          <a:prstGeom prst="rect">
            <a:avLst/>
          </a:prstGeom>
        </p:spPr>
      </p:pic>
      <p:pic>
        <p:nvPicPr>
          <p:cNvPr id="31" name="Graphic 30" descr="Heart with pulse with solid fill">
            <a:extLst>
              <a:ext uri="{FF2B5EF4-FFF2-40B4-BE49-F238E27FC236}">
                <a16:creationId xmlns:a16="http://schemas.microsoft.com/office/drawing/2014/main" id="{7E527D5A-BD68-6C41-50FE-8E95763C8D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33746" y="1645920"/>
            <a:ext cx="914400" cy="914400"/>
          </a:xfrm>
          <a:prstGeom prst="rect">
            <a:avLst/>
          </a:prstGeom>
        </p:spPr>
      </p:pic>
      <p:pic>
        <p:nvPicPr>
          <p:cNvPr id="33" name="Graphic 32" descr="Customer review outline">
            <a:extLst>
              <a:ext uri="{FF2B5EF4-FFF2-40B4-BE49-F238E27FC236}">
                <a16:creationId xmlns:a16="http://schemas.microsoft.com/office/drawing/2014/main" id="{AEF6BBFE-8C78-C950-7DF6-95486275CDC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120786" y="1645920"/>
            <a:ext cx="914400" cy="914400"/>
          </a:xfrm>
          <a:prstGeom prst="rect">
            <a:avLst/>
          </a:prstGeom>
        </p:spPr>
      </p:pic>
      <p:cxnSp>
        <p:nvCxnSpPr>
          <p:cNvPr id="34" name="Straight Connector 33">
            <a:extLst>
              <a:ext uri="{FF2B5EF4-FFF2-40B4-BE49-F238E27FC236}">
                <a16:creationId xmlns:a16="http://schemas.microsoft.com/office/drawing/2014/main" id="{A7F934DB-95A8-C504-A972-F846487DB557}"/>
              </a:ext>
            </a:extLst>
          </p:cNvPr>
          <p:cNvCxnSpPr/>
          <p:nvPr/>
        </p:nvCxnSpPr>
        <p:spPr>
          <a:xfrm>
            <a:off x="770958" y="3535680"/>
            <a:ext cx="1829368" cy="0"/>
          </a:xfrm>
          <a:prstGeom prst="line">
            <a:avLst/>
          </a:prstGeom>
          <a:ln w="28575">
            <a:solidFill>
              <a:srgbClr val="006D6D"/>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FC4698C-C958-68AA-1648-AAEDBD859433}"/>
              </a:ext>
            </a:extLst>
          </p:cNvPr>
          <p:cNvCxnSpPr/>
          <p:nvPr/>
        </p:nvCxnSpPr>
        <p:spPr>
          <a:xfrm>
            <a:off x="3698464" y="3535680"/>
            <a:ext cx="1829368" cy="0"/>
          </a:xfrm>
          <a:prstGeom prst="line">
            <a:avLst/>
          </a:prstGeom>
          <a:ln w="28575">
            <a:solidFill>
              <a:srgbClr val="006D6D"/>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88C1AE9-784F-22E2-0522-91BB72A36B9B}"/>
              </a:ext>
            </a:extLst>
          </p:cNvPr>
          <p:cNvCxnSpPr/>
          <p:nvPr/>
        </p:nvCxnSpPr>
        <p:spPr>
          <a:xfrm>
            <a:off x="6750747" y="3535680"/>
            <a:ext cx="1829368" cy="0"/>
          </a:xfrm>
          <a:prstGeom prst="line">
            <a:avLst/>
          </a:prstGeom>
          <a:ln w="28575">
            <a:solidFill>
              <a:srgbClr val="006D6D"/>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9A7AE4F-9B40-4CA7-26C6-7C910E62BF94}"/>
              </a:ext>
            </a:extLst>
          </p:cNvPr>
          <p:cNvCxnSpPr/>
          <p:nvPr/>
        </p:nvCxnSpPr>
        <p:spPr>
          <a:xfrm>
            <a:off x="9661108" y="3509010"/>
            <a:ext cx="1829368" cy="0"/>
          </a:xfrm>
          <a:prstGeom prst="line">
            <a:avLst/>
          </a:prstGeom>
          <a:ln w="28575">
            <a:solidFill>
              <a:srgbClr val="006D6D"/>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500"/>
                                        <p:tgtEl>
                                          <p:spTgt spid="3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par>
                                <p:cTn id="63" presetID="10" presetClass="entr" presetSubtype="0" fill="hold" nodeType="withEffect">
                                  <p:stCondLst>
                                    <p:cond delay="0"/>
                                  </p:stCondLst>
                                  <p:childTnLst>
                                    <p:set>
                                      <p:cBhvr>
                                        <p:cTn id="64" dur="1" fill="hold">
                                          <p:stCondLst>
                                            <p:cond delay="0"/>
                                          </p:stCondLst>
                                        </p:cTn>
                                        <p:tgtEl>
                                          <p:spTgt spid="37"/>
                                        </p:tgtEl>
                                        <p:attrNameLst>
                                          <p:attrName>style.visibility</p:attrName>
                                        </p:attrNameLst>
                                      </p:cBhvr>
                                      <p:to>
                                        <p:strVal val="visible"/>
                                      </p:to>
                                    </p:set>
                                    <p:animEffect transition="in" filter="fade">
                                      <p:cBhvr>
                                        <p:cTn id="65" dur="500"/>
                                        <p:tgtEl>
                                          <p:spTgt spid="3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8" grpId="0" animBg="1"/>
      <p:bldP spid="9" grpId="0" animBg="1"/>
      <p:bldP spid="11" grpId="0" animBg="1"/>
      <p:bldP spid="12" grpId="0" animBg="1"/>
      <p:bldP spid="13" grpId="0" animBg="1"/>
      <p:bldP spid="14" grpId="0" animBg="1"/>
      <p:bldP spid="16" grpId="0" animBg="1"/>
      <p:bldP spid="17" grpId="0" animBg="1"/>
      <p:bldP spid="18" grpId="0" animBg="1"/>
      <p:bldP spid="19" grpId="0" animBg="1"/>
      <p:bldP spid="21"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055EE-EEC1-D35F-695A-DCFAB4AE9311}"/>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008D5068-80C5-1C71-F879-04A1F2A630E6}"/>
              </a:ext>
            </a:extLst>
          </p:cNvPr>
          <p:cNvSpPr>
            <a:spLocks noGrp="1"/>
          </p:cNvSpPr>
          <p:nvPr>
            <p:ph type="title"/>
          </p:nvPr>
        </p:nvSpPr>
        <p:spPr>
          <a:xfrm>
            <a:off x="1022944" y="164637"/>
            <a:ext cx="10472648" cy="864096"/>
          </a:xfrm>
        </p:spPr>
        <p:txBody>
          <a:bodyPr>
            <a:normAutofit/>
          </a:bodyPr>
          <a:lstStyle/>
          <a:p>
            <a:r>
              <a:rPr lang="en-US" sz="2400" dirty="0">
                <a:latin typeface="Aptos" panose="020B0004020202020204" pitchFamily="34" charset="0"/>
              </a:rPr>
              <a:t>Adults with low skills are far more likely to be inactive…</a:t>
            </a:r>
          </a:p>
        </p:txBody>
      </p:sp>
      <p:sp>
        <p:nvSpPr>
          <p:cNvPr id="6" name="TextBox 5">
            <a:extLst>
              <a:ext uri="{FF2B5EF4-FFF2-40B4-BE49-F238E27FC236}">
                <a16:creationId xmlns:a16="http://schemas.microsoft.com/office/drawing/2014/main" id="{5F078ECE-2948-13DF-0961-CD48115997A7}"/>
              </a:ext>
            </a:extLst>
          </p:cNvPr>
          <p:cNvSpPr txBox="1"/>
          <p:nvPr/>
        </p:nvSpPr>
        <p:spPr>
          <a:xfrm>
            <a:off x="0" y="1360111"/>
            <a:ext cx="12191999" cy="707886"/>
          </a:xfrm>
          <a:prstGeom prst="rect">
            <a:avLst/>
          </a:prstGeom>
          <a:noFill/>
        </p:spPr>
        <p:txBody>
          <a:bodyPr wrap="square">
            <a:spAutoFit/>
          </a:bodyPr>
          <a:lstStyle/>
          <a:p>
            <a:pPr algn="ctr"/>
            <a:r>
              <a:rPr lang="en-US" sz="2000" dirty="0">
                <a:latin typeface="Aptos" panose="020B0004020202020204" pitchFamily="34" charset="0"/>
              </a:rPr>
              <a:t>Adjusted percentage point difference in inactivity rates: </a:t>
            </a:r>
          </a:p>
          <a:p>
            <a:pPr algn="ctr"/>
            <a:r>
              <a:rPr lang="en-US" sz="2000" dirty="0">
                <a:latin typeface="Aptos" panose="020B0004020202020204" pitchFamily="34" charset="0"/>
              </a:rPr>
              <a:t>low versus medium foundational skills</a:t>
            </a:r>
            <a:r>
              <a:rPr lang="en-US" sz="2000" b="0" i="0" dirty="0">
                <a:effectLst/>
                <a:latin typeface="Aptos" panose="020B0004020202020204" pitchFamily="34" charset="0"/>
              </a:rPr>
              <a:t>, 2023</a:t>
            </a:r>
            <a:endParaRPr lang="en-US" sz="2000" dirty="0">
              <a:latin typeface="Aptos" panose="020B0004020202020204" pitchFamily="34" charset="0"/>
            </a:endParaRPr>
          </a:p>
        </p:txBody>
      </p:sp>
      <p:graphicFrame>
        <p:nvGraphicFramePr>
          <p:cNvPr id="8" name="Chart 7">
            <a:extLst>
              <a:ext uri="{FF2B5EF4-FFF2-40B4-BE49-F238E27FC236}">
                <a16:creationId xmlns:a16="http://schemas.microsoft.com/office/drawing/2014/main" id="{3D5E9D0F-E5E6-824B-0E2E-112AA47755E1}"/>
              </a:ext>
            </a:extLst>
          </p:cNvPr>
          <p:cNvGraphicFramePr>
            <a:graphicFrameLocks/>
          </p:cNvGraphicFramePr>
          <p:nvPr>
            <p:extLst>
              <p:ext uri="{D42A27DB-BD31-4B8C-83A1-F6EECF244321}">
                <p14:modId xmlns:p14="http://schemas.microsoft.com/office/powerpoint/2010/main" val="1182312489"/>
              </p:ext>
            </p:extLst>
          </p:nvPr>
        </p:nvGraphicFramePr>
        <p:xfrm>
          <a:off x="466725" y="2186238"/>
          <a:ext cx="11278800" cy="46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805144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fade">
                                      <p:cBhvr>
                                        <p:cTn id="11" dur="500"/>
                                        <p:tgtEl>
                                          <p:spTgt spid="8">
                                            <p:graphicEl>
                                              <a:chart seriesIdx="0"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8" grpId="0">
        <p:bldSub>
          <a:bldChart bld="series"/>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4B07D-DBA7-61D8-6900-BBC2C3E74DD1}"/>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B04A4D5E-BEFE-AF77-F4CD-5AC660DE91E0}"/>
              </a:ext>
            </a:extLst>
          </p:cNvPr>
          <p:cNvSpPr>
            <a:spLocks noGrp="1"/>
          </p:cNvSpPr>
          <p:nvPr>
            <p:ph type="title"/>
          </p:nvPr>
        </p:nvSpPr>
        <p:spPr>
          <a:xfrm>
            <a:off x="1022944" y="164637"/>
            <a:ext cx="10472648" cy="864096"/>
          </a:xfrm>
        </p:spPr>
        <p:txBody>
          <a:bodyPr>
            <a:normAutofit/>
          </a:bodyPr>
          <a:lstStyle/>
          <a:p>
            <a:r>
              <a:rPr lang="en-GB" sz="2400" dirty="0">
                <a:latin typeface="Aptos" panose="020B0004020202020204" pitchFamily="34" charset="0"/>
              </a:rPr>
              <a:t>...but they are not more likely to be unemployed everywhere.</a:t>
            </a:r>
            <a:endParaRPr lang="en-US" sz="2400" dirty="0">
              <a:latin typeface="Aptos" panose="020B0004020202020204" pitchFamily="34" charset="0"/>
            </a:endParaRPr>
          </a:p>
        </p:txBody>
      </p:sp>
      <p:sp>
        <p:nvSpPr>
          <p:cNvPr id="6" name="TextBox 5">
            <a:extLst>
              <a:ext uri="{FF2B5EF4-FFF2-40B4-BE49-F238E27FC236}">
                <a16:creationId xmlns:a16="http://schemas.microsoft.com/office/drawing/2014/main" id="{D802B7B9-B154-E841-4A8B-C9566E8EDA2C}"/>
              </a:ext>
            </a:extLst>
          </p:cNvPr>
          <p:cNvSpPr txBox="1"/>
          <p:nvPr/>
        </p:nvSpPr>
        <p:spPr>
          <a:xfrm>
            <a:off x="1" y="1379161"/>
            <a:ext cx="12192000" cy="707886"/>
          </a:xfrm>
          <a:prstGeom prst="rect">
            <a:avLst/>
          </a:prstGeom>
          <a:noFill/>
        </p:spPr>
        <p:txBody>
          <a:bodyPr wrap="square">
            <a:spAutoFit/>
          </a:bodyPr>
          <a:lstStyle/>
          <a:p>
            <a:pPr algn="ctr"/>
            <a:r>
              <a:rPr lang="en-US" sz="2000" dirty="0">
                <a:latin typeface="Aptos" panose="020B0004020202020204" pitchFamily="34" charset="0"/>
              </a:rPr>
              <a:t>Adjusted percentage point difference in unemployment rates: </a:t>
            </a:r>
          </a:p>
          <a:p>
            <a:pPr algn="ctr"/>
            <a:r>
              <a:rPr lang="en-US" sz="2000" dirty="0">
                <a:latin typeface="Aptos" panose="020B0004020202020204" pitchFamily="34" charset="0"/>
              </a:rPr>
              <a:t>low versus medium foundational skills, 2023</a:t>
            </a:r>
          </a:p>
        </p:txBody>
      </p:sp>
      <p:graphicFrame>
        <p:nvGraphicFramePr>
          <p:cNvPr id="8" name="Chart 7">
            <a:extLst>
              <a:ext uri="{FF2B5EF4-FFF2-40B4-BE49-F238E27FC236}">
                <a16:creationId xmlns:a16="http://schemas.microsoft.com/office/drawing/2014/main" id="{8E50A83D-9337-C6DE-CCD0-DD22A4F8D8A3}"/>
              </a:ext>
            </a:extLst>
          </p:cNvPr>
          <p:cNvGraphicFramePr>
            <a:graphicFrameLocks/>
          </p:cNvGraphicFramePr>
          <p:nvPr>
            <p:extLst>
              <p:ext uri="{D42A27DB-BD31-4B8C-83A1-F6EECF244321}">
                <p14:modId xmlns:p14="http://schemas.microsoft.com/office/powerpoint/2010/main" val="608245065"/>
              </p:ext>
            </p:extLst>
          </p:nvPr>
        </p:nvGraphicFramePr>
        <p:xfrm>
          <a:off x="465749" y="2176713"/>
          <a:ext cx="11278800" cy="46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35769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11" dur="500"/>
                                        <p:tgtEl>
                                          <p:spTgt spid="8">
                                            <p:graphicEl>
                                              <a:chart seriesIdx="-3" categoryIdx="-3" bldStep="gridLegend"/>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fade">
                                      <p:cBhvr>
                                        <p:cTn id="15" dur="500"/>
                                        <p:tgtEl>
                                          <p:spTgt spid="8">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8" grpId="0">
        <p:bldSub>
          <a:bldChart bld="series"/>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B3064-C105-11DE-8CA4-67A47482F832}"/>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CAD12416-E45F-6C02-45B2-4290A7D2D99A}"/>
              </a:ext>
            </a:extLst>
          </p:cNvPr>
          <p:cNvSpPr>
            <a:spLocks noGrp="1"/>
          </p:cNvSpPr>
          <p:nvPr>
            <p:ph type="title"/>
          </p:nvPr>
        </p:nvSpPr>
        <p:spPr>
          <a:xfrm>
            <a:off x="1022944" y="164637"/>
            <a:ext cx="10472648" cy="864096"/>
          </a:xfrm>
        </p:spPr>
        <p:txBody>
          <a:bodyPr>
            <a:normAutofit/>
          </a:bodyPr>
          <a:lstStyle/>
          <a:p>
            <a:r>
              <a:rPr lang="en-US" sz="2400" dirty="0">
                <a:latin typeface="Aptos" panose="020B0004020202020204" pitchFamily="34" charset="0"/>
              </a:rPr>
              <a:t>The low-skill wage penalty exceeds USD 10/hour in some countries.</a:t>
            </a:r>
          </a:p>
        </p:txBody>
      </p:sp>
      <p:sp>
        <p:nvSpPr>
          <p:cNvPr id="6" name="TextBox 5">
            <a:extLst>
              <a:ext uri="{FF2B5EF4-FFF2-40B4-BE49-F238E27FC236}">
                <a16:creationId xmlns:a16="http://schemas.microsoft.com/office/drawing/2014/main" id="{A1F430E4-6455-FCE7-FEC8-4EC62AF78208}"/>
              </a:ext>
            </a:extLst>
          </p:cNvPr>
          <p:cNvSpPr txBox="1"/>
          <p:nvPr/>
        </p:nvSpPr>
        <p:spPr>
          <a:xfrm>
            <a:off x="0" y="1352550"/>
            <a:ext cx="12191999" cy="707886"/>
          </a:xfrm>
          <a:prstGeom prst="rect">
            <a:avLst/>
          </a:prstGeom>
          <a:noFill/>
        </p:spPr>
        <p:txBody>
          <a:bodyPr wrap="square">
            <a:spAutoFit/>
          </a:bodyPr>
          <a:lstStyle/>
          <a:p>
            <a:pPr algn="ctr"/>
            <a:r>
              <a:rPr lang="en-US" sz="2000" dirty="0">
                <a:latin typeface="Aptos" panose="020B0004020202020204" pitchFamily="34" charset="0"/>
              </a:rPr>
              <a:t>Adjusted difference in hourly wages (USD PPP): </a:t>
            </a:r>
          </a:p>
          <a:p>
            <a:pPr algn="ctr"/>
            <a:r>
              <a:rPr lang="en-US" sz="2000" dirty="0">
                <a:latin typeface="Aptos" panose="020B0004020202020204" pitchFamily="34" charset="0"/>
              </a:rPr>
              <a:t>low versus medium foundational skills, 2023</a:t>
            </a:r>
          </a:p>
        </p:txBody>
      </p:sp>
      <p:graphicFrame>
        <p:nvGraphicFramePr>
          <p:cNvPr id="8" name="Chart 7">
            <a:extLst>
              <a:ext uri="{FF2B5EF4-FFF2-40B4-BE49-F238E27FC236}">
                <a16:creationId xmlns:a16="http://schemas.microsoft.com/office/drawing/2014/main" id="{7EFF3FED-DB56-78C3-962B-3FDB8A172D34}"/>
              </a:ext>
            </a:extLst>
          </p:cNvPr>
          <p:cNvGraphicFramePr>
            <a:graphicFrameLocks/>
          </p:cNvGraphicFramePr>
          <p:nvPr>
            <p:extLst>
              <p:ext uri="{D42A27DB-BD31-4B8C-83A1-F6EECF244321}">
                <p14:modId xmlns:p14="http://schemas.microsoft.com/office/powerpoint/2010/main" val="3338572561"/>
              </p:ext>
            </p:extLst>
          </p:nvPr>
        </p:nvGraphicFramePr>
        <p:xfrm>
          <a:off x="456224" y="2176713"/>
          <a:ext cx="11278800" cy="468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289585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animEffect transition="in" filter="fade">
                                      <p:cBhvr>
                                        <p:cTn id="11" dur="500"/>
                                        <p:tgtEl>
                                          <p:spTgt spid="8">
                                            <p:graphicEl>
                                              <a:chart seriesIdx="0" categoryIdx="-4" bldStep="series"/>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8" grpId="0" uiExpand="1">
        <p:bldSub>
          <a:bldChart bld="series"/>
        </p:bldSub>
      </p:bldGraphic>
    </p:bldLst>
  </p:timing>
</p:sld>
</file>

<file path=ppt/theme/theme1.xml><?xml version="1.0" encoding="utf-8"?>
<a:theme xmlns:a="http://schemas.openxmlformats.org/drawingml/2006/main" name="OECD_EDU_EAG_2022">
  <a:themeElements>
    <a:clrScheme name="EDU PPT">
      <a:dk1>
        <a:srgbClr val="000000"/>
      </a:dk1>
      <a:lt1>
        <a:srgbClr val="FFFFFF"/>
      </a:lt1>
      <a:dk2>
        <a:srgbClr val="000000"/>
      </a:dk2>
      <a:lt2>
        <a:srgbClr val="F2F2F2"/>
      </a:lt2>
      <a:accent1>
        <a:srgbClr val="032E61"/>
      </a:accent1>
      <a:accent2>
        <a:srgbClr val="00B5B5"/>
      </a:accent2>
      <a:accent3>
        <a:srgbClr val="79AF02"/>
      </a:accent3>
      <a:accent4>
        <a:srgbClr val="04A379"/>
      </a:accent4>
      <a:accent5>
        <a:srgbClr val="6C016F"/>
      </a:accent5>
      <a:accent6>
        <a:srgbClr val="FFC00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ECD_EDU_EAG_2022" id="{3586A101-CD74-4F79-A54C-AF71C61403E8}" vid="{00F7B952-7F6A-42EB-919D-CC6B6F0FD642}"/>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25a0dbd-a24f-4720-a17d-41c85c058a31" xsi:nil="true"/>
    <lcf76f155ced4ddcb4097134ff3c332f xmlns="8624635e-25c2-4afd-8c62-d60e84bfa4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94245463BB6645AD92BDBDAACC38B9" ma:contentTypeVersion="18" ma:contentTypeDescription="Create a new document." ma:contentTypeScope="" ma:versionID="c5edb2d5600c303f6d9394746f386040">
  <xsd:schema xmlns:xsd="http://www.w3.org/2001/XMLSchema" xmlns:xs="http://www.w3.org/2001/XMLSchema" xmlns:p="http://schemas.microsoft.com/office/2006/metadata/properties" xmlns:ns2="8624635e-25c2-4afd-8c62-d60e84bfa41a" xmlns:ns3="425a0dbd-a24f-4720-a17d-41c85c058a31" targetNamespace="http://schemas.microsoft.com/office/2006/metadata/properties" ma:root="true" ma:fieldsID="1dc31c3ea0801685e41f19b0edc682d3" ns2:_="" ns3:_="">
    <xsd:import namespace="8624635e-25c2-4afd-8c62-d60e84bfa41a"/>
    <xsd:import namespace="425a0dbd-a24f-4720-a17d-41c85c058a3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24635e-25c2-4afd-8c62-d60e84bfa4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b2addfa-c26d-4e3b-b240-f6c3bd38282b"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25a0dbd-a24f-4720-a17d-41c85c058a31"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f3ae265-4844-4ae3-9235-328119b66c33}" ma:internalName="TaxCatchAll" ma:showField="CatchAllData" ma:web="425a0dbd-a24f-4720-a17d-41c85c058a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8820A8-C280-4CB9-8257-53CCC7979A2E}">
  <ds:schemaRefs>
    <ds:schemaRef ds:uri="http://schemas.microsoft.com/sharepoint/v3/contenttype/forms"/>
  </ds:schemaRefs>
</ds:datastoreItem>
</file>

<file path=customXml/itemProps2.xml><?xml version="1.0" encoding="utf-8"?>
<ds:datastoreItem xmlns:ds="http://schemas.openxmlformats.org/officeDocument/2006/customXml" ds:itemID="{EE448E5F-C8FB-4FB0-9111-3AE53DB80ADC}">
  <ds:schemaRefs>
    <ds:schemaRef ds:uri="http://purl.org/dc/elements/1.1/"/>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purl.org/dc/dcmitype/"/>
    <ds:schemaRef ds:uri="http://schemas.microsoft.com/office/infopath/2007/PartnerControls"/>
    <ds:schemaRef ds:uri="425a0dbd-a24f-4720-a17d-41c85c058a31"/>
    <ds:schemaRef ds:uri="8624635e-25c2-4afd-8c62-d60e84bfa41a"/>
    <ds:schemaRef ds:uri="http://purl.org/dc/terms/"/>
  </ds:schemaRefs>
</ds:datastoreItem>
</file>

<file path=customXml/itemProps3.xml><?xml version="1.0" encoding="utf-8"?>
<ds:datastoreItem xmlns:ds="http://schemas.openxmlformats.org/officeDocument/2006/customXml" ds:itemID="{C9871091-430E-4067-86AE-4AF987A66901}">
  <ds:schemaRefs>
    <ds:schemaRef ds:uri="425a0dbd-a24f-4720-a17d-41c85c058a31"/>
    <ds:schemaRef ds:uri="8624635e-25c2-4afd-8c62-d60e84bfa4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OECD_EDU_EAG_2022</Template>
  <TotalTime>26</TotalTime>
  <Words>3185</Words>
  <Application>Microsoft Office PowerPoint</Application>
  <PresentationFormat>Widescreen</PresentationFormat>
  <Paragraphs>288</Paragraphs>
  <Slides>21</Slides>
  <Notes>19</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OECD_EDU_EAG_2022</vt:lpstr>
      <vt:lpstr>Custom Design</vt:lpstr>
      <vt:lpstr>PowerPoint Presentation</vt:lpstr>
      <vt:lpstr>What is the 2023 Survey of Adult Skills (PIAAC)?</vt:lpstr>
      <vt:lpstr>What are low foundational skills?</vt:lpstr>
      <vt:lpstr>PowerPoint Presentation</vt:lpstr>
      <vt:lpstr>One in three adults lacks essential skills</vt:lpstr>
      <vt:lpstr>PowerPoint Presentation</vt:lpstr>
      <vt:lpstr>Adults with low skills are far more likely to be inactive…</vt:lpstr>
      <vt:lpstr>...but they are not more likely to be unemployed everywhere.</vt:lpstr>
      <vt:lpstr>The low-skill wage penalty exceeds USD 10/hour in some countries.</vt:lpstr>
      <vt:lpstr>Adults with low skills report worse health nearly everywhere…</vt:lpstr>
      <vt:lpstr>…a pattern that holds for life satisfaction.</vt:lpstr>
      <vt:lpstr>Low foundational skills are associated with lower interpersonal trust…</vt:lpstr>
      <vt:lpstr>…and lower participation in volunteering in most countries…</vt:lpstr>
      <vt:lpstr>…but not always with lower political efficacy.</vt:lpstr>
      <vt:lpstr>Progress is stalling – in many cases reversing</vt:lpstr>
      <vt:lpstr>PowerPoint Presentation</vt:lpstr>
      <vt:lpstr>Adult with low foundational skills are not a homogenous group</vt:lpstr>
      <vt:lpstr>Low education is the strongest predictor of low skills</vt:lpstr>
      <vt:lpstr>But there is no single ‘low-skilled profile’</vt:lpstr>
      <vt:lpstr>PowerPoint Presentation</vt:lpstr>
      <vt:lpstr>Four country profiles, four policy logics</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SEITZ Helke, EDU/SBS</dc:creator>
  <cp:lastModifiedBy>SCHLEICHER Andreas, EDU</cp:lastModifiedBy>
  <cp:revision>4</cp:revision>
  <dcterms:created xsi:type="dcterms:W3CDTF">2024-11-05T15:45:38Z</dcterms:created>
  <dcterms:modified xsi:type="dcterms:W3CDTF">2026-07-01T08:51:33Z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0x0101004A94245463BB6645AD92BDBDAACC38B9</vt:lpwstr>
  </property>
  <property fmtid="{D5CDD505-2E9C-101B-9397-08002B2CF9AE}" pid="3" name="MediaServiceImageTags">
    <vt:lpwstr/>
  </property>
  <property fmtid="{D5CDD505-2E9C-101B-9397-08002B2CF9AE}" pid="4" name="ClassificationContentMarkingFooterText">
    <vt:lpwstr>Confidential - Confidentiel</vt:lpwstr>
  </property>
  <property fmtid="{D5CDD505-2E9C-101B-9397-08002B2CF9AE}" pid="5" name="ClassificationContentMarkingFooterLocations">
    <vt:lpwstr>OECD_EDU_EAG_2022:5\Custom Design:8</vt:lpwstr>
  </property>
  <property fmtid="{D5CDD505-2E9C-101B-9397-08002B2CF9AE}" pid="6" name="MSIP_Label_f6047198-b488-45d0-a177-3effe9f755df_Enabled">
    <vt:lpwstr>true</vt:lpwstr>
  </property>
  <property fmtid="{D5CDD505-2E9C-101B-9397-08002B2CF9AE}" pid="7" name="MSIP_Label_f6047198-b488-45d0-a177-3effe9f755df_SetDate">
    <vt:lpwstr>2024-12-03T10:57:44Z</vt:lpwstr>
  </property>
  <property fmtid="{D5CDD505-2E9C-101B-9397-08002B2CF9AE}" pid="8" name="MSIP_Label_f6047198-b488-45d0-a177-3effe9f755df_Method">
    <vt:lpwstr>Privileged</vt:lpwstr>
  </property>
  <property fmtid="{D5CDD505-2E9C-101B-9397-08002B2CF9AE}" pid="9" name="MSIP_Label_f6047198-b488-45d0-a177-3effe9f755df_Name">
    <vt:lpwstr>Unofficial</vt:lpwstr>
  </property>
  <property fmtid="{D5CDD505-2E9C-101B-9397-08002B2CF9AE}" pid="10" name="MSIP_Label_f6047198-b488-45d0-a177-3effe9f755df_SiteId">
    <vt:lpwstr>ac41c7d4-1f61-460d-b0f4-fc925a2b471c</vt:lpwstr>
  </property>
  <property fmtid="{D5CDD505-2E9C-101B-9397-08002B2CF9AE}" pid="11" name="MSIP_Label_f6047198-b488-45d0-a177-3effe9f755df_ActionId">
    <vt:lpwstr>c91c8beb-0d44-49ac-a6a4-3eac8b83f6b2</vt:lpwstr>
  </property>
  <property fmtid="{D5CDD505-2E9C-101B-9397-08002B2CF9AE}" pid="12" name="MSIP_Label_f6047198-b488-45d0-a177-3effe9f755df_ContentBits">
    <vt:lpwstr>2</vt:lpwstr>
  </property>
</Properties>
</file>