
<file path=[Content_Types].xml><?xml version="1.0" encoding="utf-8"?>
<Types xmlns="http://schemas.openxmlformats.org/package/2006/content-types">
  <Default Extension="MP3" ContentType="audio/mpeg"/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2" r:id="rId9"/>
    <p:sldId id="264" r:id="rId10"/>
    <p:sldId id="266" r:id="rId11"/>
    <p:sldId id="265" r:id="rId12"/>
    <p:sldId id="267" r:id="rId13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7015" autoAdjust="0"/>
    <p:restoredTop sz="94660"/>
  </p:normalViewPr>
  <p:slideViewPr>
    <p:cSldViewPr snapToGrid="0">
      <p:cViewPr varScale="1">
        <p:scale>
          <a:sx n="89" d="100"/>
          <a:sy n="89" d="100"/>
        </p:scale>
        <p:origin x="120" y="1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097280" y="758952"/>
            <a:ext cx="10058400" cy="3566160"/>
          </a:xfrm>
        </p:spPr>
        <p:txBody>
          <a:bodyPr anchor="b">
            <a:normAutofit/>
          </a:bodyPr>
          <a:lstStyle>
            <a:lvl1pPr algn="l">
              <a:lnSpc>
                <a:spcPct val="85000"/>
              </a:lnSpc>
              <a:defRPr sz="8000" spc="-50" baseline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00051" y="4455621"/>
            <a:ext cx="10058400" cy="1143000"/>
          </a:xfrm>
        </p:spPr>
        <p:txBody>
          <a:bodyPr lIns="91440" rIns="91440">
            <a:normAutofit/>
          </a:bodyPr>
          <a:lstStyle>
            <a:lvl1pPr marL="0" indent="0" algn="l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 algn="ctr">
              <a:buNone/>
              <a:defRPr sz="2400"/>
            </a:lvl2pPr>
            <a:lvl3pPr marL="914400" indent="0" algn="ctr">
              <a:buNone/>
              <a:defRPr sz="2400"/>
            </a:lvl3pPr>
            <a:lvl4pPr marL="1371600" indent="0" algn="ctr">
              <a:buNone/>
              <a:defRPr sz="2000"/>
            </a:lvl4pPr>
            <a:lvl5pPr marL="1828800" indent="0" algn="ctr">
              <a:buNone/>
              <a:defRPr sz="2000"/>
            </a:lvl5pPr>
            <a:lvl6pPr marL="2286000" indent="0" algn="ctr">
              <a:buNone/>
              <a:defRPr sz="2000"/>
            </a:lvl6pPr>
            <a:lvl7pPr marL="2743200" indent="0" algn="ctr">
              <a:buNone/>
              <a:defRPr sz="2000"/>
            </a:lvl7pPr>
            <a:lvl8pPr marL="3200400" indent="0" algn="ctr">
              <a:buNone/>
              <a:defRPr sz="2000"/>
            </a:lvl8pPr>
            <a:lvl9pPr marL="3657600" indent="0" algn="ctr">
              <a:buNone/>
              <a:defRPr sz="2000"/>
            </a:lvl9pPr>
          </a:lstStyle>
          <a:p>
            <a:r>
              <a:rPr lang="en-US" smtClean="0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1587727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060649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412302"/>
            <a:ext cx="2628900" cy="575989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412302"/>
            <a:ext cx="7734300" cy="5759898"/>
          </a:xfrm>
        </p:spPr>
        <p:txBody>
          <a:bodyPr vert="eaVert" lIns="45720" tIns="0" rIns="45720" bIns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8405040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1794314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758952"/>
            <a:ext cx="10058400" cy="3566160"/>
          </a:xfrm>
        </p:spPr>
        <p:txBody>
          <a:bodyPr anchor="b" anchorCtr="0">
            <a:normAutofit/>
          </a:bodyPr>
          <a:lstStyle>
            <a:lvl1pPr>
              <a:lnSpc>
                <a:spcPct val="85000"/>
              </a:lnSpc>
              <a:defRPr sz="8000" b="0">
                <a:solidFill>
                  <a:schemeClr val="tx1">
                    <a:lumMod val="85000"/>
                    <a:lumOff val="15000"/>
                  </a:schemeClr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4453128"/>
            <a:ext cx="10058400" cy="1143000"/>
          </a:xfrm>
        </p:spPr>
        <p:txBody>
          <a:bodyPr lIns="91440" rIns="91440" anchor="t" anchorCtr="0">
            <a:normAutofit/>
          </a:bodyPr>
          <a:lstStyle>
            <a:lvl1pPr marL="0" indent="0">
              <a:buNone/>
              <a:defRPr sz="2400" cap="all" spc="200" baseline="0">
                <a:solidFill>
                  <a:schemeClr val="tx2"/>
                </a:solidFill>
                <a:latin typeface="+mj-lt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  <p:cxnSp>
        <p:nvCxnSpPr>
          <p:cNvPr id="9" name="Straight Connector 8"/>
          <p:cNvCxnSpPr/>
          <p:nvPr/>
        </p:nvCxnSpPr>
        <p:spPr>
          <a:xfrm>
            <a:off x="1207658" y="4343400"/>
            <a:ext cx="987552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034824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097278" y="1845734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17920" y="1845735"/>
            <a:ext cx="4937760" cy="402336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820880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9728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17920" y="1846052"/>
            <a:ext cx="4937760" cy="736282"/>
          </a:xfrm>
        </p:spPr>
        <p:txBody>
          <a:bodyPr lIns="91440" rIns="91440" anchor="ctr">
            <a:normAutofit/>
          </a:bodyPr>
          <a:lstStyle>
            <a:lvl1pPr marL="0" indent="0">
              <a:buNone/>
              <a:defRPr sz="2000" b="0" cap="all" baseline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17920" y="2582334"/>
            <a:ext cx="4937760" cy="3378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22185127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460155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3175" y="6400800"/>
            <a:ext cx="12188825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6" name="Rectangle 5"/>
          <p:cNvSpPr/>
          <p:nvPr/>
        </p:nvSpPr>
        <p:spPr>
          <a:xfrm>
            <a:off x="15" y="633431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96311068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16" y="0"/>
            <a:ext cx="4050791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4040071" y="0"/>
            <a:ext cx="64008" cy="6858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594359"/>
            <a:ext cx="3200400" cy="2286000"/>
          </a:xfrm>
        </p:spPr>
        <p:txBody>
          <a:bodyPr anchor="b">
            <a:norm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800600" y="731520"/>
            <a:ext cx="6492240" cy="5257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2926080"/>
            <a:ext cx="3200400" cy="3379124"/>
          </a:xfrm>
        </p:spPr>
        <p:txBody>
          <a:bodyPr lIns="91440" rIns="91440">
            <a:normAutofit/>
          </a:bodyPr>
          <a:lstStyle>
            <a:lvl1pPr marL="0" indent="0"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65512" y="6459785"/>
            <a:ext cx="2618510" cy="365125"/>
          </a:xfrm>
        </p:spPr>
        <p:txBody>
          <a:bodyPr/>
          <a:lstStyle>
            <a:lvl1pPr algn="l">
              <a:defRPr/>
            </a:lvl1pPr>
          </a:lstStyle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800600" y="6459785"/>
            <a:ext cx="4648200" cy="365125"/>
          </a:xfrm>
        </p:spPr>
        <p:txBody>
          <a:bodyPr/>
          <a:lstStyle>
            <a:lvl1pPr algn="l">
              <a:defRPr>
                <a:solidFill>
                  <a:schemeClr val="tx2"/>
                </a:solidFill>
              </a:defRPr>
            </a:lvl1pPr>
          </a:lstStyle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10743397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4953000"/>
            <a:ext cx="12188825" cy="1905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4915076"/>
            <a:ext cx="12188825" cy="6400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0" y="5074920"/>
            <a:ext cx="10113645" cy="822960"/>
          </a:xfrm>
        </p:spPr>
        <p:txBody>
          <a:bodyPr lIns="91440" tIns="0" rIns="91440" bIns="0" anchor="b">
            <a:noAutofit/>
          </a:bodyPr>
          <a:lstStyle>
            <a:lvl1pPr>
              <a:defRPr sz="3600" b="0">
                <a:solidFill>
                  <a:srgbClr val="FFFFFF"/>
                </a:solidFill>
              </a:defRPr>
            </a:lvl1pPr>
          </a:lstStyle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5" y="0"/>
            <a:ext cx="12191985" cy="4915076"/>
          </a:xfrm>
          <a:solidFill>
            <a:schemeClr val="bg2">
              <a:lumMod val="90000"/>
            </a:schemeClr>
          </a:solidFill>
        </p:spPr>
        <p:txBody>
          <a:bodyPr lIns="457200" tIns="457200"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smtClean="0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97280" y="5907024"/>
            <a:ext cx="10113264" cy="594360"/>
          </a:xfrm>
        </p:spPr>
        <p:txBody>
          <a:bodyPr lIns="91440" tIns="0" rIns="91440" bIns="0">
            <a:normAutofit/>
          </a:bodyPr>
          <a:lstStyle>
            <a:lvl1pPr marL="0" indent="0">
              <a:spcBef>
                <a:spcPts val="0"/>
              </a:spcBef>
              <a:spcAft>
                <a:spcPts val="600"/>
              </a:spcAft>
              <a:buNone/>
              <a:defRPr sz="15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</p:spTree>
    <p:extLst>
      <p:ext uri="{BB962C8B-B14F-4D97-AF65-F5344CB8AC3E}">
        <p14:creationId xmlns:p14="http://schemas.microsoft.com/office/powerpoint/2010/main" val="3260677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" y="6400800"/>
            <a:ext cx="12192000" cy="4572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5" y="6334316"/>
            <a:ext cx="12191985" cy="66484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97280" y="286603"/>
            <a:ext cx="10058400" cy="1450757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97280" y="1845734"/>
            <a:ext cx="10058400" cy="4023360"/>
          </a:xfrm>
          <a:prstGeom prst="rect">
            <a:avLst/>
          </a:prstGeom>
        </p:spPr>
        <p:txBody>
          <a:bodyPr vert="horz" lIns="0" tIns="45720" rIns="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97280" y="6459785"/>
            <a:ext cx="247227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rgbClr val="FFFFFF"/>
                </a:solidFill>
              </a:defRPr>
            </a:lvl1pPr>
          </a:lstStyle>
          <a:p>
            <a:fld id="{A5EC98F1-3479-42EF-A955-DFB8C9EC097C}" type="datetimeFigureOut">
              <a:rPr lang="lv-LV" smtClean="0"/>
              <a:t>16.03.2017</a:t>
            </a:fld>
            <a:endParaRPr lang="lv-LV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686185" y="6459785"/>
            <a:ext cx="48228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900" cap="all" baseline="0">
                <a:solidFill>
                  <a:srgbClr val="FFFFFF"/>
                </a:solidFill>
              </a:defRPr>
            </a:lvl1pPr>
          </a:lstStyle>
          <a:p>
            <a:endParaRPr lang="lv-LV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00458" y="6459785"/>
            <a:ext cx="131202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rgbClr val="FFFFFF"/>
                </a:solidFill>
              </a:defRPr>
            </a:lvl1pPr>
          </a:lstStyle>
          <a:p>
            <a:fld id="{82D3E03D-87F8-4BE9-89E0-160E03D3C00E}" type="slidenum">
              <a:rPr lang="lv-LV" smtClean="0"/>
              <a:t>‹#›</a:t>
            </a:fld>
            <a:endParaRPr lang="lv-LV"/>
          </a:p>
        </p:txBody>
      </p:sp>
      <p:cxnSp>
        <p:nvCxnSpPr>
          <p:cNvPr id="10" name="Straight Connector 9"/>
          <p:cNvCxnSpPr/>
          <p:nvPr/>
        </p:nvCxnSpPr>
        <p:spPr>
          <a:xfrm>
            <a:off x="1193532" y="1737845"/>
            <a:ext cx="9966960" cy="0"/>
          </a:xfrm>
          <a:prstGeom prst="line">
            <a:avLst/>
          </a:prstGeom>
          <a:ln w="6350">
            <a:solidFill>
              <a:schemeClr val="tx1">
                <a:lumMod val="50000"/>
                <a:lumOff val="5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796552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xStyles>
    <p:titleStyle>
      <a:lvl1pPr algn="l" defTabSz="914400" rtl="0" eaLnBrk="1" latinLnBrk="0" hangingPunct="1">
        <a:lnSpc>
          <a:spcPct val="85000"/>
        </a:lnSpc>
        <a:spcBef>
          <a:spcPct val="0"/>
        </a:spcBef>
        <a:buNone/>
        <a:defRPr sz="4800" kern="1200" spc="-50" baseline="0">
          <a:solidFill>
            <a:schemeClr val="tx1">
              <a:lumMod val="75000"/>
              <a:lumOff val="25000"/>
            </a:schemeClr>
          </a:solidFill>
          <a:latin typeface="+mj-lt"/>
          <a:ea typeface="+mj-ea"/>
          <a:cs typeface="+mj-cs"/>
        </a:defRPr>
      </a:lvl1pPr>
    </p:titleStyle>
    <p:bodyStyle>
      <a:lvl1pPr marL="91440" indent="-91440" algn="l" defTabSz="914400" rtl="0" eaLnBrk="1" latinLnBrk="0" hangingPunct="1">
        <a:lnSpc>
          <a:spcPct val="90000"/>
        </a:lnSpc>
        <a:spcBef>
          <a:spcPts val="1200"/>
        </a:spcBef>
        <a:spcAft>
          <a:spcPts val="200"/>
        </a:spcAft>
        <a:buClr>
          <a:schemeClr val="accent1"/>
        </a:buClr>
        <a:buSzPct val="100000"/>
        <a:buFont typeface="Calibri" panose="020F0502020204030204" pitchFamily="34" charset="0"/>
        <a:buChar char=" 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38404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56692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74980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932688" indent="-18288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1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3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15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1700000" indent="-228600" algn="l" defTabSz="914400" rtl="0" eaLnBrk="1" latinLnBrk="0" hangingPunct="1">
        <a:lnSpc>
          <a:spcPct val="90000"/>
        </a:lnSpc>
        <a:spcBef>
          <a:spcPts val="200"/>
        </a:spcBef>
        <a:spcAft>
          <a:spcPts val="400"/>
        </a:spcAft>
        <a:buClr>
          <a:schemeClr val="accent1"/>
        </a:buClr>
        <a:buFont typeface="Calibri" pitchFamily="34" charset="0"/>
        <a:buChar char="◦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6" Type="http://schemas.openxmlformats.org/officeDocument/2006/relationships/image" Target="../media/image3.png"/><Relationship Id="rId5" Type="http://schemas.openxmlformats.org/officeDocument/2006/relationships/image" Target="../media/image2.jpg"/><Relationship Id="rId4" Type="http://schemas.openxmlformats.org/officeDocument/2006/relationships/image" Target="../media/image1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0.MP3"/><Relationship Id="rId1" Type="http://schemas.microsoft.com/office/2007/relationships/media" Target="../media/media10.MP3"/><Relationship Id="rId5" Type="http://schemas.openxmlformats.org/officeDocument/2006/relationships/image" Target="../media/image3.png"/><Relationship Id="rId4" Type="http://schemas.openxmlformats.org/officeDocument/2006/relationships/image" Target="../media/image13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11.MP3"/><Relationship Id="rId1" Type="http://schemas.microsoft.com/office/2007/relationships/media" Target="../media/media11.MP3"/><Relationship Id="rId5" Type="http://schemas.openxmlformats.org/officeDocument/2006/relationships/image" Target="../media/image3.png"/><Relationship Id="rId4" Type="http://schemas.openxmlformats.org/officeDocument/2006/relationships/image" Target="../media/image14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.jp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P3"/><Relationship Id="rId1" Type="http://schemas.microsoft.com/office/2007/relationships/media" Target="../media/media2.MP3"/><Relationship Id="rId5" Type="http://schemas.openxmlformats.org/officeDocument/2006/relationships/image" Target="../media/image3.pn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3.MP3"/><Relationship Id="rId1" Type="http://schemas.microsoft.com/office/2007/relationships/media" Target="../media/media3.MP3"/><Relationship Id="rId5" Type="http://schemas.openxmlformats.org/officeDocument/2006/relationships/image" Target="../media/image3.png"/><Relationship Id="rId4" Type="http://schemas.openxmlformats.org/officeDocument/2006/relationships/image" Target="../media/image5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4.MP3"/><Relationship Id="rId1" Type="http://schemas.microsoft.com/office/2007/relationships/media" Target="../media/media4.MP3"/><Relationship Id="rId5" Type="http://schemas.openxmlformats.org/officeDocument/2006/relationships/image" Target="../media/image3.png"/><Relationship Id="rId4" Type="http://schemas.openxmlformats.org/officeDocument/2006/relationships/image" Target="../media/image6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5.MP3"/><Relationship Id="rId1" Type="http://schemas.microsoft.com/office/2007/relationships/media" Target="../media/media5.MP3"/><Relationship Id="rId5" Type="http://schemas.openxmlformats.org/officeDocument/2006/relationships/image" Target="../media/image3.png"/><Relationship Id="rId4" Type="http://schemas.openxmlformats.org/officeDocument/2006/relationships/image" Target="../media/image7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6.MP3"/><Relationship Id="rId1" Type="http://schemas.microsoft.com/office/2007/relationships/media" Target="../media/media6.MP3"/><Relationship Id="rId6" Type="http://schemas.openxmlformats.org/officeDocument/2006/relationships/image" Target="../media/image3.png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7.MP3"/><Relationship Id="rId1" Type="http://schemas.microsoft.com/office/2007/relationships/media" Target="../media/media7.MP3"/><Relationship Id="rId5" Type="http://schemas.openxmlformats.org/officeDocument/2006/relationships/image" Target="../media/image3.png"/><Relationship Id="rId4" Type="http://schemas.openxmlformats.org/officeDocument/2006/relationships/image" Target="../media/image10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8.MP3"/><Relationship Id="rId1" Type="http://schemas.microsoft.com/office/2007/relationships/media" Target="../media/media8.MP3"/><Relationship Id="rId5" Type="http://schemas.openxmlformats.org/officeDocument/2006/relationships/image" Target="../media/image3.pn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7.xml"/><Relationship Id="rId2" Type="http://schemas.openxmlformats.org/officeDocument/2006/relationships/audio" Target="../media/media9.MP3"/><Relationship Id="rId1" Type="http://schemas.microsoft.com/office/2007/relationships/media" Target="../media/media9.MP3"/><Relationship Id="rId5" Type="http://schemas.openxmlformats.org/officeDocument/2006/relationships/image" Target="../media/image3.png"/><Relationship Id="rId4" Type="http://schemas.openxmlformats.org/officeDocument/2006/relationships/image" Target="../media/image12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 idx="4294967295"/>
          </p:nvPr>
        </p:nvSpPr>
        <p:spPr>
          <a:xfrm>
            <a:off x="2859975" y="337667"/>
            <a:ext cx="6519862" cy="1625600"/>
          </a:xfrm>
        </p:spPr>
        <p:txBody>
          <a:bodyPr>
            <a:normAutofit/>
          </a:bodyPr>
          <a:lstStyle/>
          <a:p>
            <a:pPr algn="ctr"/>
            <a:r>
              <a:rPr lang="lv-LV" sz="3600" b="1" dirty="0">
                <a:solidFill>
                  <a:schemeClr val="tx1"/>
                </a:solidFill>
                <a:latin typeface="+mn-lt"/>
              </a:rPr>
              <a:t>Starptautiskā skolēnu novērtēšanas programma</a:t>
            </a:r>
            <a:br>
              <a:rPr lang="lv-LV" sz="3600" b="1" dirty="0">
                <a:solidFill>
                  <a:schemeClr val="tx1"/>
                </a:solidFill>
                <a:latin typeface="+mn-lt"/>
              </a:rPr>
            </a:br>
            <a:r>
              <a:rPr lang="lv-LV" sz="3600" b="1" dirty="0" smtClean="0"/>
              <a:t>OECD PISA 2018</a:t>
            </a:r>
            <a:endParaRPr lang="lv-LV" sz="3600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4294967295"/>
          </p:nvPr>
        </p:nvSpPr>
        <p:spPr>
          <a:xfrm>
            <a:off x="3065705" y="4336339"/>
            <a:ext cx="10610850" cy="1143000"/>
          </a:xfrm>
        </p:spPr>
        <p:txBody>
          <a:bodyPr>
            <a:normAutofit/>
          </a:bodyPr>
          <a:lstStyle/>
          <a:p>
            <a:endParaRPr lang="lv-LV" b="1" dirty="0">
              <a:solidFill>
                <a:srgbClr val="000000"/>
              </a:solidFill>
              <a:latin typeface="+mn-lt"/>
            </a:endParaRPr>
          </a:p>
          <a:p>
            <a:endParaRPr lang="lv-LV" dirty="0">
              <a:latin typeface="+mn-lt"/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5836" y="2125826"/>
            <a:ext cx="1906767" cy="238426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0774" y="4745238"/>
            <a:ext cx="3696820" cy="7641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3172311" y="5877434"/>
            <a:ext cx="5895190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sz="1400" dirty="0" smtClean="0"/>
              <a:t>Projekts </a:t>
            </a:r>
            <a:r>
              <a:rPr lang="lv-LV" sz="1400" dirty="0"/>
              <a:t>Nr. 8.3.6.1/16/I/001 “Dalība starptautiskos izglītības pētījumos” </a:t>
            </a:r>
          </a:p>
        </p:txBody>
      </p:sp>
      <p:pic>
        <p:nvPicPr>
          <p:cNvPr id="5" name="PIS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6227544"/>
            <a:ext cx="609600" cy="609600"/>
          </a:xfrm>
          <a:prstGeom prst="rect">
            <a:avLst/>
          </a:prstGeom>
        </p:spPr>
      </p:pic>
      <p:pic>
        <p:nvPicPr>
          <p:cNvPr id="8" name="PISA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0" y="6524512"/>
            <a:ext cx="333487" cy="333487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</p:spTree>
    <p:extLst>
      <p:ext uri="{BB962C8B-B14F-4D97-AF65-F5344CB8AC3E}">
        <p14:creationId xmlns:p14="http://schemas.microsoft.com/office/powerpoint/2010/main" val="64211371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60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7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8" fill="hold">
                      <p:stCondLst>
                        <p:cond delay="0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1" dur="6086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audio>
              <p:cMediaNode vol="80000">
                <p:cTn id="1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5"/>
                </p:tgtEl>
              </p:cMediaNode>
            </p:audi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7" dur="608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8"/>
                  </p:tgtEl>
                </p:cond>
              </p:nextCondLst>
            </p:seq>
            <p:audio>
              <p:cMediaNode vol="80000">
                <p:cTn id="1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4324574" y="75305"/>
            <a:ext cx="662671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Jautājuma 2. daļa – analīze</a:t>
            </a:r>
            <a:endParaRPr lang="lv-LV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29376" y="444637"/>
            <a:ext cx="7548110" cy="5666617"/>
          </a:xfrm>
          <a:prstGeom prst="rect">
            <a:avLst/>
          </a:prstGeom>
        </p:spPr>
      </p:pic>
      <p:pic>
        <p:nvPicPr>
          <p:cNvPr id="4" name="PISA10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476104"/>
            <a:ext cx="381896" cy="3818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5342401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453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19256" y="1681109"/>
            <a:ext cx="7629666" cy="4301037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27125" y="570155"/>
            <a:ext cx="11080376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800" b="1" dirty="0" smtClean="0"/>
              <a:t>Paldies par uzmanību! </a:t>
            </a:r>
          </a:p>
          <a:p>
            <a:pPr algn="ctr"/>
            <a:r>
              <a:rPr lang="lv-LV" sz="2800" b="1" dirty="0" smtClean="0"/>
              <a:t>Lai veiksmīga prātošana un interesanti atklājumi! </a:t>
            </a:r>
            <a:endParaRPr lang="lv-LV" sz="2800" b="1" dirty="0"/>
          </a:p>
        </p:txBody>
      </p:sp>
      <p:pic>
        <p:nvPicPr>
          <p:cNvPr id="4" name="PISA11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248400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66671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0"/>
    </mc:Choice>
    <mc:Fallback xmlns="">
      <p:transition spd="slow" advClick="0" advTm="0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0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5" descr="pet_instituta_logo_civic-png-caurspidigs.png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8755" y="371344"/>
            <a:ext cx="2123017" cy="2896711"/>
          </a:xfrm>
          <a:prstGeom prst="rect">
            <a:avLst/>
          </a:prstGeom>
          <a:solidFill>
            <a:srgbClr val="E5F5FF"/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5499" y="371344"/>
            <a:ext cx="3981170" cy="3981170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95684" y="3894045"/>
            <a:ext cx="6819900" cy="14097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5675499" y="5745069"/>
            <a:ext cx="5123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2017</a:t>
            </a:r>
            <a:endParaRPr lang="lv-LV" b="1" dirty="0"/>
          </a:p>
        </p:txBody>
      </p:sp>
    </p:spTree>
    <p:extLst>
      <p:ext uri="{BB962C8B-B14F-4D97-AF65-F5344CB8AC3E}">
        <p14:creationId xmlns:p14="http://schemas.microsoft.com/office/powerpoint/2010/main" val="15195998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503" y="139214"/>
            <a:ext cx="10403541" cy="495487"/>
          </a:xfrm>
        </p:spPr>
        <p:txBody>
          <a:bodyPr>
            <a:noAutofit/>
          </a:bodyPr>
          <a:lstStyle/>
          <a:p>
            <a:pPr algn="ctr"/>
            <a:r>
              <a:rPr lang="lv-LV" sz="3200" b="1" dirty="0" smtClean="0"/>
              <a:t>Kas ir OECD? </a:t>
            </a:r>
            <a:endParaRPr lang="lv-LV" sz="32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753035" y="775809"/>
            <a:ext cx="11568056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OECD angļu valodā nozīmē : </a:t>
            </a:r>
            <a:r>
              <a:rPr lang="en-GB" i="1" dirty="0" smtClean="0"/>
              <a:t>Organisation for Economic Co-operation and Development</a:t>
            </a:r>
            <a:r>
              <a:rPr lang="lv-LV" i="1" dirty="0" smtClean="0"/>
              <a:t>.</a:t>
            </a:r>
            <a:endParaRPr lang="en-GB" i="1" dirty="0" smtClean="0"/>
          </a:p>
          <a:p>
            <a:pPr algn="ctr"/>
            <a:r>
              <a:rPr lang="lv-LV" dirty="0" smtClean="0"/>
              <a:t>Latviski: «Ekonomiskās sadarbības un attīstības organizācija». </a:t>
            </a:r>
          </a:p>
          <a:p>
            <a:pPr algn="ctr"/>
            <a:r>
              <a:rPr lang="lv-LV" dirty="0" smtClean="0"/>
              <a:t>Šīs organizācijas mērķi ir:</a:t>
            </a:r>
          </a:p>
          <a:p>
            <a:endParaRPr lang="lv-LV" b="1" dirty="0"/>
          </a:p>
          <a:p>
            <a:r>
              <a:rPr lang="lv-LV" b="1" dirty="0" smtClean="0"/>
              <a:t>atbalstīt ekonomisko izaugsmi, </a:t>
            </a:r>
          </a:p>
          <a:p>
            <a:endParaRPr lang="lv-LV" b="1" dirty="0" smtClean="0"/>
          </a:p>
          <a:p>
            <a:r>
              <a:rPr lang="lv-LV" b="1" dirty="0" smtClean="0"/>
              <a:t>veicināt nodarbinātību, 	</a:t>
            </a:r>
          </a:p>
          <a:p>
            <a:r>
              <a:rPr lang="lv-LV" b="1" dirty="0" smtClean="0"/>
              <a:t>					</a:t>
            </a:r>
          </a:p>
          <a:p>
            <a:r>
              <a:rPr lang="lv-LV" b="1" dirty="0" smtClean="0"/>
              <a:t>paaugstināt dzīves kvalitāti, </a:t>
            </a:r>
          </a:p>
          <a:p>
            <a:endParaRPr lang="lv-LV" b="1" dirty="0" smtClean="0"/>
          </a:p>
          <a:p>
            <a:r>
              <a:rPr lang="lv-LV" b="1" dirty="0" smtClean="0"/>
              <a:t>uzturēt finanšu stabilitāti,</a:t>
            </a:r>
          </a:p>
          <a:p>
            <a:r>
              <a:rPr lang="lv-LV" b="1" dirty="0" smtClean="0"/>
              <a:t> </a:t>
            </a:r>
          </a:p>
          <a:p>
            <a:r>
              <a:rPr lang="lv-LV" b="1" dirty="0" smtClean="0"/>
              <a:t>atbalstīt citu valstu ekonomisko attīstību, </a:t>
            </a:r>
          </a:p>
          <a:p>
            <a:endParaRPr lang="lv-LV" b="1" dirty="0" smtClean="0"/>
          </a:p>
          <a:p>
            <a:r>
              <a:rPr lang="lv-LV" b="1" dirty="0" smtClean="0"/>
              <a:t>sekmēt tirdzniecības pieaugumu</a:t>
            </a:r>
            <a:r>
              <a:rPr lang="lv-LV" dirty="0" smtClean="0"/>
              <a:t>.</a:t>
            </a:r>
            <a:endParaRPr lang="lv-LV" dirty="0"/>
          </a:p>
        </p:txBody>
      </p:sp>
      <p:sp>
        <p:nvSpPr>
          <p:cNvPr id="6" name="TextBox 5"/>
          <p:cNvSpPr txBox="1"/>
          <p:nvPr/>
        </p:nvSpPr>
        <p:spPr>
          <a:xfrm>
            <a:off x="2581386" y="5245100"/>
            <a:ext cx="706777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OECD rūpējas par savu 35 dalībvalstu dzīves līmeņa izaugsmi – arī izglītībā. Latvija OECD dalībvalstu saimei pievienojās pagājušajā </a:t>
            </a:r>
            <a:r>
              <a:rPr lang="lv-LV" dirty="0"/>
              <a:t>gadā.</a:t>
            </a:r>
            <a:endParaRPr lang="lv-LV" dirty="0" smtClean="0"/>
          </a:p>
          <a:p>
            <a:pPr algn="ctr"/>
            <a:r>
              <a:rPr lang="lv-LV" dirty="0" smtClean="0"/>
              <a:t>  </a:t>
            </a:r>
            <a:endParaRPr lang="lv-LV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435" y="2000922"/>
            <a:ext cx="4699299" cy="2781030"/>
          </a:xfrm>
          <a:prstGeom prst="rect">
            <a:avLst/>
          </a:prstGeom>
        </p:spPr>
      </p:pic>
      <p:pic>
        <p:nvPicPr>
          <p:cNvPr id="3" name="PISA2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502998"/>
            <a:ext cx="355002" cy="3550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3290085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1116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801982" y="623944"/>
            <a:ext cx="5886907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OECD PISA </a:t>
            </a:r>
          </a:p>
          <a:p>
            <a:pPr algn="ctr"/>
            <a:r>
              <a:rPr lang="lv-LV" dirty="0" smtClean="0"/>
              <a:t>(</a:t>
            </a:r>
            <a:r>
              <a:rPr lang="lv-LV" i="1" dirty="0" smtClean="0"/>
              <a:t>Programme for International Student Assesement</a:t>
            </a:r>
            <a:r>
              <a:rPr lang="lv-LV" dirty="0" smtClean="0"/>
              <a:t>) </a:t>
            </a:r>
          </a:p>
          <a:p>
            <a:pPr algn="ctr"/>
            <a:r>
              <a:rPr lang="lv-LV" dirty="0" smtClean="0"/>
              <a:t>ir ietekmīgākais </a:t>
            </a:r>
            <a:r>
              <a:rPr lang="lv-LV" b="1" dirty="0" smtClean="0"/>
              <a:t>starptautiskais izglītības pētījums</a:t>
            </a:r>
            <a:r>
              <a:rPr lang="lv-LV" dirty="0" smtClean="0"/>
              <a:t>, </a:t>
            </a:r>
          </a:p>
          <a:p>
            <a:pPr algn="ctr"/>
            <a:r>
              <a:rPr lang="lv-LV" dirty="0" smtClean="0"/>
              <a:t>kurš pēta </a:t>
            </a:r>
          </a:p>
          <a:p>
            <a:pPr algn="just"/>
            <a:endParaRPr lang="lv-LV" dirty="0" smtClean="0"/>
          </a:p>
          <a:p>
            <a:pPr algn="ctr"/>
            <a:r>
              <a:rPr lang="lv-LV" b="1" dirty="0" smtClean="0"/>
              <a:t>matemātikas</a:t>
            </a:r>
            <a:r>
              <a:rPr lang="lv-LV" b="1" dirty="0"/>
              <a:t>, </a:t>
            </a:r>
            <a:endParaRPr lang="lv-LV" b="1" dirty="0" smtClean="0"/>
          </a:p>
          <a:p>
            <a:pPr algn="ctr"/>
            <a:endParaRPr lang="lv-LV" b="1" dirty="0" smtClean="0"/>
          </a:p>
          <a:p>
            <a:pPr algn="ctr"/>
            <a:r>
              <a:rPr lang="lv-LV" b="1" dirty="0" smtClean="0"/>
              <a:t>Lasīšanas,</a:t>
            </a:r>
          </a:p>
          <a:p>
            <a:pPr algn="ctr"/>
            <a:endParaRPr lang="lv-LV" b="1" dirty="0" smtClean="0"/>
          </a:p>
          <a:p>
            <a:pPr algn="ctr"/>
            <a:r>
              <a:rPr lang="lv-LV" b="1" dirty="0" smtClean="0"/>
              <a:t>dabaszinātņu</a:t>
            </a:r>
          </a:p>
          <a:p>
            <a:pPr algn="ctr"/>
            <a:r>
              <a:rPr lang="lv-LV" dirty="0"/>
              <a:t>izglītības kvalitātes līmeni </a:t>
            </a:r>
            <a:endParaRPr lang="lv-LV" b="1" dirty="0"/>
          </a:p>
          <a:p>
            <a:pPr algn="ctr"/>
            <a:r>
              <a:rPr lang="lv-LV" dirty="0"/>
              <a:t>u</a:t>
            </a:r>
            <a:r>
              <a:rPr lang="lv-LV" dirty="0" smtClean="0"/>
              <a:t>n</a:t>
            </a:r>
            <a:r>
              <a:rPr lang="lv-LV" b="1" dirty="0" smtClean="0"/>
              <a:t> </a:t>
            </a:r>
          </a:p>
          <a:p>
            <a:pPr algn="ctr"/>
            <a:endParaRPr lang="lv-LV" b="1" dirty="0" smtClean="0"/>
          </a:p>
          <a:p>
            <a:pPr algn="ctr"/>
            <a:r>
              <a:rPr lang="lv-LV" b="1" dirty="0"/>
              <a:t>s</a:t>
            </a:r>
            <a:r>
              <a:rPr lang="lv-LV" b="1" dirty="0" smtClean="0"/>
              <a:t>pēju orientēties naudas lietās </a:t>
            </a:r>
          </a:p>
          <a:p>
            <a:pPr algn="just"/>
            <a:endParaRPr lang="lv-LV" b="1" dirty="0" smtClean="0"/>
          </a:p>
          <a:p>
            <a:pPr algn="ctr"/>
            <a:r>
              <a:rPr lang="lv-LV" b="1" dirty="0" smtClean="0"/>
              <a:t>15 </a:t>
            </a:r>
            <a:r>
              <a:rPr lang="lv-LV" b="1" dirty="0"/>
              <a:t>gadīgo skolēnu </a:t>
            </a:r>
            <a:r>
              <a:rPr lang="lv-LV" dirty="0"/>
              <a:t>vidū, </a:t>
            </a:r>
            <a:r>
              <a:rPr lang="lv-LV" b="1" dirty="0"/>
              <a:t>salīdzinājumā</a:t>
            </a:r>
            <a:r>
              <a:rPr lang="lv-LV" dirty="0"/>
              <a:t> </a:t>
            </a:r>
            <a:r>
              <a:rPr lang="lv-LV" b="1" dirty="0" smtClean="0"/>
              <a:t>ar</a:t>
            </a:r>
          </a:p>
          <a:p>
            <a:pPr algn="ctr"/>
            <a:r>
              <a:rPr lang="lv-LV" b="1" dirty="0" smtClean="0"/>
              <a:t>vairāk kā 80 citām </a:t>
            </a:r>
            <a:r>
              <a:rPr lang="lv-LV" dirty="0"/>
              <a:t>pasaules valstīm. </a:t>
            </a:r>
          </a:p>
          <a:p>
            <a:pPr algn="ctr"/>
            <a:r>
              <a:rPr lang="lv-LV" b="1" dirty="0" smtClean="0"/>
              <a:t>Latvija</a:t>
            </a:r>
            <a:r>
              <a:rPr lang="lv-LV" dirty="0" smtClean="0"/>
              <a:t> PISA pētījumos piedalās kopš </a:t>
            </a:r>
            <a:r>
              <a:rPr lang="lv-LV" b="1" dirty="0" smtClean="0"/>
              <a:t>1998. gada</a:t>
            </a:r>
            <a:r>
              <a:rPr lang="lv-LV" dirty="0" smtClean="0"/>
              <a:t>. </a:t>
            </a:r>
          </a:p>
          <a:p>
            <a:pPr algn="just"/>
            <a:endParaRPr lang="lv-LV" dirty="0"/>
          </a:p>
        </p:txBody>
      </p:sp>
      <p:pic>
        <p:nvPicPr>
          <p:cNvPr id="2" name="Picture 1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4827" y="1380207"/>
            <a:ext cx="5227155" cy="3737909"/>
          </a:xfrm>
          <a:prstGeom prst="rect">
            <a:avLst/>
          </a:prstGeom>
        </p:spPr>
      </p:pic>
      <p:pic>
        <p:nvPicPr>
          <p:cNvPr id="3" name="PISA3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524512"/>
            <a:ext cx="333487" cy="3334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9182271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6435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23251" y="1112769"/>
            <a:ext cx="5748796" cy="3948704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58184" y="322728"/>
            <a:ext cx="5518672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/>
              <a:t>S</a:t>
            </a:r>
            <a:r>
              <a:rPr lang="lv-LV" dirty="0" smtClean="0"/>
              <a:t>avā ziņā šis pētījums ir līdzīgs tam, kā strādā </a:t>
            </a:r>
            <a:r>
              <a:rPr lang="lv-LV" b="1" dirty="0" smtClean="0"/>
              <a:t>Šerloks</a:t>
            </a:r>
            <a:r>
              <a:rPr lang="lv-LV" dirty="0" smtClean="0"/>
              <a:t>. </a:t>
            </a:r>
          </a:p>
          <a:p>
            <a:pPr algn="ctr"/>
            <a:endParaRPr lang="lv-LV" dirty="0" smtClean="0"/>
          </a:p>
          <a:p>
            <a:pPr algn="ctr"/>
            <a:r>
              <a:rPr lang="lv-LV" dirty="0" smtClean="0"/>
              <a:t>Ir jāmeklē </a:t>
            </a:r>
          </a:p>
          <a:p>
            <a:pPr algn="ctr"/>
            <a:endParaRPr lang="lv-LV" dirty="0" smtClean="0"/>
          </a:p>
          <a:p>
            <a:pPr algn="ctr"/>
            <a:r>
              <a:rPr lang="lv-LV" b="1" dirty="0" smtClean="0"/>
              <a:t>kopsakarības</a:t>
            </a:r>
            <a:r>
              <a:rPr lang="lv-LV" dirty="0" smtClean="0"/>
              <a:t>, </a:t>
            </a:r>
          </a:p>
          <a:p>
            <a:pPr algn="ctr"/>
            <a:endParaRPr lang="lv-LV" dirty="0" smtClean="0"/>
          </a:p>
          <a:p>
            <a:pPr algn="ctr"/>
            <a:r>
              <a:rPr lang="lv-LV" b="1" dirty="0" smtClean="0"/>
              <a:t>cēloņi </a:t>
            </a:r>
          </a:p>
          <a:p>
            <a:pPr algn="ctr"/>
            <a:endParaRPr lang="lv-LV" b="1" dirty="0" smtClean="0"/>
          </a:p>
          <a:p>
            <a:pPr algn="ctr"/>
            <a:r>
              <a:rPr lang="lv-LV" dirty="0" smtClean="0"/>
              <a:t>un </a:t>
            </a:r>
            <a:r>
              <a:rPr lang="lv-LV" b="1" dirty="0" smtClean="0"/>
              <a:t>nianses</a:t>
            </a:r>
            <a:r>
              <a:rPr lang="lv-LV" dirty="0" smtClean="0"/>
              <a:t> </a:t>
            </a:r>
          </a:p>
          <a:p>
            <a:pPr algn="ctr"/>
            <a:endParaRPr lang="lv-LV" dirty="0" smtClean="0"/>
          </a:p>
          <a:p>
            <a:pPr algn="ctr"/>
            <a:r>
              <a:rPr lang="lv-LV" dirty="0" smtClean="0"/>
              <a:t>tajā, kā mācās 15 gadīgi jaunieši un </a:t>
            </a:r>
          </a:p>
          <a:p>
            <a:pPr algn="ctr"/>
            <a:r>
              <a:rPr lang="lv-LV" b="1" dirty="0" smtClean="0"/>
              <a:t>kāpēc</a:t>
            </a:r>
            <a:r>
              <a:rPr lang="lv-LV" dirty="0" smtClean="0"/>
              <a:t> viņu sekmes </a:t>
            </a:r>
            <a:r>
              <a:rPr lang="lv-LV" b="1" dirty="0" smtClean="0"/>
              <a:t>ir tādas, kādas tās ir</a:t>
            </a:r>
            <a:r>
              <a:rPr lang="lv-LV" dirty="0" smtClean="0"/>
              <a:t>.</a:t>
            </a:r>
          </a:p>
          <a:p>
            <a:pPr algn="ctr"/>
            <a:endParaRPr lang="lv-LV" dirty="0"/>
          </a:p>
          <a:p>
            <a:pPr algn="ctr"/>
            <a:r>
              <a:rPr lang="lv-LV" dirty="0" smtClean="0"/>
              <a:t> </a:t>
            </a:r>
          </a:p>
          <a:p>
            <a:pPr algn="ctr"/>
            <a:r>
              <a:rPr lang="lv-LV" dirty="0" smtClean="0"/>
              <a:t>Tas viss kopā veido </a:t>
            </a:r>
            <a:r>
              <a:rPr lang="lv-LV" b="1" dirty="0" smtClean="0"/>
              <a:t>noteiktu kopainu</a:t>
            </a:r>
            <a:r>
              <a:rPr lang="lv-LV" dirty="0" smtClean="0"/>
              <a:t>, kuru ir svarīgi</a:t>
            </a:r>
            <a:r>
              <a:rPr lang="lv-LV" b="1" dirty="0" smtClean="0"/>
              <a:t> ieraudzīt</a:t>
            </a:r>
            <a:r>
              <a:rPr lang="lv-LV" dirty="0"/>
              <a:t> </a:t>
            </a:r>
            <a:r>
              <a:rPr lang="lv-LV" dirty="0" smtClean="0"/>
              <a:t>un </a:t>
            </a:r>
            <a:r>
              <a:rPr lang="lv-LV" b="1" dirty="0" smtClean="0"/>
              <a:t>izvērtēt</a:t>
            </a:r>
            <a:r>
              <a:rPr lang="lv-LV" dirty="0" smtClean="0"/>
              <a:t>. </a:t>
            </a:r>
            <a:endParaRPr lang="lv-LV" dirty="0"/>
          </a:p>
        </p:txBody>
      </p:sp>
      <p:pic>
        <p:nvPicPr>
          <p:cNvPr id="2" name="PISA4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88900" y="6495078"/>
            <a:ext cx="362921" cy="36292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32074283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799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008" y="974702"/>
            <a:ext cx="3714861" cy="434988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250193" y="333486"/>
            <a:ext cx="4055633" cy="535531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Latvijas izglītības procesa </a:t>
            </a:r>
          </a:p>
          <a:p>
            <a:pPr algn="ctr"/>
            <a:r>
              <a:rPr lang="lv-LV" b="1" dirty="0" smtClean="0"/>
              <a:t>virzītājiem </a:t>
            </a:r>
            <a:r>
              <a:rPr lang="lv-LV" dirty="0" smtClean="0"/>
              <a:t>ir nepieciešams zināt, </a:t>
            </a:r>
            <a:r>
              <a:rPr lang="lv-LV" b="1" dirty="0" smtClean="0"/>
              <a:t>kurā virzienā </a:t>
            </a:r>
            <a:r>
              <a:rPr lang="lv-LV" dirty="0" smtClean="0"/>
              <a:t>turpināt savu darbu. </a:t>
            </a:r>
          </a:p>
          <a:p>
            <a:pPr algn="ctr"/>
            <a:endParaRPr lang="lv-LV" dirty="0" smtClean="0"/>
          </a:p>
          <a:p>
            <a:pPr algn="ctr"/>
            <a:r>
              <a:rPr lang="lv-LV" dirty="0" smtClean="0"/>
              <a:t>Kāds ir Latvijas skolēnu </a:t>
            </a:r>
            <a:r>
              <a:rPr lang="lv-LV" b="1" dirty="0" smtClean="0"/>
              <a:t>kompetences</a:t>
            </a:r>
            <a:r>
              <a:rPr lang="lv-LV" dirty="0" smtClean="0"/>
              <a:t> līmenis, salīdzinot ar citām valstīm?</a:t>
            </a:r>
          </a:p>
          <a:p>
            <a:pPr algn="ctr"/>
            <a:endParaRPr lang="lv-LV" dirty="0"/>
          </a:p>
          <a:p>
            <a:pPr algn="ctr"/>
            <a:r>
              <a:rPr lang="lv-LV" dirty="0" smtClean="0"/>
              <a:t> Kam mūsu izglītības sistēmā jāpievērš uzmanība </a:t>
            </a:r>
            <a:r>
              <a:rPr lang="lv-LV" b="1" dirty="0" smtClean="0"/>
              <a:t>vispirms</a:t>
            </a:r>
            <a:r>
              <a:rPr lang="lv-LV" dirty="0" smtClean="0"/>
              <a:t> un kas ir izdarāms pēc </a:t>
            </a:r>
            <a:r>
              <a:rPr lang="lv-LV" b="1" dirty="0" smtClean="0"/>
              <a:t>tam</a:t>
            </a:r>
            <a:r>
              <a:rPr lang="lv-LV" dirty="0" smtClean="0"/>
              <a:t>? </a:t>
            </a:r>
          </a:p>
          <a:p>
            <a:pPr algn="ctr"/>
            <a:endParaRPr lang="lv-LV" dirty="0" smtClean="0"/>
          </a:p>
          <a:p>
            <a:pPr algn="ctr"/>
            <a:r>
              <a:rPr lang="lv-LV" dirty="0" smtClean="0"/>
              <a:t>OECD PISA pētījumā iegūtie rezultāti veido </a:t>
            </a:r>
            <a:r>
              <a:rPr lang="lv-LV" b="1" dirty="0" smtClean="0"/>
              <a:t>vispārējās izglītības kopainu</a:t>
            </a:r>
            <a:r>
              <a:rPr lang="lv-LV" dirty="0" smtClean="0"/>
              <a:t>. </a:t>
            </a:r>
          </a:p>
          <a:p>
            <a:pPr algn="ctr"/>
            <a:r>
              <a:rPr lang="lv-LV" dirty="0" smtClean="0"/>
              <a:t>Tai ir jābūt pēc iespējas </a:t>
            </a:r>
            <a:r>
              <a:rPr lang="lv-LV" b="1" dirty="0" smtClean="0"/>
              <a:t>skaidrākai</a:t>
            </a:r>
            <a:r>
              <a:rPr lang="lv-LV" dirty="0" smtClean="0"/>
              <a:t> un </a:t>
            </a:r>
          </a:p>
          <a:p>
            <a:pPr algn="ctr"/>
            <a:r>
              <a:rPr lang="lv-LV" dirty="0" smtClean="0"/>
              <a:t>jāaptver pēc iespējas </a:t>
            </a:r>
            <a:r>
              <a:rPr lang="lv-LV" b="1" dirty="0" smtClean="0"/>
              <a:t>plašāks</a:t>
            </a:r>
            <a:r>
              <a:rPr lang="lv-LV" dirty="0" smtClean="0"/>
              <a:t> laukums, lai </a:t>
            </a:r>
            <a:r>
              <a:rPr lang="lv-LV" b="1" dirty="0" smtClean="0"/>
              <a:t>iegūtie dati </a:t>
            </a:r>
          </a:p>
          <a:p>
            <a:pPr algn="ctr"/>
            <a:r>
              <a:rPr lang="lv-LV" dirty="0" smtClean="0"/>
              <a:t>būtu izmantojami kā </a:t>
            </a:r>
            <a:r>
              <a:rPr lang="lv-LV" b="1" dirty="0" smtClean="0"/>
              <a:t>objektīva patiesība</a:t>
            </a:r>
            <a:r>
              <a:rPr lang="lv-LV" dirty="0" smtClean="0"/>
              <a:t>, </a:t>
            </a:r>
          </a:p>
          <a:p>
            <a:pPr algn="ctr"/>
            <a:r>
              <a:rPr lang="lv-LV" dirty="0" smtClean="0"/>
              <a:t>nevis </a:t>
            </a:r>
            <a:r>
              <a:rPr lang="lv-LV" b="1" dirty="0" smtClean="0"/>
              <a:t>pa roku galam </a:t>
            </a:r>
            <a:r>
              <a:rPr lang="lv-LV" dirty="0" smtClean="0"/>
              <a:t>sameklētas aptaujas un ziņas. </a:t>
            </a:r>
            <a:endParaRPr lang="lv-LV" dirty="0"/>
          </a:p>
        </p:txBody>
      </p:sp>
      <p:pic>
        <p:nvPicPr>
          <p:cNvPr id="2" name="PISA5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14493" y="6452944"/>
            <a:ext cx="405055" cy="4050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08740620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416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4701" y="473335"/>
            <a:ext cx="10875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/>
              <a:t>K</a:t>
            </a:r>
            <a:r>
              <a:rPr lang="lv-LV" sz="2400" b="1" dirty="0" smtClean="0"/>
              <a:t>āda </a:t>
            </a:r>
            <a:r>
              <a:rPr lang="lv-LV" sz="2400" b="1" i="1" dirty="0" smtClean="0"/>
              <a:t>man</a:t>
            </a:r>
            <a:r>
              <a:rPr lang="lv-LV" sz="2400" b="1" dirty="0" smtClean="0"/>
              <a:t> kā skolēnam tajā visā ir loma? </a:t>
            </a:r>
            <a:endParaRPr lang="lv-LV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0" y="4019188"/>
            <a:ext cx="3797448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b="1" dirty="0" smtClean="0"/>
              <a:t>Tava dalība </a:t>
            </a:r>
            <a:r>
              <a:rPr lang="lv-LV" dirty="0" smtClean="0"/>
              <a:t>pētījumā ir uzdevumu risināšana un atbildes uz aptaujas jautājumiem. </a:t>
            </a:r>
          </a:p>
          <a:p>
            <a:pPr algn="ctr"/>
            <a:r>
              <a:rPr lang="lv-LV" dirty="0" smtClean="0"/>
              <a:t>PISA pētījumā Tu </a:t>
            </a:r>
            <a:r>
              <a:rPr lang="lv-LV" b="1" dirty="0" smtClean="0"/>
              <a:t>pārstāvi Latviju</a:t>
            </a:r>
            <a:r>
              <a:rPr lang="lv-LV" dirty="0" smtClean="0"/>
              <a:t>. Tā ir Tava </a:t>
            </a:r>
            <a:r>
              <a:rPr lang="lv-LV" b="1" dirty="0" smtClean="0"/>
              <a:t>palīdzība</a:t>
            </a:r>
            <a:r>
              <a:rPr lang="lv-LV" dirty="0" smtClean="0"/>
              <a:t> izglītības kvalitātes kopainas sastādīšanā.</a:t>
            </a:r>
            <a:endParaRPr lang="lv-LV" dirty="0"/>
          </a:p>
        </p:txBody>
      </p:sp>
      <p:sp>
        <p:nvSpPr>
          <p:cNvPr id="2" name="TextBox 1"/>
          <p:cNvSpPr txBox="1"/>
          <p:nvPr/>
        </p:nvSpPr>
        <p:spPr>
          <a:xfrm>
            <a:off x="7767019" y="4157688"/>
            <a:ext cx="3937299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Tāpat </a:t>
            </a:r>
            <a:r>
              <a:rPr lang="lv-LV" dirty="0"/>
              <a:t>kā sportisti, saņemot balvas, mēdz </a:t>
            </a:r>
            <a:r>
              <a:rPr lang="lv-LV" dirty="0" smtClean="0"/>
              <a:t>teikt, </a:t>
            </a:r>
            <a:r>
              <a:rPr lang="lv-LV" dirty="0"/>
              <a:t>ka viņi «nebūtu to izdarījuši bez sava trenera un komandas», </a:t>
            </a:r>
            <a:endParaRPr lang="lv-LV" dirty="0" smtClean="0"/>
          </a:p>
          <a:p>
            <a:pPr algn="ctr"/>
            <a:r>
              <a:rPr lang="lv-LV" dirty="0" smtClean="0"/>
              <a:t>tieši </a:t>
            </a:r>
            <a:r>
              <a:rPr lang="lv-LV" dirty="0"/>
              <a:t>tāpat OECD PISA pētījums </a:t>
            </a:r>
            <a:r>
              <a:rPr lang="lv-LV" b="1" dirty="0"/>
              <a:t>nav iespējams </a:t>
            </a:r>
            <a:r>
              <a:rPr lang="lv-LV" dirty="0"/>
              <a:t>bez </a:t>
            </a:r>
            <a:r>
              <a:rPr lang="lv-LV" b="1" dirty="0"/>
              <a:t>Tavas</a:t>
            </a:r>
            <a:r>
              <a:rPr lang="lv-LV" dirty="0"/>
              <a:t> un Tavu </a:t>
            </a:r>
            <a:r>
              <a:rPr lang="lv-LV" dirty="0" smtClean="0"/>
              <a:t>klasesbiedru </a:t>
            </a:r>
            <a:r>
              <a:rPr lang="lv-LV" b="1" dirty="0" smtClean="0"/>
              <a:t>iesaistīšanās</a:t>
            </a:r>
            <a:r>
              <a:rPr lang="lv-LV" dirty="0" smtClean="0"/>
              <a:t> pētījumā. </a:t>
            </a:r>
            <a:endParaRPr lang="lv-LV" dirty="0"/>
          </a:p>
        </p:txBody>
      </p:sp>
      <p:sp>
        <p:nvSpPr>
          <p:cNvPr id="9" name="Right Arrow 8"/>
          <p:cNvSpPr/>
          <p:nvPr/>
        </p:nvSpPr>
        <p:spPr>
          <a:xfrm>
            <a:off x="4028737" y="4157688"/>
            <a:ext cx="3506993" cy="48463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9195" y="1601974"/>
            <a:ext cx="3729542" cy="2275021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57475" y="1601973"/>
            <a:ext cx="3544650" cy="2275021"/>
          </a:xfrm>
          <a:prstGeom prst="rect">
            <a:avLst/>
          </a:prstGeom>
        </p:spPr>
      </p:pic>
      <p:pic>
        <p:nvPicPr>
          <p:cNvPr id="3" name="PISA6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6"/>
          <a:stretch>
            <a:fillRect/>
          </a:stretch>
        </p:blipFill>
        <p:spPr>
          <a:xfrm>
            <a:off x="25101" y="6431280"/>
            <a:ext cx="426720" cy="4267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335005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369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634701" y="473335"/>
            <a:ext cx="1087598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sz="2400" b="1" dirty="0" smtClean="0"/>
              <a:t>Kāds ir PISA pētījuma rezultāts? </a:t>
            </a:r>
            <a:endParaRPr lang="lv-LV" sz="2400" b="1" dirty="0"/>
          </a:p>
        </p:txBody>
      </p:sp>
      <p:sp>
        <p:nvSpPr>
          <p:cNvPr id="5" name="TextBox 4"/>
          <p:cNvSpPr txBox="1"/>
          <p:nvPr/>
        </p:nvSpPr>
        <p:spPr>
          <a:xfrm>
            <a:off x="1430768" y="1355464"/>
            <a:ext cx="950976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lv-LV" dirty="0" smtClean="0"/>
              <a:t>PISA pētījuma testos iegūtās atbildes </a:t>
            </a:r>
            <a:r>
              <a:rPr lang="lv-LV" b="1" dirty="0" smtClean="0"/>
              <a:t>apkopo un analizē </a:t>
            </a:r>
          </a:p>
          <a:p>
            <a:pPr algn="ctr"/>
            <a:r>
              <a:rPr lang="lv-LV" dirty="0" smtClean="0"/>
              <a:t>Latvijas Universitātes Izglītības pētniecības institūta </a:t>
            </a:r>
            <a:r>
              <a:rPr lang="lv-LV" b="1" dirty="0" smtClean="0"/>
              <a:t>pētnieki</a:t>
            </a:r>
            <a:r>
              <a:rPr lang="lv-LV" dirty="0" smtClean="0"/>
              <a:t>. </a:t>
            </a:r>
          </a:p>
          <a:p>
            <a:pPr algn="ctr"/>
            <a:r>
              <a:rPr lang="lv-LV" dirty="0" smtClean="0"/>
              <a:t>Iegūtos datus pēc tam nosūta OECD, kas apkopo </a:t>
            </a:r>
            <a:r>
              <a:rPr lang="lv-LV" b="1" dirty="0" smtClean="0"/>
              <a:t>visu pārējo </a:t>
            </a:r>
            <a:r>
              <a:rPr lang="lv-LV" dirty="0" smtClean="0"/>
              <a:t>pētījumā iesaistīto </a:t>
            </a:r>
          </a:p>
          <a:p>
            <a:pPr algn="ctr"/>
            <a:r>
              <a:rPr lang="lv-LV" dirty="0" smtClean="0"/>
              <a:t>vairāk kā 80 valstu datus un </a:t>
            </a:r>
            <a:r>
              <a:rPr lang="lv-LV" b="1" dirty="0" smtClean="0"/>
              <a:t>publicē tos</a:t>
            </a:r>
            <a:r>
              <a:rPr lang="lv-LV" dirty="0" smtClean="0"/>
              <a:t>. </a:t>
            </a:r>
          </a:p>
          <a:p>
            <a:pPr algn="ctr"/>
            <a:r>
              <a:rPr lang="lv-LV" dirty="0" smtClean="0"/>
              <a:t>Rezultātā Tu varēsi </a:t>
            </a:r>
            <a:r>
              <a:rPr lang="lv-LV" b="1" dirty="0" smtClean="0"/>
              <a:t>uzzināt</a:t>
            </a:r>
            <a:r>
              <a:rPr lang="lv-LV" dirty="0" smtClean="0"/>
              <a:t>, kurā vietā valstu konkurencē </a:t>
            </a:r>
          </a:p>
          <a:p>
            <a:pPr algn="ctr"/>
            <a:r>
              <a:rPr lang="lv-LV" dirty="0" smtClean="0"/>
              <a:t>ir ierindotas </a:t>
            </a:r>
            <a:r>
              <a:rPr lang="lv-LV" b="1" dirty="0" smtClean="0"/>
              <a:t>Latvijas</a:t>
            </a:r>
            <a:r>
              <a:rPr lang="lv-LV" dirty="0" smtClean="0"/>
              <a:t> 15-gadīgo skolēnu zināšanas </a:t>
            </a:r>
          </a:p>
          <a:p>
            <a:pPr algn="ctr"/>
            <a:r>
              <a:rPr lang="lv-LV" b="1" dirty="0" smtClean="0"/>
              <a:t>katrā</a:t>
            </a:r>
            <a:r>
              <a:rPr lang="lv-LV" dirty="0" smtClean="0"/>
              <a:t> no pētījuma trim jomām– dabaszinātnēs, matemātikā, lasīšanā</a:t>
            </a:r>
            <a:r>
              <a:rPr lang="lv-LV" dirty="0" smtClean="0">
                <a:solidFill>
                  <a:srgbClr val="FF0000"/>
                </a:solidFill>
              </a:rPr>
              <a:t>. </a:t>
            </a:r>
            <a:endParaRPr lang="lv-LV" dirty="0">
              <a:solidFill>
                <a:srgbClr val="FF0000"/>
              </a:solidFill>
            </a:endParaRP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81944" y="3363805"/>
            <a:ext cx="2981494" cy="2981494"/>
          </a:xfrm>
          <a:prstGeom prst="rect">
            <a:avLst/>
          </a:prstGeom>
        </p:spPr>
      </p:pic>
      <p:pic>
        <p:nvPicPr>
          <p:cNvPr id="2" name="PISA7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101" y="6399006"/>
            <a:ext cx="458993" cy="458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40567522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3906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186048" y="86060"/>
            <a:ext cx="82833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			</a:t>
            </a:r>
            <a:r>
              <a:rPr lang="lv-LV" b="1" dirty="0" smtClean="0"/>
              <a:t>PISA 2015 testa jautājuma piemērs </a:t>
            </a:r>
            <a:endParaRPr lang="lv-LV" b="1" dirty="0"/>
          </a:p>
        </p:txBody>
      </p:sp>
      <p:sp>
        <p:nvSpPr>
          <p:cNvPr id="5" name="TextBox 4"/>
          <p:cNvSpPr txBox="1"/>
          <p:nvPr/>
        </p:nvSpPr>
        <p:spPr>
          <a:xfrm>
            <a:off x="9746428" y="2872292"/>
            <a:ext cx="2323652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dirty="0" smtClean="0"/>
              <a:t>Tava dalība pētījumā nozīmē </a:t>
            </a:r>
            <a:r>
              <a:rPr lang="lv-LV" b="1" dirty="0" smtClean="0"/>
              <a:t>atbildes</a:t>
            </a:r>
            <a:r>
              <a:rPr lang="lv-LV" dirty="0" smtClean="0"/>
              <a:t> uz dažādiem jautājumiem par </a:t>
            </a:r>
            <a:r>
              <a:rPr lang="lv-LV" b="1" dirty="0" smtClean="0"/>
              <a:t>dabaszinātnēm</a:t>
            </a:r>
            <a:r>
              <a:rPr lang="lv-LV" b="1" dirty="0"/>
              <a:t> </a:t>
            </a:r>
            <a:r>
              <a:rPr lang="lv-LV" b="1" dirty="0" smtClean="0"/>
              <a:t>un matemātiku</a:t>
            </a:r>
            <a:r>
              <a:rPr lang="lv-LV" dirty="0" smtClean="0"/>
              <a:t>. </a:t>
            </a:r>
          </a:p>
          <a:p>
            <a:r>
              <a:rPr lang="lv-LV" dirty="0" smtClean="0"/>
              <a:t>Lasīšanas</a:t>
            </a:r>
            <a:r>
              <a:rPr lang="lv-LV" dirty="0" smtClean="0">
                <a:solidFill>
                  <a:srgbClr val="FF0000"/>
                </a:solidFill>
              </a:rPr>
              <a:t> </a:t>
            </a:r>
            <a:r>
              <a:rPr lang="lv-LV" dirty="0" smtClean="0"/>
              <a:t>novērtēšanu veic, aicinot Tevi </a:t>
            </a:r>
            <a:r>
              <a:rPr lang="lv-LV" b="1" dirty="0" smtClean="0"/>
              <a:t>analizēt tekstu</a:t>
            </a:r>
            <a:r>
              <a:rPr lang="lv-LV" dirty="0" smtClean="0"/>
              <a:t>, izteikt par to secinājumus utt. </a:t>
            </a:r>
            <a:endParaRPr lang="lv-LV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18042" y="530696"/>
            <a:ext cx="7651395" cy="5744156"/>
          </a:xfrm>
          <a:prstGeom prst="rect">
            <a:avLst/>
          </a:prstGeom>
        </p:spPr>
      </p:pic>
      <p:pic>
        <p:nvPicPr>
          <p:cNvPr id="2" name="PISA8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465346"/>
            <a:ext cx="392654" cy="3926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82674588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327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5000"/>
                <a:lumOff val="95000"/>
              </a:schemeClr>
            </a:gs>
            <a:gs pos="74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540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2829261" y="107576"/>
            <a:ext cx="770247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/>
              <a:t> Vēl viens PISA 2015 testa jautājuma piemērs, vairākās daļās. 1. daļa</a:t>
            </a:r>
            <a:endParaRPr lang="lv-LV" b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06240" y="552212"/>
            <a:ext cx="7445494" cy="5591420"/>
          </a:xfrm>
          <a:prstGeom prst="rect">
            <a:avLst/>
          </a:prstGeom>
        </p:spPr>
      </p:pic>
      <p:sp>
        <p:nvSpPr>
          <p:cNvPr id="8" name="Right Arrow 7"/>
          <p:cNvSpPr/>
          <p:nvPr/>
        </p:nvSpPr>
        <p:spPr>
          <a:xfrm>
            <a:off x="258184" y="2538805"/>
            <a:ext cx="4625788" cy="97048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>
              <a:solidFill>
                <a:schemeClr val="bg1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08791" y="2872292"/>
            <a:ext cx="424927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bg1"/>
                </a:solidFill>
              </a:rPr>
              <a:t>Situācijas raksturojums, fakta novērošana</a:t>
            </a:r>
            <a:endParaRPr lang="lv-LV" b="1" dirty="0">
              <a:solidFill>
                <a:schemeClr val="bg1"/>
              </a:solidFill>
            </a:endParaRPr>
          </a:p>
        </p:txBody>
      </p:sp>
      <p:sp>
        <p:nvSpPr>
          <p:cNvPr id="10" name="Right Arrow 9"/>
          <p:cNvSpPr/>
          <p:nvPr/>
        </p:nvSpPr>
        <p:spPr>
          <a:xfrm>
            <a:off x="258185" y="3842774"/>
            <a:ext cx="4625788" cy="912106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lv-LV"/>
          </a:p>
        </p:txBody>
      </p:sp>
      <p:sp>
        <p:nvSpPr>
          <p:cNvPr id="11" name="TextBox 10"/>
          <p:cNvSpPr txBox="1"/>
          <p:nvPr/>
        </p:nvSpPr>
        <p:spPr>
          <a:xfrm>
            <a:off x="903643" y="4114161"/>
            <a:ext cx="39803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lv-LV" b="1" dirty="0" smtClean="0">
                <a:solidFill>
                  <a:schemeClr val="bg1"/>
                </a:solidFill>
              </a:rPr>
              <a:t>Situāciju ietekmējošie apstākļi </a:t>
            </a:r>
            <a:endParaRPr lang="lv-LV" b="1" dirty="0">
              <a:solidFill>
                <a:schemeClr val="bg1"/>
              </a:solidFill>
            </a:endParaRPr>
          </a:p>
        </p:txBody>
      </p:sp>
      <p:pic>
        <p:nvPicPr>
          <p:cNvPr id="2" name="PISA9">
            <a:hlinkClick r:id="" action="ppaction://media"/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6454588"/>
            <a:ext cx="403412" cy="4034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19075069"/>
      </p:ext>
    </p:extLst>
  </p:cSld>
  <p:clrMapOvr>
    <a:masterClrMapping/>
  </p:clrMapOvr>
  <mc:AlternateContent xmlns:mc="http://schemas.openxmlformats.org/markup-compatibility/2006">
    <mc:Choice xmlns:p14="http://schemas.microsoft.com/office/powerpoint/2010/main"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316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Retrospect">
  <a:themeElements>
    <a:clrScheme name="Retrospect">
      <a:dk1>
        <a:sysClr val="windowText" lastClr="000000"/>
      </a:dk1>
      <a:lt1>
        <a:sysClr val="window" lastClr="FFFFFF"/>
      </a:lt1>
      <a:dk2>
        <a:srgbClr val="455F51"/>
      </a:dk2>
      <a:lt2>
        <a:srgbClr val="E2DFCC"/>
      </a:lt2>
      <a:accent1>
        <a:srgbClr val="99CB38"/>
      </a:accent1>
      <a:accent2>
        <a:srgbClr val="63A537"/>
      </a:accent2>
      <a:accent3>
        <a:srgbClr val="37A76F"/>
      </a:accent3>
      <a:accent4>
        <a:srgbClr val="44C1A3"/>
      </a:accent4>
      <a:accent5>
        <a:srgbClr val="4EB3CF"/>
      </a:accent5>
      <a:accent6>
        <a:srgbClr val="51C3F9"/>
      </a:accent6>
      <a:hlink>
        <a:srgbClr val="6B9F25"/>
      </a:hlink>
      <a:folHlink>
        <a:srgbClr val="B26B02"/>
      </a:folHlink>
    </a:clrScheme>
    <a:fontScheme name="Retrospect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Retrospec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hade val="92000"/>
                <a:satMod val="130000"/>
              </a:schemeClr>
            </a:gs>
            <a:gs pos="45000">
              <a:schemeClr val="phClr">
                <a:tint val="60000"/>
                <a:shade val="99000"/>
                <a:satMod val="120000"/>
              </a:schemeClr>
            </a:gs>
            <a:gs pos="100000">
              <a:schemeClr val="phClr">
                <a:tint val="55000"/>
                <a:satMod val="140000"/>
              </a:schemeClr>
            </a:gs>
          </a:gsLst>
          <a:path path="circle">
            <a:fillToRect l="100000" t="100000" r="100000" b="100000"/>
          </a:path>
        </a:gradFill>
        <a:gradFill rotWithShape="1">
          <a:gsLst>
            <a:gs pos="0">
              <a:schemeClr val="phClr">
                <a:shade val="85000"/>
                <a:satMod val="130000"/>
              </a:schemeClr>
            </a:gs>
            <a:gs pos="34000">
              <a:schemeClr val="phClr">
                <a:shade val="87000"/>
                <a:satMod val="125000"/>
              </a:schemeClr>
            </a:gs>
            <a:gs pos="70000">
              <a:schemeClr val="phClr">
                <a:tint val="100000"/>
                <a:shade val="90000"/>
                <a:satMod val="130000"/>
              </a:schemeClr>
            </a:gs>
            <a:gs pos="100000">
              <a:schemeClr val="phClr">
                <a:tint val="100000"/>
                <a:shade val="100000"/>
                <a:satMod val="110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2700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2700000" algn="br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44450" dist="25400" dir="2700000" algn="br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9800000"/>
            </a:lightRig>
          </a:scene3d>
          <a:sp3d prstMaterial="flat">
            <a:bevelT w="25400" h="31750"/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7000"/>
            <a:satMod val="130000"/>
          </a:schemeClr>
        </a:solidFill>
        <a:gradFill rotWithShape="1">
          <a:gsLst>
            <a:gs pos="0">
              <a:schemeClr val="phClr">
                <a:tint val="96000"/>
                <a:shade val="99000"/>
                <a:satMod val="140000"/>
              </a:schemeClr>
            </a:gs>
            <a:gs pos="65000">
              <a:schemeClr val="phClr">
                <a:tint val="100000"/>
                <a:shade val="80000"/>
                <a:satMod val="130000"/>
              </a:schemeClr>
            </a:gs>
            <a:gs pos="100000">
              <a:schemeClr val="phClr">
                <a:tint val="100000"/>
                <a:shade val="48000"/>
                <a:satMod val="120000"/>
              </a:schemeClr>
            </a:gs>
          </a:gsLst>
          <a:lin ang="162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Retrospect" id="{5F128B03-DCCA-4EEB-AB3B-CF2899314A46}" vid="{D26EA377-59BD-4C9C-9D94-EE8416EE4C7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Retrospect</Template>
  <TotalTime>756</TotalTime>
  <Words>472</Words>
  <Application>Microsoft Office PowerPoint</Application>
  <PresentationFormat>Widescreen</PresentationFormat>
  <Paragraphs>88</Paragraphs>
  <Slides>12</Slides>
  <Notes>0</Notes>
  <HiddenSlides>0</HiddenSlides>
  <MMClips>12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5" baseType="lpstr">
      <vt:lpstr>Calibri</vt:lpstr>
      <vt:lpstr>Calibri Light</vt:lpstr>
      <vt:lpstr>Retrospect</vt:lpstr>
      <vt:lpstr>Starptautiskā skolēnu novērtēšanas programma OECD PISA 2018</vt:lpstr>
      <vt:lpstr>Kas ir OECD? 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OECD PISA 2018</dc:title>
  <dc:creator>Toms Treibergs</dc:creator>
  <cp:lastModifiedBy>Toms Treibergs</cp:lastModifiedBy>
  <cp:revision>44</cp:revision>
  <dcterms:created xsi:type="dcterms:W3CDTF">2017-03-06T09:06:25Z</dcterms:created>
  <dcterms:modified xsi:type="dcterms:W3CDTF">2017-03-16T14:03:13Z</dcterms:modified>
</cp:coreProperties>
</file>