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18"/>
  </p:notesMasterIdLst>
  <p:sldIdLst>
    <p:sldId id="256" r:id="rId2"/>
    <p:sldId id="304" r:id="rId3"/>
    <p:sldId id="310" r:id="rId4"/>
    <p:sldId id="311" r:id="rId5"/>
    <p:sldId id="312" r:id="rId6"/>
    <p:sldId id="314" r:id="rId7"/>
    <p:sldId id="315" r:id="rId8"/>
    <p:sldId id="316" r:id="rId9"/>
    <p:sldId id="319" r:id="rId10"/>
    <p:sldId id="317" r:id="rId11"/>
    <p:sldId id="318" r:id="rId12"/>
    <p:sldId id="320" r:id="rId13"/>
    <p:sldId id="321" r:id="rId14"/>
    <p:sldId id="322" r:id="rId15"/>
    <p:sldId id="323" r:id="rId16"/>
    <p:sldId id="300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84" d="100"/>
          <a:sy n="84" d="100"/>
        </p:scale>
        <p:origin x="57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A2E4AA-838B-4A23-8487-4898919ACEE7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EEEB2ED-8088-443D-A28E-3DA0AAB0216B}">
      <dgm:prSet phldrT="[Text]"/>
      <dgm:spPr>
        <a:solidFill>
          <a:srgbClr val="C39BE1"/>
        </a:solidFill>
      </dgm:spPr>
      <dgm:t>
        <a:bodyPr/>
        <a:lstStyle/>
        <a:p>
          <a:r>
            <a:rPr lang="lv-LV" dirty="0">
              <a:solidFill>
                <a:schemeClr val="bg1"/>
              </a:solidFill>
            </a:rPr>
            <a:t>No 18.02  pasūtīt siekalu testus (PĶR) Veselības inspekcijā</a:t>
          </a:r>
          <a:endParaRPr lang="en-GB" dirty="0">
            <a:solidFill>
              <a:schemeClr val="bg1"/>
            </a:solidFill>
          </a:endParaRPr>
        </a:p>
      </dgm:t>
    </dgm:pt>
    <dgm:pt modelId="{29EDD662-C166-4D7F-8A0C-43E567E775AB}" type="parTrans" cxnId="{7D9E4F85-96C4-4EE0-A832-CF6476A137BC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54C51895-5924-4648-B7FB-E05B5B51493E}" type="sibTrans" cxnId="{7D9E4F85-96C4-4EE0-A832-CF6476A137BC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4841D018-B753-402E-8B00-CC6999C2BD9C}">
      <dgm:prSet phldrT="[Text]"/>
      <dgm:spPr>
        <a:solidFill>
          <a:srgbClr val="B381D9"/>
        </a:solidFill>
      </dgm:spPr>
      <dgm:t>
        <a:bodyPr/>
        <a:lstStyle/>
        <a:p>
          <a:r>
            <a:rPr lang="lv-LV" dirty="0">
              <a:solidFill>
                <a:schemeClr val="bg1"/>
              </a:solidFill>
            </a:rPr>
            <a:t>Ar laboratoriju vienoties par testēšanu, maksā NVD</a:t>
          </a:r>
          <a:endParaRPr lang="en-GB" dirty="0">
            <a:solidFill>
              <a:schemeClr val="bg1"/>
            </a:solidFill>
          </a:endParaRPr>
        </a:p>
      </dgm:t>
    </dgm:pt>
    <dgm:pt modelId="{AA172A2E-3C06-4215-804C-75553965D690}" type="parTrans" cxnId="{E1AB6129-C97C-4D0B-A8CA-FCA19E7AC3AD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1EE9CE58-F4F8-4ACF-B2D8-09DCCE67CA6F}" type="sibTrans" cxnId="{E1AB6129-C97C-4D0B-A8CA-FCA19E7AC3AD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BBC8C08F-A3AB-4419-B928-A2F1E515F51C}">
      <dgm:prSet phldrT="[Text]" custT="1"/>
      <dgm:spPr>
        <a:solidFill>
          <a:srgbClr val="9954CC"/>
        </a:solidFill>
      </dgm:spPr>
      <dgm:t>
        <a:bodyPr/>
        <a:lstStyle/>
        <a:p>
          <a:r>
            <a:rPr lang="lv-LV" sz="2000" dirty="0">
              <a:solidFill>
                <a:schemeClr val="bg1"/>
              </a:solidFill>
            </a:rPr>
            <a:t>Personāls nodod testus testēšanas dienā</a:t>
          </a:r>
          <a:endParaRPr lang="en-GB" sz="2000" dirty="0">
            <a:solidFill>
              <a:schemeClr val="bg1"/>
            </a:solidFill>
          </a:endParaRPr>
        </a:p>
      </dgm:t>
    </dgm:pt>
    <dgm:pt modelId="{004C4D3B-5CA1-4599-820A-A7FD40062C9E}" type="parTrans" cxnId="{010E8BFF-9DED-4C9B-9422-85E417DD31CC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B8E2DCE4-6A3D-4BBB-A300-1763FA51E17C}" type="sibTrans" cxnId="{010E8BFF-9DED-4C9B-9422-85E417DD31CC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831E8C9C-A4DD-45B4-88D1-33026A3A29EA}">
      <dgm:prSet phldrT="[Text]" custT="1"/>
      <dgm:spPr>
        <a:solidFill>
          <a:srgbClr val="7030A0"/>
        </a:solidFill>
      </dgm:spPr>
      <dgm:t>
        <a:bodyPr/>
        <a:lstStyle/>
        <a:p>
          <a:r>
            <a:rPr lang="lv-LV" sz="2000" dirty="0">
              <a:solidFill>
                <a:schemeClr val="bg1"/>
              </a:solidFill>
            </a:rPr>
            <a:t>Saņem testa</a:t>
          </a:r>
        </a:p>
        <a:p>
          <a:r>
            <a:rPr lang="lv-LV" sz="2000" dirty="0">
              <a:solidFill>
                <a:schemeClr val="bg1"/>
              </a:solidFill>
            </a:rPr>
            <a:t> rezultātu vakarā</a:t>
          </a:r>
          <a:endParaRPr lang="en-GB" sz="2000" dirty="0">
            <a:solidFill>
              <a:schemeClr val="bg1"/>
            </a:solidFill>
          </a:endParaRPr>
        </a:p>
      </dgm:t>
    </dgm:pt>
    <dgm:pt modelId="{A7069119-DE99-45DA-82E8-2F8F4D0EF606}" type="parTrans" cxnId="{E2C59B98-0D7C-41E6-A750-E8966711A30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C6982AD-2DA3-4216-AE01-070F9B66CD73}" type="sibTrans" cxnId="{E2C59B98-0D7C-41E6-A750-E8966711A30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AD7BB5B7-9386-47A1-AA56-0105C807D0CC}" type="pres">
      <dgm:prSet presAssocID="{81A2E4AA-838B-4A23-8487-4898919ACEE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004D69E-026C-4571-97B6-16283264EA85}" type="pres">
      <dgm:prSet presAssocID="{9EEEB2ED-8088-443D-A28E-3DA0AAB0216B}" presName="composite" presStyleCnt="0"/>
      <dgm:spPr/>
    </dgm:pt>
    <dgm:pt modelId="{0BDAA58A-AF80-4BD0-9EDF-3CA3673DA4B5}" type="pres">
      <dgm:prSet presAssocID="{9EEEB2ED-8088-443D-A28E-3DA0AAB0216B}" presName="bentUpArrow1" presStyleLbl="alignImgPlace1" presStyleIdx="0" presStyleCnt="3" custLinFactNeighborX="-25562" custLinFactNeighborY="2297"/>
      <dgm:spPr>
        <a:solidFill>
          <a:schemeClr val="bg1">
            <a:lumMod val="75000"/>
          </a:schemeClr>
        </a:solidFill>
      </dgm:spPr>
    </dgm:pt>
    <dgm:pt modelId="{30C721B6-B6C4-4E95-B710-FB4DB21E75ED}" type="pres">
      <dgm:prSet presAssocID="{9EEEB2ED-8088-443D-A28E-3DA0AAB0216B}" presName="ParentText" presStyleLbl="node1" presStyleIdx="0" presStyleCnt="4" custScaleX="145882">
        <dgm:presLayoutVars>
          <dgm:chMax val="1"/>
          <dgm:chPref val="1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US"/>
        </a:p>
      </dgm:t>
    </dgm:pt>
    <dgm:pt modelId="{E814DF59-E32B-4C7D-AD6F-12B348F8D514}" type="pres">
      <dgm:prSet presAssocID="{9EEEB2ED-8088-443D-A28E-3DA0AAB0216B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CBD783A6-9296-4E40-8F4D-1F0BED94994A}" type="pres">
      <dgm:prSet presAssocID="{54C51895-5924-4648-B7FB-E05B5B51493E}" presName="sibTrans" presStyleCnt="0"/>
      <dgm:spPr/>
    </dgm:pt>
    <dgm:pt modelId="{738C1C24-A975-42B8-A59A-CE49397B279E}" type="pres">
      <dgm:prSet presAssocID="{4841D018-B753-402E-8B00-CC6999C2BD9C}" presName="composite" presStyleCnt="0"/>
      <dgm:spPr/>
    </dgm:pt>
    <dgm:pt modelId="{D5107B1F-A702-4330-B6FA-291980128560}" type="pres">
      <dgm:prSet presAssocID="{4841D018-B753-402E-8B00-CC6999C2BD9C}" presName="bentUpArrow1" presStyleLbl="alignImgPlace1" presStyleIdx="1" presStyleCnt="3" custLinFactNeighborX="-28445" custLinFactNeighborY="4735"/>
      <dgm:spPr>
        <a:solidFill>
          <a:schemeClr val="bg1">
            <a:lumMod val="75000"/>
          </a:schemeClr>
        </a:solidFill>
      </dgm:spPr>
    </dgm:pt>
    <dgm:pt modelId="{AB3E64F6-B193-4631-B751-8818AFD9DE92}" type="pres">
      <dgm:prSet presAssocID="{4841D018-B753-402E-8B00-CC6999C2BD9C}" presName="ParentText" presStyleLbl="node1" presStyleIdx="1" presStyleCnt="4" custScaleX="137828">
        <dgm:presLayoutVars>
          <dgm:chMax val="1"/>
          <dgm:chPref val="1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US"/>
        </a:p>
      </dgm:t>
    </dgm:pt>
    <dgm:pt modelId="{EC892F82-1CBD-47C9-8559-C3179543C524}" type="pres">
      <dgm:prSet presAssocID="{4841D018-B753-402E-8B00-CC6999C2BD9C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9F56E461-2AD6-433C-8603-0690E8EEF81B}" type="pres">
      <dgm:prSet presAssocID="{1EE9CE58-F4F8-4ACF-B2D8-09DCCE67CA6F}" presName="sibTrans" presStyleCnt="0"/>
      <dgm:spPr/>
    </dgm:pt>
    <dgm:pt modelId="{698987B2-3235-47A1-B94E-B2C29745521F}" type="pres">
      <dgm:prSet presAssocID="{BBC8C08F-A3AB-4419-B928-A2F1E515F51C}" presName="composite" presStyleCnt="0"/>
      <dgm:spPr/>
    </dgm:pt>
    <dgm:pt modelId="{4B6C4038-F8F3-46E1-8538-ADD2214F41E5}" type="pres">
      <dgm:prSet presAssocID="{BBC8C08F-A3AB-4419-B928-A2F1E515F51C}" presName="bentUpArrow1" presStyleLbl="alignImgPlace1" presStyleIdx="2" presStyleCnt="3" custLinFactNeighborX="-18259" custLinFactNeighborY="10579"/>
      <dgm:spPr>
        <a:solidFill>
          <a:schemeClr val="bg1">
            <a:lumMod val="75000"/>
          </a:schemeClr>
        </a:solidFill>
      </dgm:spPr>
    </dgm:pt>
    <dgm:pt modelId="{E805EFDB-9D23-4F37-A4D3-E2566F9327D2}" type="pres">
      <dgm:prSet presAssocID="{BBC8C08F-A3AB-4419-B928-A2F1E515F51C}" presName="ParentText" presStyleLbl="node1" presStyleIdx="2" presStyleCnt="4" custScaleX="141365">
        <dgm:presLayoutVars>
          <dgm:chMax val="1"/>
          <dgm:chPref val="1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US"/>
        </a:p>
      </dgm:t>
    </dgm:pt>
    <dgm:pt modelId="{45151F39-D485-477E-BA3C-CB120C8391D6}" type="pres">
      <dgm:prSet presAssocID="{BBC8C08F-A3AB-4419-B928-A2F1E515F51C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D27B2D6D-61BB-4B22-AF7B-DD6DE7182855}" type="pres">
      <dgm:prSet presAssocID="{B8E2DCE4-6A3D-4BBB-A300-1763FA51E17C}" presName="sibTrans" presStyleCnt="0"/>
      <dgm:spPr/>
    </dgm:pt>
    <dgm:pt modelId="{104F3D18-CF5A-435F-9458-2F060B7A542F}" type="pres">
      <dgm:prSet presAssocID="{831E8C9C-A4DD-45B4-88D1-33026A3A29EA}" presName="composite" presStyleCnt="0"/>
      <dgm:spPr/>
    </dgm:pt>
    <dgm:pt modelId="{5CCAFFB5-86D2-4E24-9078-DD4A7190527E}" type="pres">
      <dgm:prSet presAssocID="{831E8C9C-A4DD-45B4-88D1-33026A3A29EA}" presName="ParentText" presStyleLbl="node1" presStyleIdx="3" presStyleCnt="4" custScaleX="159667">
        <dgm:presLayoutVars>
          <dgm:chMax val="1"/>
          <dgm:chPref val="1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US"/>
        </a:p>
      </dgm:t>
    </dgm:pt>
  </dgm:ptLst>
  <dgm:cxnLst>
    <dgm:cxn modelId="{27E43547-004C-4573-8B5C-CA8048EDF93E}" type="presOf" srcId="{831E8C9C-A4DD-45B4-88D1-33026A3A29EA}" destId="{5CCAFFB5-86D2-4E24-9078-DD4A7190527E}" srcOrd="0" destOrd="0" presId="urn:microsoft.com/office/officeart/2005/8/layout/StepDownProcess"/>
    <dgm:cxn modelId="{A1FB6F0A-64F3-477F-93D4-E4D7BCA059E5}" type="presOf" srcId="{9EEEB2ED-8088-443D-A28E-3DA0AAB0216B}" destId="{30C721B6-B6C4-4E95-B710-FB4DB21E75ED}" srcOrd="0" destOrd="0" presId="urn:microsoft.com/office/officeart/2005/8/layout/StepDownProcess"/>
    <dgm:cxn modelId="{E1AB6129-C97C-4D0B-A8CA-FCA19E7AC3AD}" srcId="{81A2E4AA-838B-4A23-8487-4898919ACEE7}" destId="{4841D018-B753-402E-8B00-CC6999C2BD9C}" srcOrd="1" destOrd="0" parTransId="{AA172A2E-3C06-4215-804C-75553965D690}" sibTransId="{1EE9CE58-F4F8-4ACF-B2D8-09DCCE67CA6F}"/>
    <dgm:cxn modelId="{010E8BFF-9DED-4C9B-9422-85E417DD31CC}" srcId="{81A2E4AA-838B-4A23-8487-4898919ACEE7}" destId="{BBC8C08F-A3AB-4419-B928-A2F1E515F51C}" srcOrd="2" destOrd="0" parTransId="{004C4D3B-5CA1-4599-820A-A7FD40062C9E}" sibTransId="{B8E2DCE4-6A3D-4BBB-A300-1763FA51E17C}"/>
    <dgm:cxn modelId="{E2C59B98-0D7C-41E6-A750-E8966711A305}" srcId="{81A2E4AA-838B-4A23-8487-4898919ACEE7}" destId="{831E8C9C-A4DD-45B4-88D1-33026A3A29EA}" srcOrd="3" destOrd="0" parTransId="{A7069119-DE99-45DA-82E8-2F8F4D0EF606}" sibTransId="{DC6982AD-2DA3-4216-AE01-070F9B66CD73}"/>
    <dgm:cxn modelId="{64969B9C-96E6-4F69-8D47-94B97C671BA5}" type="presOf" srcId="{BBC8C08F-A3AB-4419-B928-A2F1E515F51C}" destId="{E805EFDB-9D23-4F37-A4D3-E2566F9327D2}" srcOrd="0" destOrd="0" presId="urn:microsoft.com/office/officeart/2005/8/layout/StepDownProcess"/>
    <dgm:cxn modelId="{71BDE34E-F12B-4904-8A55-F3538340A1BB}" type="presOf" srcId="{4841D018-B753-402E-8B00-CC6999C2BD9C}" destId="{AB3E64F6-B193-4631-B751-8818AFD9DE92}" srcOrd="0" destOrd="0" presId="urn:microsoft.com/office/officeart/2005/8/layout/StepDownProcess"/>
    <dgm:cxn modelId="{7D9E4F85-96C4-4EE0-A832-CF6476A137BC}" srcId="{81A2E4AA-838B-4A23-8487-4898919ACEE7}" destId="{9EEEB2ED-8088-443D-A28E-3DA0AAB0216B}" srcOrd="0" destOrd="0" parTransId="{29EDD662-C166-4D7F-8A0C-43E567E775AB}" sibTransId="{54C51895-5924-4648-B7FB-E05B5B51493E}"/>
    <dgm:cxn modelId="{09C3B8DA-5003-4327-938A-5855BA28FAE4}" type="presOf" srcId="{81A2E4AA-838B-4A23-8487-4898919ACEE7}" destId="{AD7BB5B7-9386-47A1-AA56-0105C807D0CC}" srcOrd="0" destOrd="0" presId="urn:microsoft.com/office/officeart/2005/8/layout/StepDownProcess"/>
    <dgm:cxn modelId="{532EAF4F-4B42-48E3-A037-FCF2AF96ABEA}" type="presParOf" srcId="{AD7BB5B7-9386-47A1-AA56-0105C807D0CC}" destId="{8004D69E-026C-4571-97B6-16283264EA85}" srcOrd="0" destOrd="0" presId="urn:microsoft.com/office/officeart/2005/8/layout/StepDownProcess"/>
    <dgm:cxn modelId="{F891F234-0DD2-49F2-B6A3-DE376AB6B529}" type="presParOf" srcId="{8004D69E-026C-4571-97B6-16283264EA85}" destId="{0BDAA58A-AF80-4BD0-9EDF-3CA3673DA4B5}" srcOrd="0" destOrd="0" presId="urn:microsoft.com/office/officeart/2005/8/layout/StepDownProcess"/>
    <dgm:cxn modelId="{919CC485-2BDC-4CAD-9C45-F13AEE0C3647}" type="presParOf" srcId="{8004D69E-026C-4571-97B6-16283264EA85}" destId="{30C721B6-B6C4-4E95-B710-FB4DB21E75ED}" srcOrd="1" destOrd="0" presId="urn:microsoft.com/office/officeart/2005/8/layout/StepDownProcess"/>
    <dgm:cxn modelId="{3874B463-21A2-4957-90B9-ACE68A0690A0}" type="presParOf" srcId="{8004D69E-026C-4571-97B6-16283264EA85}" destId="{E814DF59-E32B-4C7D-AD6F-12B348F8D514}" srcOrd="2" destOrd="0" presId="urn:microsoft.com/office/officeart/2005/8/layout/StepDownProcess"/>
    <dgm:cxn modelId="{149BB626-2B34-429E-8887-FB94FDFF39C1}" type="presParOf" srcId="{AD7BB5B7-9386-47A1-AA56-0105C807D0CC}" destId="{CBD783A6-9296-4E40-8F4D-1F0BED94994A}" srcOrd="1" destOrd="0" presId="urn:microsoft.com/office/officeart/2005/8/layout/StepDownProcess"/>
    <dgm:cxn modelId="{6D2FA3CE-E49D-4D8B-A383-4236BECDEACF}" type="presParOf" srcId="{AD7BB5B7-9386-47A1-AA56-0105C807D0CC}" destId="{738C1C24-A975-42B8-A59A-CE49397B279E}" srcOrd="2" destOrd="0" presId="urn:microsoft.com/office/officeart/2005/8/layout/StepDownProcess"/>
    <dgm:cxn modelId="{39130817-383D-4D09-917B-C48DB2A2C54B}" type="presParOf" srcId="{738C1C24-A975-42B8-A59A-CE49397B279E}" destId="{D5107B1F-A702-4330-B6FA-291980128560}" srcOrd="0" destOrd="0" presId="urn:microsoft.com/office/officeart/2005/8/layout/StepDownProcess"/>
    <dgm:cxn modelId="{119178CD-CEE8-40F5-B6A2-CD94C51CEC20}" type="presParOf" srcId="{738C1C24-A975-42B8-A59A-CE49397B279E}" destId="{AB3E64F6-B193-4631-B751-8818AFD9DE92}" srcOrd="1" destOrd="0" presId="urn:microsoft.com/office/officeart/2005/8/layout/StepDownProcess"/>
    <dgm:cxn modelId="{8FE5CF39-70BB-4330-8415-EADD6F4BF57C}" type="presParOf" srcId="{738C1C24-A975-42B8-A59A-CE49397B279E}" destId="{EC892F82-1CBD-47C9-8559-C3179543C524}" srcOrd="2" destOrd="0" presId="urn:microsoft.com/office/officeart/2005/8/layout/StepDownProcess"/>
    <dgm:cxn modelId="{293DF1E9-3743-4635-BE0A-9BD1D973860A}" type="presParOf" srcId="{AD7BB5B7-9386-47A1-AA56-0105C807D0CC}" destId="{9F56E461-2AD6-433C-8603-0690E8EEF81B}" srcOrd="3" destOrd="0" presId="urn:microsoft.com/office/officeart/2005/8/layout/StepDownProcess"/>
    <dgm:cxn modelId="{02B874A3-A363-4427-986A-A2CE954B1E03}" type="presParOf" srcId="{AD7BB5B7-9386-47A1-AA56-0105C807D0CC}" destId="{698987B2-3235-47A1-B94E-B2C29745521F}" srcOrd="4" destOrd="0" presId="urn:microsoft.com/office/officeart/2005/8/layout/StepDownProcess"/>
    <dgm:cxn modelId="{0DD3163A-ABAF-4D44-A7EB-4EC042FC8213}" type="presParOf" srcId="{698987B2-3235-47A1-B94E-B2C29745521F}" destId="{4B6C4038-F8F3-46E1-8538-ADD2214F41E5}" srcOrd="0" destOrd="0" presId="urn:microsoft.com/office/officeart/2005/8/layout/StepDownProcess"/>
    <dgm:cxn modelId="{4E94CA8B-4E87-4A26-BE62-9292F0162B64}" type="presParOf" srcId="{698987B2-3235-47A1-B94E-B2C29745521F}" destId="{E805EFDB-9D23-4F37-A4D3-E2566F9327D2}" srcOrd="1" destOrd="0" presId="urn:microsoft.com/office/officeart/2005/8/layout/StepDownProcess"/>
    <dgm:cxn modelId="{836634CE-690D-42D2-8F1E-2C6B29B9DF02}" type="presParOf" srcId="{698987B2-3235-47A1-B94E-B2C29745521F}" destId="{45151F39-D485-477E-BA3C-CB120C8391D6}" srcOrd="2" destOrd="0" presId="urn:microsoft.com/office/officeart/2005/8/layout/StepDownProcess"/>
    <dgm:cxn modelId="{6118CDBE-0219-4C9E-9F3B-26A0488C9B3F}" type="presParOf" srcId="{AD7BB5B7-9386-47A1-AA56-0105C807D0CC}" destId="{D27B2D6D-61BB-4B22-AF7B-DD6DE7182855}" srcOrd="5" destOrd="0" presId="urn:microsoft.com/office/officeart/2005/8/layout/StepDownProcess"/>
    <dgm:cxn modelId="{A42BF6A1-086A-48A5-9286-2ABE941AA978}" type="presParOf" srcId="{AD7BB5B7-9386-47A1-AA56-0105C807D0CC}" destId="{104F3D18-CF5A-435F-9458-2F060B7A542F}" srcOrd="6" destOrd="0" presId="urn:microsoft.com/office/officeart/2005/8/layout/StepDownProcess"/>
    <dgm:cxn modelId="{C3D4D87C-60E2-4761-A913-4CD7F7ACEF9B}" type="presParOf" srcId="{104F3D18-CF5A-435F-9458-2F060B7A542F}" destId="{5CCAFFB5-86D2-4E24-9078-DD4A7190527E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DAA58A-AF80-4BD0-9EDF-3CA3673DA4B5}">
      <dsp:nvSpPr>
        <dsp:cNvPr id="0" name=""/>
        <dsp:cNvSpPr/>
      </dsp:nvSpPr>
      <dsp:spPr>
        <a:xfrm rot="5400000">
          <a:off x="351251" y="1314102"/>
          <a:ext cx="966787" cy="110065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C721B6-B6C4-4E95-B710-FB4DB21E75ED}">
      <dsp:nvSpPr>
        <dsp:cNvPr id="0" name=""/>
        <dsp:cNvSpPr/>
      </dsp:nvSpPr>
      <dsp:spPr>
        <a:xfrm>
          <a:off x="3095" y="220191"/>
          <a:ext cx="2374231" cy="1139198"/>
        </a:xfrm>
        <a:prstGeom prst="homePlate">
          <a:avLst/>
        </a:prstGeom>
        <a:solidFill>
          <a:srgbClr val="C39BE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800" kern="1200" dirty="0">
              <a:solidFill>
                <a:schemeClr val="bg1"/>
              </a:solidFill>
            </a:rPr>
            <a:t>No 18.02  pasūtīt siekalu testus (PĶR) Veselības inspekcijā</a:t>
          </a:r>
          <a:endParaRPr lang="en-GB" sz="1800" kern="1200" dirty="0">
            <a:solidFill>
              <a:schemeClr val="bg1"/>
            </a:solidFill>
          </a:endParaRPr>
        </a:p>
      </dsp:txBody>
      <dsp:txXfrm>
        <a:off x="3095" y="220191"/>
        <a:ext cx="2089432" cy="1139198"/>
      </dsp:txXfrm>
    </dsp:sp>
    <dsp:sp modelId="{E814DF59-E32B-4C7D-AD6F-12B348F8D514}">
      <dsp:nvSpPr>
        <dsp:cNvPr id="0" name=""/>
        <dsp:cNvSpPr/>
      </dsp:nvSpPr>
      <dsp:spPr>
        <a:xfrm>
          <a:off x="2003962" y="328840"/>
          <a:ext cx="1183689" cy="92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107B1F-A702-4330-B6FA-291980128560}">
      <dsp:nvSpPr>
        <dsp:cNvPr id="0" name=""/>
        <dsp:cNvSpPr/>
      </dsp:nvSpPr>
      <dsp:spPr>
        <a:xfrm rot="5400000">
          <a:off x="1782567" y="2617367"/>
          <a:ext cx="966787" cy="110065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3E64F6-B193-4631-B751-8818AFD9DE92}">
      <dsp:nvSpPr>
        <dsp:cNvPr id="0" name=""/>
        <dsp:cNvSpPr/>
      </dsp:nvSpPr>
      <dsp:spPr>
        <a:xfrm>
          <a:off x="1531682" y="1499886"/>
          <a:ext cx="2243152" cy="1139198"/>
        </a:xfrm>
        <a:prstGeom prst="homePlate">
          <a:avLst/>
        </a:prstGeom>
        <a:solidFill>
          <a:srgbClr val="B381D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800" kern="1200" dirty="0">
              <a:solidFill>
                <a:schemeClr val="bg1"/>
              </a:solidFill>
            </a:rPr>
            <a:t>Ar laboratoriju vienoties par testēšanu, maksā NVD</a:t>
          </a:r>
          <a:endParaRPr lang="en-GB" sz="1800" kern="1200" dirty="0">
            <a:solidFill>
              <a:schemeClr val="bg1"/>
            </a:solidFill>
          </a:endParaRPr>
        </a:p>
      </dsp:txBody>
      <dsp:txXfrm>
        <a:off x="1531682" y="1499886"/>
        <a:ext cx="1958353" cy="1139198"/>
      </dsp:txXfrm>
    </dsp:sp>
    <dsp:sp modelId="{EC892F82-1CBD-47C9-8559-C3179543C524}">
      <dsp:nvSpPr>
        <dsp:cNvPr id="0" name=""/>
        <dsp:cNvSpPr/>
      </dsp:nvSpPr>
      <dsp:spPr>
        <a:xfrm>
          <a:off x="3467009" y="1608535"/>
          <a:ext cx="1183689" cy="92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6C4038-F8F3-46E1-8538-ADD2214F41E5}">
      <dsp:nvSpPr>
        <dsp:cNvPr id="0" name=""/>
        <dsp:cNvSpPr/>
      </dsp:nvSpPr>
      <dsp:spPr>
        <a:xfrm rot="5400000">
          <a:off x="3452048" y="3953561"/>
          <a:ext cx="966787" cy="110065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05EFDB-9D23-4F37-A4D3-E2566F9327D2}">
      <dsp:nvSpPr>
        <dsp:cNvPr id="0" name=""/>
        <dsp:cNvSpPr/>
      </dsp:nvSpPr>
      <dsp:spPr>
        <a:xfrm>
          <a:off x="3060269" y="2779582"/>
          <a:ext cx="2300716" cy="1139198"/>
        </a:xfrm>
        <a:prstGeom prst="homePlate">
          <a:avLst/>
        </a:prstGeom>
        <a:solidFill>
          <a:srgbClr val="9954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2000" kern="1200" dirty="0">
              <a:solidFill>
                <a:schemeClr val="bg1"/>
              </a:solidFill>
            </a:rPr>
            <a:t>Personāls nodod testus testēšanas dienā</a:t>
          </a:r>
          <a:endParaRPr lang="en-GB" sz="2000" kern="1200" dirty="0">
            <a:solidFill>
              <a:schemeClr val="bg1"/>
            </a:solidFill>
          </a:endParaRPr>
        </a:p>
      </dsp:txBody>
      <dsp:txXfrm>
        <a:off x="3060269" y="2779582"/>
        <a:ext cx="2015917" cy="1139198"/>
      </dsp:txXfrm>
    </dsp:sp>
    <dsp:sp modelId="{45151F39-D485-477E-BA3C-CB120C8391D6}">
      <dsp:nvSpPr>
        <dsp:cNvPr id="0" name=""/>
        <dsp:cNvSpPr/>
      </dsp:nvSpPr>
      <dsp:spPr>
        <a:xfrm>
          <a:off x="5024378" y="2888230"/>
          <a:ext cx="1183689" cy="92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CAFFB5-86D2-4E24-9078-DD4A7190527E}">
      <dsp:nvSpPr>
        <dsp:cNvPr id="0" name=""/>
        <dsp:cNvSpPr/>
      </dsp:nvSpPr>
      <dsp:spPr>
        <a:xfrm>
          <a:off x="4588855" y="4059277"/>
          <a:ext cx="2598582" cy="1139198"/>
        </a:xfrm>
        <a:prstGeom prst="homePlate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2000" kern="1200" dirty="0">
              <a:solidFill>
                <a:schemeClr val="bg1"/>
              </a:solidFill>
            </a:rPr>
            <a:t>Saņem testa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2000" kern="1200" dirty="0">
              <a:solidFill>
                <a:schemeClr val="bg1"/>
              </a:solidFill>
            </a:rPr>
            <a:t> rezultātu vakarā</a:t>
          </a:r>
          <a:endParaRPr lang="en-GB" sz="2000" kern="1200" dirty="0">
            <a:solidFill>
              <a:schemeClr val="bg1"/>
            </a:solidFill>
          </a:endParaRPr>
        </a:p>
      </dsp:txBody>
      <dsp:txXfrm>
        <a:off x="4588855" y="4059277"/>
        <a:ext cx="2313783" cy="11391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30366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594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5916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2461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8771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7214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7452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8436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9156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5071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0214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0" y="2097742"/>
            <a:ext cx="12192000" cy="47602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1202554" y="2880220"/>
            <a:ext cx="782191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Verdana"/>
              <a:buNone/>
              <a:defRPr sz="48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02554" y="5823631"/>
            <a:ext cx="6879772" cy="478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/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5705" y="0"/>
            <a:ext cx="2393859" cy="181087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>
            <a:spLocks noGrp="1"/>
          </p:cNvSpPr>
          <p:nvPr>
            <p:ph type="body" idx="2"/>
          </p:nvPr>
        </p:nvSpPr>
        <p:spPr>
          <a:xfrm rot="5400000">
            <a:off x="10671036" y="3683760"/>
            <a:ext cx="2062163" cy="45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/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4D783E3-9F87-4C25-8586-872ABF56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756143-BC45-4174-8CC7-C8784754AEBD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CF12FB-56B9-460D-8A4B-8CA4E0393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CDCCA28-51DB-4D91-BA41-675B21DFA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44AC2E-1801-43E8-B828-029B80E7B1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81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ics">
  <p:cSld name="graphic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616775" y="681038"/>
            <a:ext cx="4403460" cy="1061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4790"/>
              </a:buClr>
              <a:buSzPts val="2400"/>
              <a:buFont typeface="Verdana"/>
              <a:buNone/>
              <a:defRPr sz="24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/>
          <p:nvPr/>
        </p:nvSpPr>
        <p:spPr>
          <a:xfrm>
            <a:off x="631117" y="6566070"/>
            <a:ext cx="391296" cy="291533"/>
          </a:xfrm>
          <a:prstGeom prst="rect">
            <a:avLst/>
          </a:prstGeom>
          <a:solidFill>
            <a:srgbClr val="66479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2" name="Google Shape;62;p9"/>
          <p:cNvSpPr txBox="1">
            <a:spLocks noGrp="1"/>
          </p:cNvSpPr>
          <p:nvPr>
            <p:ph type="ftr" idx="11"/>
          </p:nvPr>
        </p:nvSpPr>
        <p:spPr>
          <a:xfrm>
            <a:off x="1022413" y="6566069"/>
            <a:ext cx="4114800" cy="291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36000" rIns="36000" bIns="360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6647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ldNum" idx="12"/>
          </p:nvPr>
        </p:nvSpPr>
        <p:spPr>
          <a:xfrm>
            <a:off x="631117" y="6566070"/>
            <a:ext cx="391296" cy="29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00000000-1234-1234-1234-123412341234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64" name="Google Shape;64;p9"/>
          <p:cNvSpPr/>
          <p:nvPr/>
        </p:nvSpPr>
        <p:spPr>
          <a:xfrm>
            <a:off x="0" y="681037"/>
            <a:ext cx="473336" cy="1061702"/>
          </a:xfrm>
          <a:prstGeom prst="rect">
            <a:avLst/>
          </a:prstGeom>
          <a:solidFill>
            <a:srgbClr val="CBC7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557158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image">
  <p:cSld name="text image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/>
          <p:nvPr/>
        </p:nvSpPr>
        <p:spPr>
          <a:xfrm>
            <a:off x="0" y="422"/>
            <a:ext cx="12192000" cy="3428579"/>
          </a:xfrm>
          <a:prstGeom prst="rect">
            <a:avLst/>
          </a:prstGeom>
          <a:solidFill>
            <a:srgbClr val="CBC7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8" name="Google Shape;78;p12"/>
          <p:cNvSpPr txBox="1">
            <a:spLocks noGrp="1"/>
          </p:cNvSpPr>
          <p:nvPr>
            <p:ph type="title"/>
          </p:nvPr>
        </p:nvSpPr>
        <p:spPr>
          <a:xfrm>
            <a:off x="1008072" y="744071"/>
            <a:ext cx="3581859" cy="2008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4790"/>
              </a:buClr>
              <a:buSzPts val="1800"/>
              <a:buFont typeface="Verdana"/>
              <a:buNone/>
              <a:defRPr sz="18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1"/>
          </p:nvPr>
        </p:nvSpPr>
        <p:spPr>
          <a:xfrm>
            <a:off x="1008071" y="3823026"/>
            <a:ext cx="4224168" cy="210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/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4790"/>
              </a:buClr>
              <a:buSzPts val="1600"/>
              <a:buNone/>
              <a:defRPr sz="1600">
                <a:solidFill>
                  <a:srgbClr val="66479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400"/>
              <a:buNone/>
              <a:defRPr sz="1400">
                <a:solidFill>
                  <a:srgbClr val="66479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600"/>
              <a:buNone/>
              <a:defRPr sz="1600">
                <a:solidFill>
                  <a:srgbClr val="66479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200"/>
              <a:buNone/>
              <a:defRPr sz="1200">
                <a:solidFill>
                  <a:srgbClr val="66479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000"/>
              <a:buNone/>
              <a:defRPr sz="1000">
                <a:solidFill>
                  <a:srgbClr val="66479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/>
          <p:nvPr/>
        </p:nvSpPr>
        <p:spPr>
          <a:xfrm>
            <a:off x="616775" y="6566070"/>
            <a:ext cx="391296" cy="291533"/>
          </a:xfrm>
          <a:prstGeom prst="rect">
            <a:avLst/>
          </a:prstGeom>
          <a:solidFill>
            <a:srgbClr val="66479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1" name="Google Shape;81;p12"/>
          <p:cNvSpPr txBox="1">
            <a:spLocks noGrp="1"/>
          </p:cNvSpPr>
          <p:nvPr>
            <p:ph type="ftr" idx="11"/>
          </p:nvPr>
        </p:nvSpPr>
        <p:spPr>
          <a:xfrm>
            <a:off x="1008071" y="6566069"/>
            <a:ext cx="4114800" cy="291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36000" rIns="36000" bIns="360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6647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616775" y="6566070"/>
            <a:ext cx="391296" cy="29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00000000-1234-1234-1234-123412341234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83" name="Google Shape;83;p12"/>
          <p:cNvSpPr>
            <a:spLocks noGrp="1"/>
          </p:cNvSpPr>
          <p:nvPr>
            <p:ph type="pic" idx="2"/>
          </p:nvPr>
        </p:nvSpPr>
        <p:spPr>
          <a:xfrm>
            <a:off x="5849012" y="744072"/>
            <a:ext cx="5362848" cy="543289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479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9656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 topic image">
  <p:cSld name="new topic image">
    <p:bg>
      <p:bgPr>
        <a:solidFill>
          <a:schemeClr val="lt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 txBox="1">
            <a:spLocks noGrp="1"/>
          </p:cNvSpPr>
          <p:nvPr>
            <p:ph type="ctrTitle"/>
          </p:nvPr>
        </p:nvSpPr>
        <p:spPr>
          <a:xfrm>
            <a:off x="895574" y="2235200"/>
            <a:ext cx="469840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Verdana"/>
              <a:buNone/>
              <a:defRPr sz="3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2"/>
          <p:cNvSpPr txBox="1">
            <a:spLocks noGrp="1"/>
          </p:cNvSpPr>
          <p:nvPr>
            <p:ph type="subTitle" idx="1"/>
          </p:nvPr>
        </p:nvSpPr>
        <p:spPr>
          <a:xfrm>
            <a:off x="1039009" y="5518673"/>
            <a:ext cx="4405827" cy="892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/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4790"/>
              </a:buClr>
              <a:buSzPts val="1400"/>
              <a:buNone/>
              <a:defRPr sz="1400">
                <a:solidFill>
                  <a:srgbClr val="664790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5" name="Google Shape;165;p22"/>
          <p:cNvSpPr/>
          <p:nvPr/>
        </p:nvSpPr>
        <p:spPr>
          <a:xfrm>
            <a:off x="0" y="2235200"/>
            <a:ext cx="645459" cy="2142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6" name="Google Shape;166;p22"/>
          <p:cNvSpPr>
            <a:spLocks noGrp="1"/>
          </p:cNvSpPr>
          <p:nvPr>
            <p:ph type="pic" idx="2"/>
          </p:nvPr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479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203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tex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0" y="1"/>
            <a:ext cx="12192000" cy="1658471"/>
          </a:xfrm>
          <a:prstGeom prst="rect">
            <a:avLst/>
          </a:prstGeom>
          <a:solidFill>
            <a:srgbClr val="CBC7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616775" y="257547"/>
            <a:ext cx="5723068" cy="1142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4790"/>
              </a:buClr>
              <a:buSzPts val="2200"/>
              <a:buFont typeface="Verdana"/>
              <a:buNone/>
              <a:defRPr sz="22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616775" y="2243979"/>
            <a:ext cx="10929767" cy="3932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/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4790"/>
              </a:buClr>
              <a:buSzPts val="2400"/>
              <a:buNone/>
              <a:defRPr>
                <a:solidFill>
                  <a:srgbClr val="66479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2000"/>
              <a:buNone/>
              <a:defRPr>
                <a:solidFill>
                  <a:srgbClr val="66479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None/>
              <a:defRPr>
                <a:solidFill>
                  <a:srgbClr val="66479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400"/>
              <a:buNone/>
              <a:defRPr>
                <a:solidFill>
                  <a:srgbClr val="66479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200"/>
              <a:buNone/>
              <a:defRPr>
                <a:solidFill>
                  <a:srgbClr val="66479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616775" y="6566070"/>
            <a:ext cx="391296" cy="291533"/>
          </a:xfrm>
          <a:prstGeom prst="rect">
            <a:avLst/>
          </a:prstGeom>
          <a:solidFill>
            <a:srgbClr val="66479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1008071" y="6566069"/>
            <a:ext cx="4114800" cy="291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36000" rIns="36000" bIns="360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616775" y="6566070"/>
            <a:ext cx="391296" cy="29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00000000-1234-1234-1234-123412341234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social icons">
  <p:cSld name="Title Slide with social icons"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/>
          <p:nvPr/>
        </p:nvSpPr>
        <p:spPr>
          <a:xfrm>
            <a:off x="0" y="2097742"/>
            <a:ext cx="12192000" cy="47602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9" name="Google Shape;169;p23"/>
          <p:cNvSpPr txBox="1">
            <a:spLocks noGrp="1"/>
          </p:cNvSpPr>
          <p:nvPr>
            <p:ph type="ctrTitle"/>
          </p:nvPr>
        </p:nvSpPr>
        <p:spPr>
          <a:xfrm>
            <a:off x="1202554" y="2880220"/>
            <a:ext cx="782191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Verdana"/>
              <a:buNone/>
              <a:defRPr sz="48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3"/>
          <p:cNvSpPr txBox="1">
            <a:spLocks noGrp="1"/>
          </p:cNvSpPr>
          <p:nvPr>
            <p:ph type="subTitle" idx="1"/>
          </p:nvPr>
        </p:nvSpPr>
        <p:spPr>
          <a:xfrm>
            <a:off x="1202554" y="5823631"/>
            <a:ext cx="6879772" cy="478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/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71" name="Google Shape;171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5705" y="0"/>
            <a:ext cx="2393859" cy="181087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3"/>
          <p:cNvSpPr txBox="1">
            <a:spLocks noGrp="1"/>
          </p:cNvSpPr>
          <p:nvPr>
            <p:ph type="body" idx="2"/>
          </p:nvPr>
        </p:nvSpPr>
        <p:spPr>
          <a:xfrm rot="5400000">
            <a:off x="10671036" y="3683760"/>
            <a:ext cx="2062163" cy="45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/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23"/>
          <p:cNvSpPr txBox="1"/>
          <p:nvPr/>
        </p:nvSpPr>
        <p:spPr>
          <a:xfrm>
            <a:off x="1730716" y="5309366"/>
            <a:ext cx="1210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IZM_gov_lv</a:t>
            </a:r>
            <a:endParaRPr sz="1200">
              <a:solidFill>
                <a:srgbClr val="66469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4" name="Google Shape;174;p23"/>
          <p:cNvSpPr txBox="1"/>
          <p:nvPr/>
        </p:nvSpPr>
        <p:spPr>
          <a:xfrm>
            <a:off x="4063573" y="5309366"/>
            <a:ext cx="1967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Izglitibas.ministrija</a:t>
            </a:r>
            <a:endParaRPr sz="1200">
              <a:solidFill>
                <a:srgbClr val="66469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5" name="Google Shape;17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3034" y="5261489"/>
            <a:ext cx="373900" cy="2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2566" y="5261501"/>
            <a:ext cx="373900" cy="28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">
  <p:cSld name="header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/>
          <p:nvPr/>
        </p:nvSpPr>
        <p:spPr>
          <a:xfrm>
            <a:off x="616775" y="6566070"/>
            <a:ext cx="391296" cy="291533"/>
          </a:xfrm>
          <a:prstGeom prst="rect">
            <a:avLst/>
          </a:prstGeom>
          <a:solidFill>
            <a:srgbClr val="66479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9" name="Google Shape;179;p24"/>
          <p:cNvSpPr txBox="1">
            <a:spLocks noGrp="1"/>
          </p:cNvSpPr>
          <p:nvPr>
            <p:ph type="ftr" idx="11"/>
          </p:nvPr>
        </p:nvSpPr>
        <p:spPr>
          <a:xfrm>
            <a:off x="1008071" y="6566069"/>
            <a:ext cx="4114800" cy="291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36000" rIns="36000" bIns="360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6647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4"/>
          <p:cNvSpPr txBox="1">
            <a:spLocks noGrp="1"/>
          </p:cNvSpPr>
          <p:nvPr>
            <p:ph type="sldNum" idx="12"/>
          </p:nvPr>
        </p:nvSpPr>
        <p:spPr>
          <a:xfrm>
            <a:off x="616775" y="6566070"/>
            <a:ext cx="391296" cy="29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00000000-1234-1234-1234-123412341234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181" name="Google Shape;181;p24"/>
          <p:cNvSpPr/>
          <p:nvPr/>
        </p:nvSpPr>
        <p:spPr>
          <a:xfrm>
            <a:off x="0" y="1"/>
            <a:ext cx="12192000" cy="1658471"/>
          </a:xfrm>
          <a:prstGeom prst="rect">
            <a:avLst/>
          </a:prstGeom>
          <a:solidFill>
            <a:srgbClr val="CBC7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2" name="Google Shape;182;p24"/>
          <p:cNvSpPr txBox="1">
            <a:spLocks noGrp="1"/>
          </p:cNvSpPr>
          <p:nvPr>
            <p:ph type="title"/>
          </p:nvPr>
        </p:nvSpPr>
        <p:spPr>
          <a:xfrm>
            <a:off x="616775" y="257547"/>
            <a:ext cx="5723068" cy="1142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4790"/>
              </a:buClr>
              <a:buSzPts val="2200"/>
              <a:buFont typeface="Verdana"/>
              <a:buNone/>
              <a:defRPr sz="22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3">
  <p:cSld name="text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 txBox="1">
            <a:spLocks noGrp="1"/>
          </p:cNvSpPr>
          <p:nvPr>
            <p:ph type="title"/>
          </p:nvPr>
        </p:nvSpPr>
        <p:spPr>
          <a:xfrm>
            <a:off x="616774" y="681038"/>
            <a:ext cx="5938219" cy="75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4790"/>
              </a:buClr>
              <a:buSzPts val="2400"/>
              <a:buFont typeface="Verdana"/>
              <a:buNone/>
              <a:defRPr sz="24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5"/>
          <p:cNvSpPr/>
          <p:nvPr/>
        </p:nvSpPr>
        <p:spPr>
          <a:xfrm>
            <a:off x="631117" y="6566070"/>
            <a:ext cx="391296" cy="291533"/>
          </a:xfrm>
          <a:prstGeom prst="rect">
            <a:avLst/>
          </a:prstGeom>
          <a:solidFill>
            <a:srgbClr val="66479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6" name="Google Shape;186;p25"/>
          <p:cNvSpPr txBox="1">
            <a:spLocks noGrp="1"/>
          </p:cNvSpPr>
          <p:nvPr>
            <p:ph type="ftr" idx="11"/>
          </p:nvPr>
        </p:nvSpPr>
        <p:spPr>
          <a:xfrm>
            <a:off x="1022413" y="6566069"/>
            <a:ext cx="4114800" cy="291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36000" rIns="36000" bIns="360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6647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5"/>
          <p:cNvSpPr txBox="1">
            <a:spLocks noGrp="1"/>
          </p:cNvSpPr>
          <p:nvPr>
            <p:ph type="sldNum" idx="12"/>
          </p:nvPr>
        </p:nvSpPr>
        <p:spPr>
          <a:xfrm>
            <a:off x="631117" y="6566070"/>
            <a:ext cx="391296" cy="29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00000000-1234-1234-1234-123412341234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188" name="Google Shape;188;p25"/>
          <p:cNvSpPr txBox="1">
            <a:spLocks noGrp="1"/>
          </p:cNvSpPr>
          <p:nvPr>
            <p:ph type="body" idx="1"/>
          </p:nvPr>
        </p:nvSpPr>
        <p:spPr>
          <a:xfrm>
            <a:off x="616775" y="1845946"/>
            <a:ext cx="10929767" cy="4199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/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4790"/>
              </a:buClr>
              <a:buSzPts val="2400"/>
              <a:buNone/>
              <a:defRPr>
                <a:solidFill>
                  <a:srgbClr val="66479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2000"/>
              <a:buNone/>
              <a:defRPr>
                <a:solidFill>
                  <a:srgbClr val="66479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None/>
              <a:defRPr>
                <a:solidFill>
                  <a:srgbClr val="66479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400"/>
              <a:buNone/>
              <a:defRPr>
                <a:solidFill>
                  <a:srgbClr val="66479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200"/>
              <a:buNone/>
              <a:defRPr>
                <a:solidFill>
                  <a:srgbClr val="66479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/>
          <p:nvPr/>
        </p:nvSpPr>
        <p:spPr>
          <a:xfrm>
            <a:off x="631117" y="6566070"/>
            <a:ext cx="391296" cy="291533"/>
          </a:xfrm>
          <a:prstGeom prst="rect">
            <a:avLst/>
          </a:prstGeom>
          <a:solidFill>
            <a:srgbClr val="66479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1" name="Google Shape;191;p26"/>
          <p:cNvSpPr txBox="1">
            <a:spLocks noGrp="1"/>
          </p:cNvSpPr>
          <p:nvPr>
            <p:ph type="ftr" idx="11"/>
          </p:nvPr>
        </p:nvSpPr>
        <p:spPr>
          <a:xfrm>
            <a:off x="1022413" y="6566069"/>
            <a:ext cx="4114800" cy="291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36000" rIns="36000" bIns="360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6647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6"/>
          <p:cNvSpPr txBox="1">
            <a:spLocks noGrp="1"/>
          </p:cNvSpPr>
          <p:nvPr>
            <p:ph type="sldNum" idx="12"/>
          </p:nvPr>
        </p:nvSpPr>
        <p:spPr>
          <a:xfrm>
            <a:off x="631117" y="6566070"/>
            <a:ext cx="391296" cy="29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0000000-1234-1234-1234-123412341234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andom 1">
  <p:cSld name="random 1">
    <p:bg>
      <p:bgPr>
        <a:solidFill>
          <a:schemeClr val="l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7"/>
          <p:cNvSpPr txBox="1">
            <a:spLocks noGrp="1"/>
          </p:cNvSpPr>
          <p:nvPr>
            <p:ph type="ctrTitle"/>
          </p:nvPr>
        </p:nvSpPr>
        <p:spPr>
          <a:xfrm>
            <a:off x="914400" y="2235200"/>
            <a:ext cx="8337176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4790"/>
              </a:buClr>
              <a:buSzPts val="5400"/>
              <a:buFont typeface="Verdana"/>
              <a:buNone/>
              <a:defRPr sz="5400" b="1">
                <a:solidFill>
                  <a:srgbClr val="66479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7"/>
          <p:cNvSpPr txBox="1">
            <a:spLocks noGrp="1"/>
          </p:cNvSpPr>
          <p:nvPr>
            <p:ph type="subTitle" idx="1"/>
          </p:nvPr>
        </p:nvSpPr>
        <p:spPr>
          <a:xfrm>
            <a:off x="838200" y="4861249"/>
            <a:ext cx="7296539" cy="1170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/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4790"/>
              </a:buClr>
              <a:buSzPts val="2400"/>
              <a:buNone/>
              <a:defRPr sz="2400">
                <a:solidFill>
                  <a:srgbClr val="664790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27"/>
          <p:cNvSpPr/>
          <p:nvPr/>
        </p:nvSpPr>
        <p:spPr>
          <a:xfrm>
            <a:off x="0" y="2235200"/>
            <a:ext cx="645459" cy="2142864"/>
          </a:xfrm>
          <a:prstGeom prst="rect">
            <a:avLst/>
          </a:prstGeom>
          <a:solidFill>
            <a:srgbClr val="CBC7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andom 2">
  <p:cSld name="random 2">
    <p:bg>
      <p:bgPr>
        <a:solidFill>
          <a:srgbClr val="CBC7D8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8"/>
          <p:cNvSpPr txBox="1">
            <a:spLocks noGrp="1"/>
          </p:cNvSpPr>
          <p:nvPr>
            <p:ph type="ctrTitle"/>
          </p:nvPr>
        </p:nvSpPr>
        <p:spPr>
          <a:xfrm>
            <a:off x="914400" y="2235200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4790"/>
              </a:buClr>
              <a:buSzPts val="5400"/>
              <a:buFont typeface="Verdana"/>
              <a:buNone/>
              <a:defRPr sz="5400" b="1">
                <a:solidFill>
                  <a:srgbClr val="66479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subTitle" idx="1"/>
          </p:nvPr>
        </p:nvSpPr>
        <p:spPr>
          <a:xfrm>
            <a:off x="838200" y="4861249"/>
            <a:ext cx="7296539" cy="1170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/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4790"/>
              </a:buClr>
              <a:buSzPts val="2400"/>
              <a:buNone/>
              <a:defRPr sz="2400">
                <a:solidFill>
                  <a:srgbClr val="664790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0" name="Google Shape;200;p28"/>
          <p:cNvSpPr/>
          <p:nvPr/>
        </p:nvSpPr>
        <p:spPr>
          <a:xfrm>
            <a:off x="0" y="2235200"/>
            <a:ext cx="645459" cy="2142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 2">
    <p:bg>
      <p:bgPr>
        <a:solidFill>
          <a:srgbClr val="CBC7D8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45461" y="320302"/>
            <a:ext cx="655499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4790"/>
              </a:buClr>
              <a:buSzPts val="2400"/>
              <a:buFont typeface="Verdana"/>
              <a:buNone/>
              <a:defRPr sz="2400" b="1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45462" y="1825625"/>
            <a:ext cx="108437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479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479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ftr" idx="11"/>
          </p:nvPr>
        </p:nvSpPr>
        <p:spPr>
          <a:xfrm>
            <a:off x="1008071" y="6566069"/>
            <a:ext cx="4114800" cy="291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3600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7" r:id="rId10"/>
    <p:sldLayoutId id="2147483678" r:id="rId11"/>
    <p:sldLayoutId id="2147483679" r:id="rId12"/>
    <p:sldLayoutId id="2147483680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7.svg"/><Relationship Id="rId1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9.png"/><Relationship Id="rId17" Type="http://schemas.openxmlformats.org/officeDocument/2006/relationships/image" Target="../media/image11.svg"/><Relationship Id="rId2" Type="http://schemas.openxmlformats.org/officeDocument/2006/relationships/image" Target="../media/image6.jp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9.svg"/><Relationship Id="rId10" Type="http://schemas.openxmlformats.org/officeDocument/2006/relationships/image" Target="../media/image8.png"/><Relationship Id="rId19" Type="http://schemas.openxmlformats.org/officeDocument/2006/relationships/image" Target="../media/image13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3.sv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svg"/><Relationship Id="rId11" Type="http://schemas.openxmlformats.org/officeDocument/2006/relationships/image" Target="../media/image3.svg"/><Relationship Id="rId5" Type="http://schemas.openxmlformats.org/officeDocument/2006/relationships/image" Target="../media/image14.png"/><Relationship Id="rId10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projekti@vi.gov.lv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0"/>
          <p:cNvSpPr txBox="1">
            <a:spLocks noGrp="1"/>
          </p:cNvSpPr>
          <p:nvPr>
            <p:ph type="ctrTitle"/>
          </p:nvPr>
        </p:nvSpPr>
        <p:spPr>
          <a:xfrm>
            <a:off x="2425915" y="2880220"/>
            <a:ext cx="586643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dirty="0" err="1" smtClean="0"/>
              <a:t>Klātienes</a:t>
            </a:r>
            <a:r>
              <a:rPr lang="en-US" dirty="0" smtClean="0"/>
              <a:t> </a:t>
            </a:r>
            <a:r>
              <a:rPr lang="en-US" dirty="0" err="1" smtClean="0"/>
              <a:t>mācību</a:t>
            </a:r>
            <a:r>
              <a:rPr lang="en-US" dirty="0" smtClean="0"/>
              <a:t> </a:t>
            </a:r>
            <a:r>
              <a:rPr lang="en-US" dirty="0" err="1" smtClean="0"/>
              <a:t>atsākšana</a:t>
            </a:r>
            <a:endParaRPr dirty="0"/>
          </a:p>
        </p:txBody>
      </p:sp>
      <p:sp>
        <p:nvSpPr>
          <p:cNvPr id="208" name="Google Shape;208;p30"/>
          <p:cNvSpPr txBox="1">
            <a:spLocks noGrp="1"/>
          </p:cNvSpPr>
          <p:nvPr>
            <p:ph type="body" idx="2"/>
          </p:nvPr>
        </p:nvSpPr>
        <p:spPr>
          <a:xfrm rot="5400000">
            <a:off x="9269507" y="3740646"/>
            <a:ext cx="2062163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dirty="0"/>
          </a:p>
          <a:p>
            <a:pPr marL="0" indent="0"/>
            <a:r>
              <a:rPr lang="lv-LV" dirty="0" smtClean="0"/>
              <a:t>1</a:t>
            </a:r>
            <a:r>
              <a:rPr lang="en-US" dirty="0" smtClean="0"/>
              <a:t>8</a:t>
            </a:r>
            <a:r>
              <a:rPr lang="lv-LV" dirty="0" smtClean="0"/>
              <a:t>.02.2021</a:t>
            </a:r>
            <a:endParaRPr dirty="0"/>
          </a:p>
          <a:p>
            <a:pPr marL="0" indent="0"/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744" y="0"/>
            <a:ext cx="1992429" cy="20116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4294967295"/>
          </p:nvPr>
        </p:nvSpPr>
        <p:spPr>
          <a:xfrm>
            <a:off x="0" y="6565900"/>
            <a:ext cx="390525" cy="292100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lv-LV" smtClean="0"/>
              <a:pPr/>
              <a:t>10</a:t>
            </a:fld>
            <a:endParaRPr lang="lv-LV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496824"/>
            <a:ext cx="5867400" cy="5867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785981" y="496824"/>
            <a:ext cx="35670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chemeClr val="accent4">
                  <a:lumMod val="75000"/>
                </a:schemeClr>
              </a:buClr>
            </a:pPr>
            <a:r>
              <a:rPr lang="en-US" sz="2400" b="1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Vecākiem</a:t>
            </a:r>
            <a:r>
              <a:rPr lang="en-US" sz="24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lv-LV" sz="24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jābūt atbalstošiem un jāpalīdz bērniem apgūt sejas maskas </a:t>
            </a:r>
            <a:r>
              <a:rPr lang="lv-LV" sz="2400" b="1" dirty="0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lietošanas</a:t>
            </a:r>
            <a:r>
              <a:rPr lang="en-US" sz="2400" b="1" dirty="0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lv-LV" sz="2400" b="1" dirty="0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galvenos </a:t>
            </a:r>
            <a:r>
              <a:rPr lang="lv-LV" sz="24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pamatprincipus</a:t>
            </a:r>
            <a:r>
              <a:rPr lang="en-US" sz="24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  <a:endParaRPr lang="lv-LV" sz="2400" b="1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546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74" y="257547"/>
            <a:ext cx="11124121" cy="1142815"/>
          </a:xfrm>
        </p:spPr>
        <p:txBody>
          <a:bodyPr/>
          <a:lstStyle/>
          <a:p>
            <a:pPr lvl="0" indent="450215">
              <a:lnSpc>
                <a:spcPct val="150000"/>
              </a:lnSpc>
            </a:pPr>
            <a:r>
              <a:rPr lang="lv-LV" sz="1600" dirty="0" smtClean="0">
                <a:solidFill>
                  <a:srgbClr val="6847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/>
            </a:r>
            <a:br>
              <a:rPr lang="lv-LV" sz="1600" dirty="0" smtClean="0">
                <a:solidFill>
                  <a:srgbClr val="6847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</a:br>
            <a:r>
              <a:rPr lang="lv-LV" sz="2400" dirty="0" smtClean="0">
                <a:solidFill>
                  <a:srgbClr val="68478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Skolā </a:t>
            </a:r>
            <a:r>
              <a:rPr lang="lv-LV" sz="2400" dirty="0" smtClean="0">
                <a:solidFill>
                  <a:srgbClr val="68478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jābūt </a:t>
            </a:r>
            <a:r>
              <a:rPr lang="lv-LV" sz="2400" dirty="0">
                <a:solidFill>
                  <a:srgbClr val="68478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izvietotai pieejamai informācijai par pareizu roku mazgāšanu un sejas maskas </a:t>
            </a:r>
            <a:r>
              <a:rPr lang="lv-LV" sz="2400" dirty="0" smtClean="0">
                <a:solidFill>
                  <a:srgbClr val="68478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lietošanu </a:t>
            </a:r>
            <a:endParaRPr lang="lv-LV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960" y="4108601"/>
            <a:ext cx="1627773" cy="2292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710" y="4111642"/>
            <a:ext cx="1627773" cy="2292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460" y="3483703"/>
            <a:ext cx="2121592" cy="2993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610" y="4029346"/>
            <a:ext cx="1676545" cy="2371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8779" y="4041540"/>
            <a:ext cx="1670449" cy="23593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3FBBB41-5E87-2C4F-84B0-12C69619441E}"/>
              </a:ext>
            </a:extLst>
          </p:cNvPr>
          <p:cNvSpPr txBox="1"/>
          <p:nvPr/>
        </p:nvSpPr>
        <p:spPr>
          <a:xfrm>
            <a:off x="2003777" y="6484149"/>
            <a:ext cx="7945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Avots</a:t>
            </a:r>
            <a:r>
              <a:rPr lang="en-US" sz="11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materiālu</a:t>
            </a:r>
            <a:r>
              <a:rPr lang="en-US" sz="11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lejupielādei</a:t>
            </a:r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</a:rPr>
              <a:t>: https://www.visc.gov.lv/sites/visc/files/media_file/sejas_maskas_skola.pdf</a:t>
            </a:r>
            <a:endParaRPr lang="x-none" sz="11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870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1"/>
          <p:cNvSpPr txBox="1">
            <a:spLocks noGrp="1"/>
          </p:cNvSpPr>
          <p:nvPr>
            <p:ph type="sldNum" idx="12"/>
          </p:nvPr>
        </p:nvSpPr>
        <p:spPr>
          <a:xfrm>
            <a:off x="1986581" y="6566070"/>
            <a:ext cx="293472" cy="29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fld id="{00000000-1234-1234-1234-123412341234}" type="slidenum">
              <a:rPr lang="lv-LV"/>
              <a:pPr/>
              <a:t>12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11" y="171851"/>
            <a:ext cx="9137938" cy="66857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478977" y="1746202"/>
            <a:ext cx="25802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chemeClr val="accent4">
                  <a:lumMod val="75000"/>
                </a:schemeClr>
              </a:buClr>
            </a:pPr>
            <a:r>
              <a:rPr lang="en-US" sz="1600" b="1" dirty="0" err="1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Psihoemocionālais</a:t>
            </a:r>
            <a:r>
              <a:rPr lang="en-US" sz="1600" b="1" dirty="0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stāvoklis</a:t>
            </a:r>
            <a:endParaRPr lang="lv-LV" sz="1600" b="1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78976" y="3401477"/>
            <a:ext cx="25802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lv-LV" sz="1600" i="1" dirty="0">
                <a:solidFill>
                  <a:schemeClr val="bg2"/>
                </a:solidFill>
              </a:rPr>
              <a:t>Nila S. Konstantinova pētījums: </a:t>
            </a:r>
            <a:r>
              <a:rPr lang="en-US" sz="1600" i="1" dirty="0" err="1">
                <a:solidFill>
                  <a:schemeClr val="bg2"/>
                </a:solidFill>
              </a:rPr>
              <a:t>Latvijas</a:t>
            </a:r>
            <a:r>
              <a:rPr lang="en-US" sz="1600" i="1" dirty="0">
                <a:solidFill>
                  <a:schemeClr val="bg2"/>
                </a:solidFill>
              </a:rPr>
              <a:t> </a:t>
            </a:r>
            <a:r>
              <a:rPr lang="en-US" sz="1600" i="1" dirty="0" err="1">
                <a:solidFill>
                  <a:schemeClr val="bg2"/>
                </a:solidFill>
              </a:rPr>
              <a:t>pusaudžu</a:t>
            </a:r>
            <a:r>
              <a:rPr lang="en-US" sz="1600" i="1" dirty="0">
                <a:solidFill>
                  <a:schemeClr val="bg2"/>
                </a:solidFill>
              </a:rPr>
              <a:t> un</a:t>
            </a:r>
            <a:r>
              <a:rPr lang="lv-LV" sz="1600" i="1" dirty="0">
                <a:solidFill>
                  <a:schemeClr val="bg2"/>
                </a:solidFill>
              </a:rPr>
              <a:t> </a:t>
            </a:r>
            <a:r>
              <a:rPr lang="en-US" sz="1600" i="1" dirty="0" err="1">
                <a:solidFill>
                  <a:schemeClr val="bg2"/>
                </a:solidFill>
              </a:rPr>
              <a:t>jauniešu</a:t>
            </a:r>
            <a:r>
              <a:rPr lang="en-US" sz="1600" i="1" dirty="0">
                <a:solidFill>
                  <a:schemeClr val="bg2"/>
                </a:solidFill>
              </a:rPr>
              <a:t> </a:t>
            </a:r>
            <a:r>
              <a:rPr lang="en-US" sz="1600" i="1" dirty="0" err="1">
                <a:solidFill>
                  <a:schemeClr val="bg2"/>
                </a:solidFill>
              </a:rPr>
              <a:t>mentālā</a:t>
            </a:r>
            <a:r>
              <a:rPr lang="en-US" sz="1600" i="1" dirty="0">
                <a:solidFill>
                  <a:schemeClr val="bg2"/>
                </a:solidFill>
              </a:rPr>
              <a:t> </a:t>
            </a:r>
            <a:r>
              <a:rPr lang="en-US" sz="1600" i="1" dirty="0" err="1">
                <a:solidFill>
                  <a:schemeClr val="bg2"/>
                </a:solidFill>
              </a:rPr>
              <a:t>veselība</a:t>
            </a:r>
            <a:r>
              <a:rPr lang="lv-LV" sz="1600" i="1" dirty="0">
                <a:solidFill>
                  <a:schemeClr val="bg2"/>
                </a:solidFill>
              </a:rPr>
              <a:t> </a:t>
            </a:r>
            <a:r>
              <a:rPr lang="en-US" sz="1600" i="1" dirty="0">
                <a:solidFill>
                  <a:schemeClr val="bg2"/>
                </a:solidFill>
              </a:rPr>
              <a:t>COVID-19 </a:t>
            </a:r>
            <a:r>
              <a:rPr lang="en-US" sz="1600" i="1" dirty="0" err="1">
                <a:solidFill>
                  <a:schemeClr val="bg2"/>
                </a:solidFill>
              </a:rPr>
              <a:t>pandēmijas</a:t>
            </a:r>
            <a:r>
              <a:rPr lang="lv-LV" sz="1600" i="1" dirty="0">
                <a:solidFill>
                  <a:schemeClr val="bg2"/>
                </a:solidFill>
              </a:rPr>
              <a:t> </a:t>
            </a:r>
            <a:r>
              <a:rPr lang="en-US" sz="1600" i="1" dirty="0" err="1">
                <a:solidFill>
                  <a:schemeClr val="bg2"/>
                </a:solidFill>
              </a:rPr>
              <a:t>ietekmē</a:t>
            </a:r>
            <a:endParaRPr lang="lv-LV" sz="1600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160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1"/>
          <p:cNvSpPr txBox="1">
            <a:spLocks noGrp="1"/>
          </p:cNvSpPr>
          <p:nvPr>
            <p:ph type="sldNum" idx="12"/>
          </p:nvPr>
        </p:nvSpPr>
        <p:spPr>
          <a:xfrm>
            <a:off x="1986581" y="6566070"/>
            <a:ext cx="293472" cy="29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fld id="{00000000-1234-1234-1234-123412341234}" type="slidenum">
              <a:rPr lang="lv-LV"/>
              <a:pPr/>
              <a:t>13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940" y="26029"/>
            <a:ext cx="10505642" cy="68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20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4" name="Google Shape;884;p6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750" y="779092"/>
            <a:ext cx="4022150" cy="5362866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p63"/>
          <p:cNvSpPr txBox="1">
            <a:spLocks noGrp="1"/>
          </p:cNvSpPr>
          <p:nvPr>
            <p:ph type="title"/>
          </p:nvPr>
        </p:nvSpPr>
        <p:spPr>
          <a:xfrm>
            <a:off x="1312752" y="744072"/>
            <a:ext cx="3653696" cy="2008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r>
              <a:rPr lang="en-US" sz="2800" dirty="0" smtClean="0"/>
              <a:t>TAVA KLASE </a:t>
            </a:r>
            <a:r>
              <a:rPr lang="en-US" sz="2800" dirty="0" err="1" smtClean="0"/>
              <a:t>Karjeras</a:t>
            </a:r>
            <a:r>
              <a:rPr lang="en-US" sz="2800" dirty="0" smtClean="0"/>
              <a:t> </a:t>
            </a:r>
            <a:r>
              <a:rPr lang="en-US" sz="2800" dirty="0" err="1" smtClean="0"/>
              <a:t>diena</a:t>
            </a:r>
            <a:endParaRPr sz="2800" dirty="0"/>
          </a:p>
        </p:txBody>
      </p:sp>
      <p:sp>
        <p:nvSpPr>
          <p:cNvPr id="886" name="Google Shape;886;p63"/>
          <p:cNvSpPr txBox="1">
            <a:spLocks noGrp="1"/>
          </p:cNvSpPr>
          <p:nvPr>
            <p:ph type="body" idx="1"/>
          </p:nvPr>
        </p:nvSpPr>
        <p:spPr>
          <a:xfrm>
            <a:off x="1312752" y="3823025"/>
            <a:ext cx="4135427" cy="229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ts val="1395"/>
            </a:pPr>
            <a:r>
              <a:rPr lang="en-US" sz="1395" b="1" dirty="0" smtClean="0"/>
              <a:t>No 19. </a:t>
            </a:r>
            <a:r>
              <a:rPr lang="en-US" sz="1395" b="1" dirty="0" err="1" smtClean="0"/>
              <a:t>februāra</a:t>
            </a:r>
            <a:r>
              <a:rPr lang="en-US" sz="1395" b="1" dirty="0" smtClean="0"/>
              <a:t> </a:t>
            </a:r>
            <a:r>
              <a:rPr lang="en-US" sz="1395" b="1" dirty="0" err="1" smtClean="0"/>
              <a:t>piektdienās</a:t>
            </a:r>
            <a:r>
              <a:rPr lang="en-US" sz="1395" b="1" dirty="0" smtClean="0"/>
              <a:t> </a:t>
            </a:r>
          </a:p>
          <a:p>
            <a:pPr marL="0" indent="0">
              <a:spcBef>
                <a:spcPts val="0"/>
              </a:spcBef>
              <a:buSzPts val="1395"/>
            </a:pPr>
            <a:endParaRPr lang="en-US" sz="1395" dirty="0" smtClean="0"/>
          </a:p>
          <a:p>
            <a:pPr marL="0" indent="0">
              <a:spcBef>
                <a:spcPts val="0"/>
              </a:spcBef>
              <a:buSzPts val="1395"/>
            </a:pPr>
            <a:r>
              <a:rPr lang="en-US" sz="1395" dirty="0" smtClean="0"/>
              <a:t>8:30 – 14:30 </a:t>
            </a:r>
            <a:r>
              <a:rPr lang="en-US" sz="1395" dirty="0" err="1" smtClean="0"/>
              <a:t>Karjeras</a:t>
            </a:r>
            <a:r>
              <a:rPr lang="en-US" sz="1395" dirty="0" smtClean="0"/>
              <a:t> </a:t>
            </a:r>
            <a:r>
              <a:rPr lang="en-US" sz="1395" dirty="0" err="1" smtClean="0"/>
              <a:t>iedvesmas</a:t>
            </a:r>
            <a:r>
              <a:rPr lang="en-US" sz="1395" dirty="0" smtClean="0"/>
              <a:t> </a:t>
            </a:r>
            <a:r>
              <a:rPr lang="en-US" sz="1395" dirty="0" err="1" smtClean="0"/>
              <a:t>stāsti</a:t>
            </a:r>
            <a:endParaRPr lang="en-US" sz="1395" dirty="0" smtClean="0"/>
          </a:p>
          <a:p>
            <a:pPr marL="0" indent="0">
              <a:spcBef>
                <a:spcPts val="0"/>
              </a:spcBef>
              <a:buSzPts val="1395"/>
            </a:pPr>
            <a:r>
              <a:rPr lang="en-US" sz="1395" dirty="0" smtClean="0"/>
              <a:t>14:30 – 15:00 </a:t>
            </a:r>
            <a:r>
              <a:rPr lang="en-US" sz="1395" dirty="0" err="1" smtClean="0"/>
              <a:t>Vecāku</a:t>
            </a:r>
            <a:r>
              <a:rPr lang="en-US" sz="1395" dirty="0" smtClean="0"/>
              <a:t> </a:t>
            </a:r>
            <a:r>
              <a:rPr lang="en-US" sz="1395" dirty="0" err="1" smtClean="0"/>
              <a:t>stunda</a:t>
            </a:r>
            <a:r>
              <a:rPr lang="en-US" sz="1395" dirty="0" smtClean="0"/>
              <a:t> </a:t>
            </a:r>
            <a:r>
              <a:rPr lang="en-US" sz="1395" dirty="0" err="1" smtClean="0"/>
              <a:t>ar</a:t>
            </a:r>
            <a:r>
              <a:rPr lang="en-US" sz="1395" dirty="0" smtClean="0"/>
              <a:t> </a:t>
            </a:r>
            <a:r>
              <a:rPr lang="en-US" sz="1395" dirty="0" err="1" smtClean="0"/>
              <a:t>Nilu</a:t>
            </a:r>
            <a:r>
              <a:rPr lang="en-US" sz="1395" dirty="0" smtClean="0"/>
              <a:t> S. </a:t>
            </a:r>
            <a:r>
              <a:rPr lang="en-US" sz="1395" dirty="0" err="1" smtClean="0"/>
              <a:t>Konstantinovu</a:t>
            </a:r>
            <a:endParaRPr sz="1395" dirty="0"/>
          </a:p>
        </p:txBody>
      </p:sp>
      <p:sp>
        <p:nvSpPr>
          <p:cNvPr id="887" name="Google Shape;887;p63"/>
          <p:cNvSpPr txBox="1">
            <a:spLocks noGrp="1"/>
          </p:cNvSpPr>
          <p:nvPr>
            <p:ph type="ftr" idx="11"/>
          </p:nvPr>
        </p:nvSpPr>
        <p:spPr>
          <a:xfrm>
            <a:off x="2280053" y="6566069"/>
            <a:ext cx="3086100" cy="291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36000" rIns="36000" bIns="36000" anchor="ctr" anchorCtr="0">
            <a:noAutofit/>
          </a:bodyPr>
          <a:lstStyle/>
          <a:p>
            <a:r>
              <a:rPr lang="lv-LV"/>
              <a:t>Slaidi ar attēliem</a:t>
            </a:r>
            <a:endParaRPr/>
          </a:p>
        </p:txBody>
      </p:sp>
      <p:sp>
        <p:nvSpPr>
          <p:cNvPr id="888" name="Google Shape;888;p63"/>
          <p:cNvSpPr txBox="1">
            <a:spLocks noGrp="1"/>
          </p:cNvSpPr>
          <p:nvPr>
            <p:ph type="sldNum" idx="12"/>
          </p:nvPr>
        </p:nvSpPr>
        <p:spPr>
          <a:xfrm>
            <a:off x="1986581" y="6566070"/>
            <a:ext cx="293472" cy="29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fld id="{00000000-1234-1234-1234-123412341234}" type="slidenum">
              <a:rPr lang="lv-LV"/>
              <a:pPr/>
              <a:t>14</a:t>
            </a:fld>
            <a:endParaRPr/>
          </a:p>
        </p:txBody>
      </p:sp>
      <p:cxnSp>
        <p:nvCxnSpPr>
          <p:cNvPr id="889" name="Google Shape;889;p63"/>
          <p:cNvCxnSpPr/>
          <p:nvPr/>
        </p:nvCxnSpPr>
        <p:spPr>
          <a:xfrm rot="10800000">
            <a:off x="5337279" y="1893345"/>
            <a:ext cx="1470990" cy="0"/>
          </a:xfrm>
          <a:prstGeom prst="straightConnector1">
            <a:avLst/>
          </a:prstGeom>
          <a:noFill/>
          <a:ln w="19050" cap="flat" cmpd="sng">
            <a:solidFill>
              <a:srgbClr val="66479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" name="Google Shape;687;p52"/>
          <p:cNvPicPr preferRelativeResize="0"/>
          <p:nvPr/>
        </p:nvPicPr>
        <p:blipFill rotWithShape="1">
          <a:blip r:embed="rId4">
            <a:alphaModFix/>
          </a:blip>
          <a:srcRect r="38662" b="11489"/>
          <a:stretch/>
        </p:blipFill>
        <p:spPr>
          <a:xfrm>
            <a:off x="7534546" y="3670900"/>
            <a:ext cx="4632572" cy="31684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3686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6" name="Google Shape;1006;p7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54"/>
            <a:ext cx="4572000" cy="6848892"/>
          </a:xfrm>
          <a:prstGeom prst="rect">
            <a:avLst/>
          </a:prstGeom>
          <a:noFill/>
          <a:ln>
            <a:noFill/>
          </a:ln>
        </p:spPr>
      </p:pic>
      <p:sp>
        <p:nvSpPr>
          <p:cNvPr id="1007" name="Google Shape;1007;p73"/>
          <p:cNvSpPr txBox="1">
            <a:spLocks noGrp="1"/>
          </p:cNvSpPr>
          <p:nvPr>
            <p:ph type="ctrTitle"/>
          </p:nvPr>
        </p:nvSpPr>
        <p:spPr>
          <a:xfrm>
            <a:off x="2195681" y="2235200"/>
            <a:ext cx="352380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0000"/>
              </a:lnSpc>
              <a:buClr>
                <a:schemeClr val="lt1"/>
              </a:buClr>
              <a:buSzPts val="2800"/>
            </a:pPr>
            <a:r>
              <a:rPr lang="en-US" sz="1800" dirty="0" smtClean="0"/>
              <a:t>PALDIES SKOLOTĀJIEM un SKOLU DARBINIEKIEM PAR ATBALSTU.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KOPĀ MUMS IZDOSIES!</a:t>
            </a:r>
            <a:endParaRPr dirty="0"/>
          </a:p>
        </p:txBody>
      </p:sp>
      <p:pic>
        <p:nvPicPr>
          <p:cNvPr id="5" name="Google Shape;687;p52"/>
          <p:cNvPicPr preferRelativeResize="0"/>
          <p:nvPr/>
        </p:nvPicPr>
        <p:blipFill rotWithShape="1">
          <a:blip r:embed="rId4">
            <a:alphaModFix/>
          </a:blip>
          <a:srcRect r="38662" b="50042"/>
          <a:stretch/>
        </p:blipFill>
        <p:spPr>
          <a:xfrm>
            <a:off x="2195681" y="5074188"/>
            <a:ext cx="4632572" cy="1788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3484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74"/>
          <p:cNvSpPr txBox="1">
            <a:spLocks noGrp="1"/>
          </p:cNvSpPr>
          <p:nvPr>
            <p:ph type="ctrTitle"/>
          </p:nvPr>
        </p:nvSpPr>
        <p:spPr>
          <a:xfrm>
            <a:off x="2425915" y="2880220"/>
            <a:ext cx="586643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lv-LV">
                <a:solidFill>
                  <a:schemeClr val="lt1"/>
                </a:solidFill>
              </a:rPr>
              <a:t>PALDIES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05" y="0"/>
            <a:ext cx="2057019" cy="207689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1"/>
          <p:cNvSpPr txBox="1">
            <a:spLocks noGrp="1"/>
          </p:cNvSpPr>
          <p:nvPr>
            <p:ph type="sldNum" idx="12"/>
          </p:nvPr>
        </p:nvSpPr>
        <p:spPr>
          <a:xfrm>
            <a:off x="1986581" y="6566070"/>
            <a:ext cx="293472" cy="29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fld id="{00000000-1234-1234-1234-123412341234}" type="slidenum">
              <a:rPr lang="lv-LV"/>
              <a:pPr/>
              <a:t>2</a:t>
            </a:fld>
            <a:endParaRPr/>
          </a:p>
        </p:txBody>
      </p:sp>
      <p:sp>
        <p:nvSpPr>
          <p:cNvPr id="12" name="Title 6"/>
          <p:cNvSpPr>
            <a:spLocks noGrp="1"/>
          </p:cNvSpPr>
          <p:nvPr/>
        </p:nvSpPr>
        <p:spPr>
          <a:xfrm>
            <a:off x="9088582" y="3363690"/>
            <a:ext cx="2535382" cy="660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4790"/>
              </a:buClr>
              <a:buSzPts val="2400"/>
              <a:buFont typeface="Verdana"/>
              <a:buNone/>
              <a:defRPr sz="2400" b="1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endParaRPr lang="en-GB" sz="1400" b="0" i="1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Title 6"/>
          <p:cNvSpPr>
            <a:spLocks noGrp="1"/>
          </p:cNvSpPr>
          <p:nvPr/>
        </p:nvSpPr>
        <p:spPr>
          <a:xfrm>
            <a:off x="7680614" y="549923"/>
            <a:ext cx="7886700" cy="660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4790"/>
              </a:buClr>
              <a:buSzPts val="2400"/>
              <a:buFont typeface="Verdana"/>
              <a:buNone/>
              <a:defRPr sz="2400" b="1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lv-LV" sz="3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Reģionu princips</a:t>
            </a:r>
            <a:endParaRPr lang="lv-LV" sz="3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7"/>
            <a:ext cx="6858000" cy="6858000"/>
          </a:xfrm>
          <a:prstGeom prst="rect">
            <a:avLst/>
          </a:prstGeom>
        </p:spPr>
      </p:pic>
      <p:sp>
        <p:nvSpPr>
          <p:cNvPr id="9" name="Google Shape;450;p40"/>
          <p:cNvSpPr txBox="1"/>
          <p:nvPr/>
        </p:nvSpPr>
        <p:spPr>
          <a:xfrm>
            <a:off x="7387256" y="2222382"/>
            <a:ext cx="4236708" cy="3621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buClr>
                <a:schemeClr val="dk1"/>
              </a:buClr>
              <a:buSzPts val="1500"/>
              <a:buFont typeface="+mj-lt"/>
              <a:buAutoNum type="arabicPeriod"/>
            </a:pPr>
            <a:r>
              <a:rPr lang="lv-LV" sz="18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Skatāmies saslimstību pašvaldībās;</a:t>
            </a:r>
          </a:p>
          <a:p>
            <a:pPr marL="342900" indent="-342900">
              <a:buClr>
                <a:schemeClr val="dk1"/>
              </a:buClr>
              <a:buSzPts val="1500"/>
              <a:buFont typeface="+mj-lt"/>
              <a:buAutoNum type="arabicPeriod"/>
            </a:pPr>
            <a:endParaRPr lang="lv-LV" sz="1800" dirty="0">
              <a:solidFill>
                <a:schemeClr val="dk1"/>
              </a:solidFill>
              <a:latin typeface="Verdana"/>
              <a:ea typeface="Verdana"/>
              <a:sym typeface="Verdana"/>
            </a:endParaRPr>
          </a:p>
          <a:p>
            <a:pPr marL="342900" indent="-342900">
              <a:buClr>
                <a:schemeClr val="dk1"/>
              </a:buClr>
              <a:buSzPts val="1500"/>
              <a:buFont typeface="+mj-lt"/>
              <a:buAutoNum type="arabicPeriod"/>
            </a:pPr>
            <a:r>
              <a:rPr lang="lv-LV" sz="1800" dirty="0" smtClean="0">
                <a:solidFill>
                  <a:schemeClr val="dk1"/>
                </a:solidFill>
                <a:latin typeface="Verdana"/>
                <a:ea typeface="Verdana"/>
                <a:sym typeface="Verdana"/>
              </a:rPr>
              <a:t>Novērtējam skolu infrastruktūru, lai nodrošinātu drošus apstākļus;</a:t>
            </a:r>
          </a:p>
          <a:p>
            <a:pPr marL="342900" indent="-342900">
              <a:buClr>
                <a:schemeClr val="dk1"/>
              </a:buClr>
              <a:buSzPts val="1500"/>
              <a:buFont typeface="+mj-lt"/>
              <a:buAutoNum type="arabicPeriod"/>
            </a:pPr>
            <a:endParaRPr lang="lv-LV" sz="1800" dirty="0" smtClean="0">
              <a:solidFill>
                <a:schemeClr val="dk1"/>
              </a:solidFill>
              <a:latin typeface="Verdana"/>
              <a:ea typeface="Verdana"/>
              <a:sym typeface="Verdana"/>
            </a:endParaRPr>
          </a:p>
          <a:p>
            <a:pPr marL="342900" indent="-342900">
              <a:buClr>
                <a:schemeClr val="dk1"/>
              </a:buClr>
              <a:buSzPts val="1500"/>
              <a:buFont typeface="+mj-lt"/>
              <a:buAutoNum type="arabicPeriod"/>
            </a:pPr>
            <a:r>
              <a:rPr lang="lv-LV" sz="1800" dirty="0" smtClean="0">
                <a:solidFill>
                  <a:schemeClr val="dk1"/>
                </a:solidFill>
                <a:latin typeface="Verdana"/>
                <a:ea typeface="Verdana"/>
                <a:sym typeface="Verdana"/>
              </a:rPr>
              <a:t>Izvēlamies drošu pārvietošanos uz skolu</a:t>
            </a:r>
          </a:p>
          <a:p>
            <a:pPr marL="342900" indent="-342900">
              <a:buClr>
                <a:schemeClr val="dk1"/>
              </a:buClr>
              <a:buSzPts val="1500"/>
              <a:buFont typeface="+mj-lt"/>
              <a:buAutoNum type="arabicPeriod"/>
            </a:pPr>
            <a:endParaRPr lang="lv-LV" sz="1800" dirty="0" smtClean="0">
              <a:solidFill>
                <a:schemeClr val="dk1"/>
              </a:solidFill>
              <a:latin typeface="Verdana"/>
              <a:ea typeface="Verdana"/>
              <a:sym typeface="Verdana"/>
            </a:endParaRPr>
          </a:p>
          <a:p>
            <a:pPr>
              <a:buClr>
                <a:schemeClr val="dk1"/>
              </a:buClr>
              <a:buSzPts val="1500"/>
            </a:pPr>
            <a:endParaRPr lang="lv-LV" sz="1800" dirty="0" smtClean="0">
              <a:solidFill>
                <a:schemeClr val="dk1"/>
              </a:solidFill>
              <a:latin typeface="Verdana"/>
              <a:ea typeface="Verdana"/>
              <a:sym typeface="Verdana"/>
            </a:endParaRPr>
          </a:p>
          <a:p>
            <a:pPr marL="342900" indent="-342900">
              <a:buClr>
                <a:schemeClr val="dk1"/>
              </a:buClr>
              <a:buSzPts val="1500"/>
              <a:buFont typeface="+mj-lt"/>
              <a:buAutoNum type="arabicPeriod"/>
            </a:pPr>
            <a:endParaRPr lang="lv-LV" sz="1800" dirty="0">
              <a:solidFill>
                <a:schemeClr val="dk1"/>
              </a:solidFill>
              <a:latin typeface="Verdana"/>
              <a:ea typeface="Verdana"/>
              <a:sym typeface="Verdana"/>
            </a:endParaRPr>
          </a:p>
          <a:p>
            <a:pPr>
              <a:buClr>
                <a:schemeClr val="dk1"/>
              </a:buClr>
              <a:buSzPts val="1500"/>
            </a:pPr>
            <a:r>
              <a:rPr lang="lv-LV" sz="1800" b="1" dirty="0" smtClean="0">
                <a:solidFill>
                  <a:schemeClr val="dk1"/>
                </a:solidFill>
                <a:latin typeface="Verdana"/>
                <a:ea typeface="Verdana"/>
                <a:sym typeface="Verdana"/>
              </a:rPr>
              <a:t>+ VM izstrādā testēšanas algoritms</a:t>
            </a:r>
          </a:p>
          <a:p>
            <a:pPr marL="342900" indent="-342900">
              <a:buClr>
                <a:schemeClr val="dk1"/>
              </a:buClr>
              <a:buSzPts val="1500"/>
              <a:buFont typeface="+mj-lt"/>
              <a:buAutoNum type="arabicPeriod"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1602026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1"/>
          <p:cNvSpPr txBox="1">
            <a:spLocks noGrp="1"/>
          </p:cNvSpPr>
          <p:nvPr>
            <p:ph type="sldNum" idx="12"/>
          </p:nvPr>
        </p:nvSpPr>
        <p:spPr>
          <a:xfrm>
            <a:off x="1986581" y="6566070"/>
            <a:ext cx="293472" cy="29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fld id="{00000000-1234-1234-1234-123412341234}" type="slidenum">
              <a:rPr lang="lv-LV"/>
              <a:pPr/>
              <a:t>3</a:t>
            </a:fld>
            <a:endParaRPr/>
          </a:p>
        </p:txBody>
      </p:sp>
      <p:sp>
        <p:nvSpPr>
          <p:cNvPr id="12" name="Title 6"/>
          <p:cNvSpPr>
            <a:spLocks noGrp="1"/>
          </p:cNvSpPr>
          <p:nvPr/>
        </p:nvSpPr>
        <p:spPr>
          <a:xfrm>
            <a:off x="9088582" y="3363690"/>
            <a:ext cx="2535382" cy="660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4790"/>
              </a:buClr>
              <a:buSzPts val="2400"/>
              <a:buFont typeface="Verdana"/>
              <a:buNone/>
              <a:defRPr sz="2400" b="1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endParaRPr lang="en-GB" sz="1400" b="0" i="1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Title 6"/>
          <p:cNvSpPr>
            <a:spLocks noGrp="1"/>
          </p:cNvSpPr>
          <p:nvPr/>
        </p:nvSpPr>
        <p:spPr>
          <a:xfrm>
            <a:off x="7680614" y="549923"/>
            <a:ext cx="7886700" cy="660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4790"/>
              </a:buClr>
              <a:buSzPts val="2400"/>
              <a:buFont typeface="Verdana"/>
              <a:buNone/>
              <a:defRPr sz="2400" b="1" i="0" u="none" strike="noStrike" cap="none">
                <a:solidFill>
                  <a:srgbClr val="66479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lv-LV" sz="3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Reģionu princips</a:t>
            </a:r>
            <a:endParaRPr lang="lv-LV" sz="3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7"/>
            <a:ext cx="6858000" cy="6858000"/>
          </a:xfrm>
          <a:prstGeom prst="rect">
            <a:avLst/>
          </a:prstGeom>
        </p:spPr>
      </p:pic>
      <p:sp>
        <p:nvSpPr>
          <p:cNvPr id="9" name="Google Shape;450;p40"/>
          <p:cNvSpPr txBox="1"/>
          <p:nvPr/>
        </p:nvSpPr>
        <p:spPr>
          <a:xfrm>
            <a:off x="8164569" y="2457306"/>
            <a:ext cx="3358454" cy="181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1500"/>
            </a:pPr>
            <a:r>
              <a:rPr lang="en-US" sz="1800" dirty="0" err="1" smtClean="0">
                <a:solidFill>
                  <a:schemeClr val="dk1"/>
                </a:solidFill>
                <a:latin typeface="Verdana"/>
                <a:ea typeface="Verdana"/>
                <a:sym typeface="Verdana"/>
              </a:rPr>
              <a:t>Ja</a:t>
            </a:r>
            <a:r>
              <a:rPr lang="en-US" sz="1800" dirty="0" smtClean="0">
                <a:solidFill>
                  <a:schemeClr val="dk1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Verdana"/>
                <a:ea typeface="Verdana"/>
                <a:sym typeface="Verdana"/>
              </a:rPr>
              <a:t>saslimstība</a:t>
            </a:r>
            <a:r>
              <a:rPr lang="en-US" sz="1800" dirty="0" smtClean="0">
                <a:solidFill>
                  <a:schemeClr val="dk1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n-US" sz="1800" b="1" dirty="0" err="1" smtClean="0">
                <a:solidFill>
                  <a:schemeClr val="dk1"/>
                </a:solidFill>
                <a:latin typeface="Verdana"/>
                <a:ea typeface="Verdana"/>
                <a:sym typeface="Verdana"/>
              </a:rPr>
              <a:t>līdz</a:t>
            </a:r>
            <a:r>
              <a:rPr lang="en-US" sz="1800" b="1" dirty="0" smtClean="0">
                <a:solidFill>
                  <a:schemeClr val="dk1"/>
                </a:solidFill>
                <a:latin typeface="Verdana"/>
                <a:ea typeface="Verdana"/>
                <a:sym typeface="Verdana"/>
              </a:rPr>
              <a:t> 200 </a:t>
            </a:r>
            <a:r>
              <a:rPr lang="en-US" sz="1800" b="1" dirty="0" err="1" smtClean="0">
                <a:solidFill>
                  <a:schemeClr val="dk1"/>
                </a:solidFill>
                <a:latin typeface="Verdana"/>
                <a:ea typeface="Verdana"/>
                <a:sym typeface="Verdana"/>
              </a:rPr>
              <a:t>cilvēkiem</a:t>
            </a:r>
            <a:r>
              <a:rPr lang="en-US" sz="1800" b="1" dirty="0" smtClean="0">
                <a:solidFill>
                  <a:schemeClr val="dk1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Verdana"/>
                <a:ea typeface="Verdana"/>
                <a:sym typeface="Verdana"/>
              </a:rPr>
              <a:t>reģionā</a:t>
            </a:r>
            <a:r>
              <a:rPr lang="en-US" sz="1800" dirty="0" smtClean="0">
                <a:solidFill>
                  <a:schemeClr val="dk1"/>
                </a:solidFill>
                <a:latin typeface="Verdana"/>
                <a:ea typeface="Verdana"/>
                <a:sym typeface="Verdana"/>
              </a:rPr>
              <a:t>, tad </a:t>
            </a:r>
            <a:r>
              <a:rPr lang="en-US" sz="1800" dirty="0" err="1" smtClean="0">
                <a:solidFill>
                  <a:schemeClr val="dk1"/>
                </a:solidFill>
                <a:latin typeface="Verdana"/>
                <a:ea typeface="Verdana"/>
                <a:sym typeface="Verdana"/>
              </a:rPr>
              <a:t>mācības</a:t>
            </a:r>
            <a:r>
              <a:rPr lang="en-US" sz="1800" dirty="0" smtClean="0">
                <a:solidFill>
                  <a:schemeClr val="dk1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Verdana"/>
                <a:ea typeface="Verdana"/>
                <a:sym typeface="Verdana"/>
              </a:rPr>
              <a:t>uzsāk</a:t>
            </a:r>
            <a:endParaRPr lang="en-US" sz="1800" dirty="0">
              <a:solidFill>
                <a:schemeClr val="dk1"/>
              </a:solidFill>
              <a:latin typeface="Verdana"/>
              <a:ea typeface="Verdana"/>
              <a:sym typeface="Verdana"/>
            </a:endParaRPr>
          </a:p>
          <a:p>
            <a:pPr>
              <a:buClr>
                <a:schemeClr val="dk1"/>
              </a:buClr>
              <a:buSzPts val="1500"/>
            </a:pPr>
            <a:r>
              <a:rPr lang="en-US" sz="1800" b="1" dirty="0" smtClean="0">
                <a:solidFill>
                  <a:schemeClr val="dk1"/>
                </a:solidFill>
                <a:latin typeface="Verdana"/>
                <a:ea typeface="Verdana"/>
                <a:sym typeface="Verdana"/>
              </a:rPr>
              <a:t>1.-4. </a:t>
            </a:r>
            <a:r>
              <a:rPr lang="en-US" sz="1800" b="1" dirty="0" err="1" smtClean="0">
                <a:solidFill>
                  <a:schemeClr val="dk1"/>
                </a:solidFill>
                <a:latin typeface="Verdana"/>
                <a:ea typeface="Verdana"/>
                <a:sym typeface="Verdana"/>
              </a:rPr>
              <a:t>klase</a:t>
            </a:r>
            <a:endParaRPr lang="lv-LV" sz="1800" b="1" dirty="0" smtClean="0">
              <a:solidFill>
                <a:schemeClr val="dk1"/>
              </a:solidFill>
              <a:latin typeface="Verdana"/>
              <a:ea typeface="Verdana"/>
              <a:sym typeface="Verdana"/>
            </a:endParaRPr>
          </a:p>
          <a:p>
            <a:pPr marL="342900" indent="-342900">
              <a:buClr>
                <a:schemeClr val="dk1"/>
              </a:buClr>
              <a:buSzPts val="1500"/>
              <a:buFont typeface="+mj-lt"/>
              <a:buAutoNum type="arabicPeriod"/>
            </a:pPr>
            <a:endParaRPr lang="lv-LV" sz="1800" dirty="0" smtClean="0">
              <a:solidFill>
                <a:schemeClr val="dk1"/>
              </a:solidFill>
              <a:latin typeface="Verdana"/>
              <a:ea typeface="Verdana"/>
              <a:sym typeface="Verdana"/>
            </a:endParaRPr>
          </a:p>
          <a:p>
            <a:pPr>
              <a:buClr>
                <a:schemeClr val="dk1"/>
              </a:buClr>
              <a:buSzPts val="1500"/>
            </a:pPr>
            <a:endParaRPr lang="lv-LV" sz="1800" dirty="0" smtClean="0">
              <a:solidFill>
                <a:schemeClr val="dk1"/>
              </a:solidFill>
              <a:latin typeface="Verdana"/>
              <a:ea typeface="Verdana"/>
              <a:sym typeface="Verdana"/>
            </a:endParaRPr>
          </a:p>
          <a:p>
            <a:pPr>
              <a:buClr>
                <a:schemeClr val="dk1"/>
              </a:buClr>
              <a:buSzPts val="1500"/>
            </a:pPr>
            <a:endParaRPr sz="18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545633" y="2080727"/>
            <a:ext cx="2743200" cy="10170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3387012" y="2099388"/>
            <a:ext cx="3069772" cy="8304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oogle Shape;514;p45"/>
          <p:cNvCxnSpPr/>
          <p:nvPr/>
        </p:nvCxnSpPr>
        <p:spPr>
          <a:xfrm flipH="1">
            <a:off x="6615405" y="2589245"/>
            <a:ext cx="1362268" cy="0"/>
          </a:xfrm>
          <a:prstGeom prst="straightConnector1">
            <a:avLst/>
          </a:prstGeom>
          <a:noFill/>
          <a:ln w="19050" cap="flat" cmpd="sng">
            <a:solidFill>
              <a:srgbClr val="66479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757222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A2353B0-659A-4B1B-9A03-BD8B299A90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85289"/>
            <a:ext cx="12192000" cy="6850291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57D822BB-BEA6-4D9C-AD23-44D4E3BBE2AF}"/>
              </a:ext>
            </a:extLst>
          </p:cNvPr>
          <p:cNvGraphicFramePr/>
          <p:nvPr>
            <p:extLst/>
          </p:nvPr>
        </p:nvGraphicFramePr>
        <p:xfrm>
          <a:off x="457191" y="727695"/>
          <a:ext cx="719053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8C250BC-9FFC-47B1-890B-0891A5F848F4}"/>
              </a:ext>
            </a:extLst>
          </p:cNvPr>
          <p:cNvSpPr txBox="1"/>
          <p:nvPr/>
        </p:nvSpPr>
        <p:spPr>
          <a:xfrm>
            <a:off x="8863332" y="4658474"/>
            <a:ext cx="22122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dirty="0">
                <a:solidFill>
                  <a:schemeClr val="accent6">
                    <a:lumMod val="75000"/>
                  </a:schemeClr>
                </a:solidFill>
              </a:rPr>
              <a:t>Negatīvs tests –</a:t>
            </a:r>
          </a:p>
          <a:p>
            <a:r>
              <a:rPr lang="lv-LV" dirty="0">
                <a:solidFill>
                  <a:schemeClr val="accent6">
                    <a:lumMod val="75000"/>
                  </a:schemeClr>
                </a:solidFill>
              </a:rPr>
              <a:t> var strādāt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D1024D2-5BB0-478D-8226-E0E744B0A009}"/>
              </a:ext>
            </a:extLst>
          </p:cNvPr>
          <p:cNvSpPr txBox="1"/>
          <p:nvPr/>
        </p:nvSpPr>
        <p:spPr>
          <a:xfrm>
            <a:off x="8863332" y="5399549"/>
            <a:ext cx="31633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dirty="0">
                <a:solidFill>
                  <a:srgbClr val="FF0000"/>
                </a:solidFill>
              </a:rPr>
              <a:t>Pozitīvs PĶR tests – aiziet SPKC ķēdīte ar ģimenes ārstu, darba nespēju, kontaktpersonu apzināšanu utt.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34" name="Graphic 33" descr="Target Audience">
            <a:extLst>
              <a:ext uri="{FF2B5EF4-FFF2-40B4-BE49-F238E27FC236}">
                <a16:creationId xmlns:a16="http://schemas.microsoft.com/office/drawing/2014/main" xmlns="" id="{72DDCF5F-73D8-4368-A11B-A01E3914C2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915136" y="842430"/>
            <a:ext cx="1266302" cy="1266302"/>
          </a:xfrm>
          <a:prstGeom prst="rect">
            <a:avLst/>
          </a:prstGeom>
        </p:spPr>
      </p:pic>
      <p:pic>
        <p:nvPicPr>
          <p:cNvPr id="36" name="Graphic 35" descr="Handshake">
            <a:extLst>
              <a:ext uri="{FF2B5EF4-FFF2-40B4-BE49-F238E27FC236}">
                <a16:creationId xmlns:a16="http://schemas.microsoft.com/office/drawing/2014/main" xmlns="" id="{FEF53E44-B9DF-43C5-9CF1-BBFE890356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505658" y="2108732"/>
            <a:ext cx="1231125" cy="1231125"/>
          </a:xfrm>
          <a:prstGeom prst="rect">
            <a:avLst/>
          </a:prstGeom>
        </p:spPr>
      </p:pic>
      <p:pic>
        <p:nvPicPr>
          <p:cNvPr id="44" name="Graphic 43" descr="Test tubes">
            <a:extLst>
              <a:ext uri="{FF2B5EF4-FFF2-40B4-BE49-F238E27FC236}">
                <a16:creationId xmlns:a16="http://schemas.microsoft.com/office/drawing/2014/main" xmlns="" id="{20950534-C9A5-4819-B90D-BCF3BEAE9E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979491" y="3566166"/>
            <a:ext cx="1103619" cy="1103619"/>
          </a:xfrm>
          <a:prstGeom prst="rect">
            <a:avLst/>
          </a:prstGeom>
        </p:spPr>
      </p:pic>
      <p:pic>
        <p:nvPicPr>
          <p:cNvPr id="46" name="Graphic 45" descr="Zoom in">
            <a:extLst>
              <a:ext uri="{FF2B5EF4-FFF2-40B4-BE49-F238E27FC236}">
                <a16:creationId xmlns:a16="http://schemas.microsoft.com/office/drawing/2014/main" xmlns="" id="{5D94B7D6-EDA8-4C53-923E-479D52D1B1F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7798328" y="5542513"/>
            <a:ext cx="914400" cy="914400"/>
          </a:xfrm>
          <a:prstGeom prst="rect">
            <a:avLst/>
          </a:prstGeom>
        </p:spPr>
      </p:pic>
      <p:pic>
        <p:nvPicPr>
          <p:cNvPr id="48" name="Graphic 47" descr="Zoom out">
            <a:extLst>
              <a:ext uri="{FF2B5EF4-FFF2-40B4-BE49-F238E27FC236}">
                <a16:creationId xmlns:a16="http://schemas.microsoft.com/office/drawing/2014/main" xmlns="" id="{1B39DBF2-0E98-4903-8DA5-4601AA2601A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7647725" y="4450224"/>
            <a:ext cx="914400" cy="9144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437B27AF-DE79-4250-9AC0-E6DB096F534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l="28689" t="26319" r="26707" b="23097"/>
          <a:stretch/>
        </p:blipFill>
        <p:spPr>
          <a:xfrm>
            <a:off x="7545974" y="433592"/>
            <a:ext cx="3205424" cy="31325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6849ABD-0300-48C9-930C-58933F5D1031}"/>
              </a:ext>
            </a:extLst>
          </p:cNvPr>
          <p:cNvSpPr txBox="1"/>
          <p:nvPr/>
        </p:nvSpPr>
        <p:spPr>
          <a:xfrm>
            <a:off x="4532014" y="93856"/>
            <a:ext cx="3127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b="1" dirty="0">
                <a:solidFill>
                  <a:srgbClr val="9954CC"/>
                </a:solidFill>
              </a:rPr>
              <a:t>Siekalu rutīnas tests (cikliskais)</a:t>
            </a:r>
            <a:endParaRPr lang="en-GB" b="1" dirty="0">
              <a:solidFill>
                <a:srgbClr val="9954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789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DA2353B0-659A-4B1B-9A03-BD8B299A90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7709"/>
            <a:ext cx="12192000" cy="6850291"/>
          </a:xfrm>
          <a:prstGeom prst="rect">
            <a:avLst/>
          </a:prstGeom>
        </p:spPr>
      </p:pic>
      <p:grpSp>
        <p:nvGrpSpPr>
          <p:cNvPr id="109" name="Group 108"/>
          <p:cNvGrpSpPr/>
          <p:nvPr/>
        </p:nvGrpSpPr>
        <p:grpSpPr>
          <a:xfrm>
            <a:off x="125213" y="103506"/>
            <a:ext cx="11841949" cy="6598639"/>
            <a:chOff x="1117450" y="582112"/>
            <a:chExt cx="10307066" cy="5743362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FCD639CB-E91A-43C7-B134-6BDC2C48AF7F}"/>
                </a:ext>
              </a:extLst>
            </p:cNvPr>
            <p:cNvSpPr txBox="1"/>
            <p:nvPr/>
          </p:nvSpPr>
          <p:spPr>
            <a:xfrm>
              <a:off x="6685603" y="2215387"/>
              <a:ext cx="15625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lv-LV" dirty="0">
                  <a:solidFill>
                    <a:srgbClr val="7030A0"/>
                  </a:solidFill>
                </a:rPr>
                <a:t>Svētdiena</a:t>
              </a:r>
              <a:endParaRPr lang="en-GB" dirty="0">
                <a:solidFill>
                  <a:srgbClr val="7030A0"/>
                </a:solidFill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FCD639CB-E91A-43C7-B134-6BDC2C48AF7F}"/>
                </a:ext>
              </a:extLst>
            </p:cNvPr>
            <p:cNvSpPr txBox="1"/>
            <p:nvPr/>
          </p:nvSpPr>
          <p:spPr>
            <a:xfrm>
              <a:off x="7758845" y="3335772"/>
              <a:ext cx="151634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lv-LV" dirty="0">
                  <a:solidFill>
                    <a:srgbClr val="7030A0"/>
                  </a:solidFill>
                </a:rPr>
                <a:t>Sestdiena</a:t>
              </a:r>
              <a:endParaRPr lang="en-GB" dirty="0">
                <a:solidFill>
                  <a:srgbClr val="7030A0"/>
                </a:solidFill>
              </a:endParaRPr>
            </a:p>
          </p:txBody>
        </p:sp>
        <p:sp>
          <p:nvSpPr>
            <p:cNvPr id="95" name="Freeform 94"/>
            <p:cNvSpPr/>
            <p:nvPr/>
          </p:nvSpPr>
          <p:spPr>
            <a:xfrm>
              <a:off x="3419571" y="4084108"/>
              <a:ext cx="4072216" cy="1349248"/>
            </a:xfrm>
            <a:custGeom>
              <a:avLst/>
              <a:gdLst>
                <a:gd name="connsiteX0" fmla="*/ 5203054 w 5381164"/>
                <a:gd name="connsiteY0" fmla="*/ 0 h 1782942"/>
                <a:gd name="connsiteX1" fmla="*/ 5381164 w 5381164"/>
                <a:gd name="connsiteY1" fmla="*/ 129404 h 1782942"/>
                <a:gd name="connsiteX2" fmla="*/ 5311120 w 5381164"/>
                <a:gd name="connsiteY2" fmla="*/ 249772 h 1782942"/>
                <a:gd name="connsiteX3" fmla="*/ 5054913 w 5381164"/>
                <a:gd name="connsiteY3" fmla="*/ 603703 h 1782942"/>
                <a:gd name="connsiteX4" fmla="*/ 460188 w 5381164"/>
                <a:gd name="connsiteY4" fmla="*/ 1030804 h 1782942"/>
                <a:gd name="connsiteX5" fmla="*/ 22153 w 5381164"/>
                <a:gd name="connsiteY5" fmla="*/ 591405 h 1782942"/>
                <a:gd name="connsiteX6" fmla="*/ 0 w 5381164"/>
                <a:gd name="connsiteY6" fmla="*/ 561775 h 1782942"/>
                <a:gd name="connsiteX7" fmla="*/ 0 w 5381164"/>
                <a:gd name="connsiteY7" fmla="*/ 195103 h 1782942"/>
                <a:gd name="connsiteX8" fmla="*/ 49698 w 5381164"/>
                <a:gd name="connsiteY8" fmla="*/ 272793 h 1782942"/>
                <a:gd name="connsiteX9" fmla="*/ 597795 w 5381164"/>
                <a:gd name="connsiteY9" fmla="*/ 865874 h 1782942"/>
                <a:gd name="connsiteX10" fmla="*/ 4884169 w 5381164"/>
                <a:gd name="connsiteY10" fmla="*/ 467436 h 1782942"/>
                <a:gd name="connsiteX11" fmla="*/ 5123182 w 5381164"/>
                <a:gd name="connsiteY11" fmla="*/ 137258 h 1782942"/>
                <a:gd name="connsiteX12" fmla="*/ 5203054 w 5381164"/>
                <a:gd name="connsiteY12" fmla="*/ 0 h 1782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81164" h="1782942">
                  <a:moveTo>
                    <a:pt x="5203054" y="0"/>
                  </a:moveTo>
                  <a:lnTo>
                    <a:pt x="5381164" y="129404"/>
                  </a:lnTo>
                  <a:lnTo>
                    <a:pt x="5311120" y="249772"/>
                  </a:lnTo>
                  <a:cubicBezTo>
                    <a:pt x="5234695" y="371679"/>
                    <a:pt x="5149319" y="489947"/>
                    <a:pt x="5054913" y="603703"/>
                  </a:cubicBezTo>
                  <a:cubicBezTo>
                    <a:pt x="3904055" y="1990441"/>
                    <a:pt x="1846928" y="2181660"/>
                    <a:pt x="460188" y="1030804"/>
                  </a:cubicBezTo>
                  <a:cubicBezTo>
                    <a:pt x="297680" y="895938"/>
                    <a:pt x="151589" y="748626"/>
                    <a:pt x="22153" y="591405"/>
                  </a:cubicBezTo>
                  <a:lnTo>
                    <a:pt x="0" y="561775"/>
                  </a:lnTo>
                  <a:lnTo>
                    <a:pt x="0" y="195103"/>
                  </a:lnTo>
                  <a:lnTo>
                    <a:pt x="49698" y="272793"/>
                  </a:lnTo>
                  <a:cubicBezTo>
                    <a:pt x="201701" y="489059"/>
                    <a:pt x="384604" y="688947"/>
                    <a:pt x="597795" y="865874"/>
                  </a:cubicBezTo>
                  <a:cubicBezTo>
                    <a:pt x="1891471" y="1939499"/>
                    <a:pt x="3810546" y="1761112"/>
                    <a:pt x="4884169" y="467436"/>
                  </a:cubicBezTo>
                  <a:cubicBezTo>
                    <a:pt x="4972240" y="361314"/>
                    <a:pt x="5051885" y="250984"/>
                    <a:pt x="5123182" y="137258"/>
                  </a:cubicBezTo>
                  <a:lnTo>
                    <a:pt x="520305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153E96DB-05B3-46EA-82F9-7D73C2633305}"/>
                </a:ext>
              </a:extLst>
            </p:cNvPr>
            <p:cNvSpPr txBox="1"/>
            <p:nvPr/>
          </p:nvSpPr>
          <p:spPr>
            <a:xfrm>
              <a:off x="6835235" y="775896"/>
              <a:ext cx="1578856" cy="562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dirty="0">
                  <a:solidFill>
                    <a:srgbClr val="FF0000"/>
                  </a:solidFill>
                </a:rPr>
                <a:t>Pozitīvs tests – SPKC ķēdīte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5C626811-2AF3-4430-A0A9-925AFFFBA828}"/>
                </a:ext>
              </a:extLst>
            </p:cNvPr>
            <p:cNvSpPr txBox="1"/>
            <p:nvPr/>
          </p:nvSpPr>
          <p:spPr>
            <a:xfrm>
              <a:off x="9583196" y="4177960"/>
              <a:ext cx="1841320" cy="723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600" dirty="0">
                  <a:solidFill>
                    <a:srgbClr val="FF0000"/>
                  </a:solidFill>
                </a:rPr>
                <a:t>Pozitīvs tests – izolācijas pasākumi un neatliekams PCR tests </a:t>
              </a:r>
              <a:endParaRPr lang="en-GB" sz="1600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B073B49A-1061-4D0D-818B-1F526B60FC2F}"/>
                </a:ext>
              </a:extLst>
            </p:cNvPr>
            <p:cNvSpPr txBox="1"/>
            <p:nvPr/>
          </p:nvSpPr>
          <p:spPr>
            <a:xfrm>
              <a:off x="1195898" y="5816494"/>
              <a:ext cx="3458880" cy="508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600" dirty="0">
                  <a:solidFill>
                    <a:srgbClr val="FF0000"/>
                  </a:solidFill>
                </a:rPr>
                <a:t>Pozitīvs tests – izolācijas pasākumi un neatliekams PCR tests </a:t>
              </a:r>
              <a:endParaRPr lang="en-GB" sz="1600" dirty="0">
                <a:solidFill>
                  <a:srgbClr val="FF0000"/>
                </a:solidFill>
              </a:endParaRPr>
            </a:p>
          </p:txBody>
        </p:sp>
        <p:pic>
          <p:nvPicPr>
            <p:cNvPr id="17" name="Graphic 16" descr="Zoom in">
              <a:extLst>
                <a:ext uri="{FF2B5EF4-FFF2-40B4-BE49-F238E27FC236}">
                  <a16:creationId xmlns:a16="http://schemas.microsoft.com/office/drawing/2014/main" xmlns="" id="{69C349E1-F9D2-4CCF-8A7A-9FA0B8A0E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893691" y="741545"/>
              <a:ext cx="691976" cy="691976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918039E4-B093-4286-B631-14BEA3B4B80D}"/>
                </a:ext>
              </a:extLst>
            </p:cNvPr>
            <p:cNvSpPr txBox="1"/>
            <p:nvPr/>
          </p:nvSpPr>
          <p:spPr>
            <a:xfrm>
              <a:off x="2168142" y="2416126"/>
              <a:ext cx="859563" cy="4891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lv-LV" sz="1800" b="1" dirty="0">
                  <a:solidFill>
                    <a:schemeClr val="bg1"/>
                  </a:solidFill>
                </a:rPr>
                <a:t>Nedēļa </a:t>
              </a:r>
            </a:p>
            <a:p>
              <a:pPr algn="ctr"/>
              <a:r>
                <a:rPr lang="lv-LV" sz="1800" b="1" dirty="0">
                  <a:solidFill>
                    <a:schemeClr val="bg1"/>
                  </a:solidFill>
                </a:rPr>
                <a:t>skolā</a:t>
              </a:r>
              <a:endParaRPr lang="en-GB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BD71B7B4-BF92-4FA1-80DB-9144696FB9A4}"/>
                </a:ext>
              </a:extLst>
            </p:cNvPr>
            <p:cNvSpPr txBox="1"/>
            <p:nvPr/>
          </p:nvSpPr>
          <p:spPr>
            <a:xfrm>
              <a:off x="4931989" y="5467127"/>
              <a:ext cx="1069267" cy="3493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lv-LV" sz="2400" b="1" dirty="0">
                  <a:solidFill>
                    <a:srgbClr val="7030A0"/>
                  </a:solidFill>
                </a:rPr>
                <a:t>48</a:t>
              </a:r>
              <a:r>
                <a:rPr lang="lv-LV" dirty="0">
                  <a:solidFill>
                    <a:srgbClr val="7030A0"/>
                  </a:solidFill>
                </a:rPr>
                <a:t> stundas</a:t>
              </a:r>
              <a:endParaRPr lang="en-GB" dirty="0">
                <a:solidFill>
                  <a:srgbClr val="7030A0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BE3D1EEB-55A5-4854-908D-47E30CB0A0B6}"/>
                </a:ext>
              </a:extLst>
            </p:cNvPr>
            <p:cNvSpPr txBox="1"/>
            <p:nvPr/>
          </p:nvSpPr>
          <p:spPr>
            <a:xfrm>
              <a:off x="5086380" y="2702972"/>
              <a:ext cx="742647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lv-LV" sz="2000" dirty="0">
                  <a:solidFill>
                    <a:schemeClr val="bg1"/>
                  </a:solidFill>
                </a:rPr>
                <a:t>Nedēļa </a:t>
              </a:r>
            </a:p>
            <a:p>
              <a:pPr algn="ctr"/>
              <a:r>
                <a:rPr lang="lv-LV" sz="2000" dirty="0">
                  <a:solidFill>
                    <a:schemeClr val="bg1"/>
                  </a:solidFill>
                </a:rPr>
                <a:t>skolā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  <p:pic>
          <p:nvPicPr>
            <p:cNvPr id="67" name="Graphic 43" descr="Test tubes">
              <a:extLst>
                <a:ext uri="{FF2B5EF4-FFF2-40B4-BE49-F238E27FC236}">
                  <a16:creationId xmlns:a16="http://schemas.microsoft.com/office/drawing/2014/main" xmlns="" id="{20950534-C9A5-4819-B90D-BCF3BEAE9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972018" y="582112"/>
              <a:ext cx="839610" cy="839610"/>
            </a:xfrm>
            <a:prstGeom prst="rect">
              <a:avLst/>
            </a:prstGeom>
          </p:spPr>
        </p:pic>
        <p:grpSp>
          <p:nvGrpSpPr>
            <p:cNvPr id="75" name="Group 74"/>
            <p:cNvGrpSpPr/>
            <p:nvPr/>
          </p:nvGrpSpPr>
          <p:grpSpPr>
            <a:xfrm>
              <a:off x="4524220" y="1959339"/>
              <a:ext cx="1513174" cy="2095204"/>
              <a:chOff x="4548907" y="2301106"/>
              <a:chExt cx="1339608" cy="1854877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xmlns="" id="{BD71B7B4-BF92-4FA1-80DB-9144696FB9A4}"/>
                  </a:ext>
                </a:extLst>
              </p:cNvPr>
              <p:cNvSpPr txBox="1"/>
              <p:nvPr/>
            </p:nvSpPr>
            <p:spPr>
              <a:xfrm>
                <a:off x="4548908" y="3515659"/>
                <a:ext cx="1212387" cy="640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lv-LV" sz="2400" b="1" dirty="0">
                    <a:solidFill>
                      <a:srgbClr val="7030A0"/>
                    </a:solidFill>
                  </a:rPr>
                  <a:t>Nedēļa skolā</a:t>
                </a:r>
                <a:endParaRPr lang="en-GB" sz="2400" b="1" dirty="0">
                  <a:solidFill>
                    <a:srgbClr val="7030A0"/>
                  </a:solidFill>
                </a:endParaRPr>
              </a:p>
            </p:txBody>
          </p: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8907" y="2301106"/>
                <a:ext cx="1339608" cy="1183776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3569214" y="1382013"/>
              <a:ext cx="3460490" cy="3286179"/>
              <a:chOff x="2793003" y="1739322"/>
              <a:chExt cx="4572808" cy="4342468"/>
            </a:xfrm>
          </p:grpSpPr>
          <p:sp>
            <p:nvSpPr>
              <p:cNvPr id="70" name="Freeform 69"/>
              <p:cNvSpPr/>
              <p:nvPr/>
            </p:nvSpPr>
            <p:spPr>
              <a:xfrm>
                <a:off x="2793003" y="2131574"/>
                <a:ext cx="4572808" cy="3950216"/>
              </a:xfrm>
              <a:custGeom>
                <a:avLst/>
                <a:gdLst>
                  <a:gd name="connsiteX0" fmla="*/ 759890 w 4572808"/>
                  <a:gd name="connsiteY0" fmla="*/ 0 h 3950216"/>
                  <a:gd name="connsiteX1" fmla="*/ 1193778 w 4572808"/>
                  <a:gd name="connsiteY1" fmla="*/ 0 h 3950216"/>
                  <a:gd name="connsiteX2" fmla="*/ 1080866 w 4572808"/>
                  <a:gd name="connsiteY2" fmla="*/ 77080 h 3950216"/>
                  <a:gd name="connsiteX3" fmla="*/ 416452 w 4572808"/>
                  <a:gd name="connsiteY3" fmla="*/ 957897 h 3950216"/>
                  <a:gd name="connsiteX4" fmla="*/ 1470437 w 4572808"/>
                  <a:gd name="connsiteY4" fmla="*/ 3541694 h 3950216"/>
                  <a:gd name="connsiteX5" fmla="*/ 4010400 w 4572808"/>
                  <a:gd name="connsiteY5" fmla="*/ 2386063 h 3950216"/>
                  <a:gd name="connsiteX6" fmla="*/ 4072668 w 4572808"/>
                  <a:gd name="connsiteY6" fmla="*/ 1033690 h 3950216"/>
                  <a:gd name="connsiteX7" fmla="*/ 4034046 w 4572808"/>
                  <a:gd name="connsiteY7" fmla="*/ 924411 h 3950216"/>
                  <a:gd name="connsiteX8" fmla="*/ 3733352 w 4572808"/>
                  <a:gd name="connsiteY8" fmla="*/ 1075081 h 3950216"/>
                  <a:gd name="connsiteX9" fmla="*/ 3840214 w 4572808"/>
                  <a:gd name="connsiteY9" fmla="*/ 173379 h 3950216"/>
                  <a:gd name="connsiteX10" fmla="*/ 4572808 w 4572808"/>
                  <a:gd name="connsiteY10" fmla="*/ 654453 h 3950216"/>
                  <a:gd name="connsiteX11" fmla="*/ 4278878 w 4572808"/>
                  <a:gd name="connsiteY11" fmla="*/ 801733 h 3950216"/>
                  <a:gd name="connsiteX12" fmla="*/ 4344222 w 4572808"/>
                  <a:gd name="connsiteY12" fmla="*/ 997655 h 3950216"/>
                  <a:gd name="connsiteX13" fmla="*/ 4258369 w 4572808"/>
                  <a:gd name="connsiteY13" fmla="*/ 2484603 h 3950216"/>
                  <a:gd name="connsiteX14" fmla="*/ 1367910 w 4572808"/>
                  <a:gd name="connsiteY14" fmla="*/ 3799703 h 3950216"/>
                  <a:gd name="connsiteX15" fmla="*/ 168483 w 4572808"/>
                  <a:gd name="connsiteY15" fmla="*/ 859360 h 3950216"/>
                  <a:gd name="connsiteX16" fmla="*/ 620357 w 4572808"/>
                  <a:gd name="connsiteY16" fmla="*/ 135544 h 3950216"/>
                  <a:gd name="connsiteX17" fmla="*/ 759890 w 4572808"/>
                  <a:gd name="connsiteY17" fmla="*/ 0 h 3950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572808" h="3950216">
                    <a:moveTo>
                      <a:pt x="759890" y="0"/>
                    </a:moveTo>
                    <a:lnTo>
                      <a:pt x="1193778" y="0"/>
                    </a:lnTo>
                    <a:lnTo>
                      <a:pt x="1080866" y="77080"/>
                    </a:lnTo>
                    <a:cubicBezTo>
                      <a:pt x="794808" y="295519"/>
                      <a:pt x="560713" y="594868"/>
                      <a:pt x="416452" y="957897"/>
                    </a:cubicBezTo>
                    <a:cubicBezTo>
                      <a:pt x="6110" y="1990512"/>
                      <a:pt x="477995" y="3147317"/>
                      <a:pt x="1470437" y="3541694"/>
                    </a:cubicBezTo>
                    <a:cubicBezTo>
                      <a:pt x="2462878" y="3936072"/>
                      <a:pt x="3600058" y="3418678"/>
                      <a:pt x="4010400" y="2386063"/>
                    </a:cubicBezTo>
                    <a:cubicBezTo>
                      <a:pt x="4189924" y="1934295"/>
                      <a:pt x="4200585" y="1458754"/>
                      <a:pt x="4072668" y="1033690"/>
                    </a:cubicBezTo>
                    <a:lnTo>
                      <a:pt x="4034046" y="924411"/>
                    </a:lnTo>
                    <a:lnTo>
                      <a:pt x="3733352" y="1075081"/>
                    </a:lnTo>
                    <a:lnTo>
                      <a:pt x="3840214" y="173379"/>
                    </a:lnTo>
                    <a:lnTo>
                      <a:pt x="4572808" y="654453"/>
                    </a:lnTo>
                    <a:lnTo>
                      <a:pt x="4278878" y="801733"/>
                    </a:lnTo>
                    <a:lnTo>
                      <a:pt x="4344222" y="997655"/>
                    </a:lnTo>
                    <a:cubicBezTo>
                      <a:pt x="4473687" y="1467952"/>
                      <a:pt x="4455370" y="1988855"/>
                      <a:pt x="4258369" y="2484603"/>
                    </a:cubicBezTo>
                    <a:cubicBezTo>
                      <a:pt x="3791403" y="3659711"/>
                      <a:pt x="2497302" y="4248501"/>
                      <a:pt x="1367910" y="3799703"/>
                    </a:cubicBezTo>
                    <a:cubicBezTo>
                      <a:pt x="238519" y="3350904"/>
                      <a:pt x="-298483" y="2034468"/>
                      <a:pt x="168483" y="859360"/>
                    </a:cubicBezTo>
                    <a:cubicBezTo>
                      <a:pt x="277928" y="583944"/>
                      <a:pt x="432809" y="340735"/>
                      <a:pt x="620357" y="135544"/>
                    </a:cubicBezTo>
                    <a:lnTo>
                      <a:pt x="75989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3071611" y="1739322"/>
                <a:ext cx="1139478" cy="10592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/>
              </a:p>
            </p:txBody>
          </p:sp>
        </p:grpSp>
        <p:pic>
          <p:nvPicPr>
            <p:cNvPr id="68" name="Graphic 47" descr="Zoom out">
              <a:extLst>
                <a:ext uri="{FF2B5EF4-FFF2-40B4-BE49-F238E27FC236}">
                  <a16:creationId xmlns:a16="http://schemas.microsoft.com/office/drawing/2014/main" xmlns="" id="{1B39DBF2-0E98-4903-8DA5-4601AA260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3848474" y="1563083"/>
              <a:ext cx="691976" cy="691976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FCD639CB-E91A-43C7-B134-6BDC2C48AF7F}"/>
                </a:ext>
              </a:extLst>
            </p:cNvPr>
            <p:cNvSpPr txBox="1"/>
            <p:nvPr/>
          </p:nvSpPr>
          <p:spPr>
            <a:xfrm>
              <a:off x="6037393" y="2833617"/>
              <a:ext cx="1315002" cy="10447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lv-LV" dirty="0" err="1">
                  <a:solidFill>
                    <a:srgbClr val="7030A0"/>
                  </a:solidFill>
                </a:rPr>
                <a:t>Pasūta</a:t>
              </a:r>
              <a:r>
                <a:rPr lang="lv-LV" dirty="0">
                  <a:solidFill>
                    <a:srgbClr val="7030A0"/>
                  </a:solidFill>
                </a:rPr>
                <a:t> ciklisko testēšanu</a:t>
              </a:r>
            </a:p>
            <a:p>
              <a:pPr algn="ctr"/>
              <a:endParaRPr lang="en-GB" dirty="0">
                <a:solidFill>
                  <a:srgbClr val="7030A0"/>
                </a:solidFill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6353026" y="3598509"/>
              <a:ext cx="345988" cy="345988"/>
            </a:xfrm>
            <a:prstGeom prst="ellipse">
              <a:avLst/>
            </a:prstGeom>
            <a:solidFill>
              <a:srgbClr val="7030A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77" name="Oval 76"/>
            <p:cNvSpPr/>
            <p:nvPr/>
          </p:nvSpPr>
          <p:spPr>
            <a:xfrm>
              <a:off x="6579142" y="2284046"/>
              <a:ext cx="345988" cy="34598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82" name="Freeform 81"/>
            <p:cNvSpPr/>
            <p:nvPr/>
          </p:nvSpPr>
          <p:spPr>
            <a:xfrm rot="18360000">
              <a:off x="6963096" y="3050402"/>
              <a:ext cx="1243314" cy="741140"/>
            </a:xfrm>
            <a:custGeom>
              <a:avLst/>
              <a:gdLst>
                <a:gd name="connsiteX0" fmla="*/ 1642957 w 1642957"/>
                <a:gd name="connsiteY0" fmla="*/ 0 h 979367"/>
                <a:gd name="connsiteX1" fmla="*/ 1318039 w 1642957"/>
                <a:gd name="connsiteY1" fmla="*/ 890318 h 979367"/>
                <a:gd name="connsiteX2" fmla="*/ 1102268 w 1642957"/>
                <a:gd name="connsiteY2" fmla="*/ 631683 h 979367"/>
                <a:gd name="connsiteX3" fmla="*/ 1027416 w 1642957"/>
                <a:gd name="connsiteY3" fmla="*/ 671958 h 979367"/>
                <a:gd name="connsiteX4" fmla="*/ 29233 w 1642957"/>
                <a:gd name="connsiteY4" fmla="*/ 976396 h 979367"/>
                <a:gd name="connsiteX5" fmla="*/ 0 w 1642957"/>
                <a:gd name="connsiteY5" fmla="*/ 979367 h 979367"/>
                <a:gd name="connsiteX6" fmla="*/ 0 w 1642957"/>
                <a:gd name="connsiteY6" fmla="*/ 758908 h 979367"/>
                <a:gd name="connsiteX7" fmla="*/ 190939 w 1642957"/>
                <a:gd name="connsiteY7" fmla="*/ 726704 h 979367"/>
                <a:gd name="connsiteX8" fmla="*/ 926659 w 1642957"/>
                <a:gd name="connsiteY8" fmla="*/ 475666 h 979367"/>
                <a:gd name="connsiteX9" fmla="*/ 958029 w 1642957"/>
                <a:gd name="connsiteY9" fmla="*/ 458788 h 979367"/>
                <a:gd name="connsiteX10" fmla="*/ 708816 w 1642957"/>
                <a:gd name="connsiteY10" fmla="*/ 160066 h 979367"/>
                <a:gd name="connsiteX11" fmla="*/ 1642957 w 1642957"/>
                <a:gd name="connsiteY11" fmla="*/ 0 h 97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2957" h="979367">
                  <a:moveTo>
                    <a:pt x="1642957" y="0"/>
                  </a:moveTo>
                  <a:lnTo>
                    <a:pt x="1318039" y="890318"/>
                  </a:lnTo>
                  <a:lnTo>
                    <a:pt x="1102268" y="631683"/>
                  </a:lnTo>
                  <a:lnTo>
                    <a:pt x="1027416" y="671958"/>
                  </a:lnTo>
                  <a:cubicBezTo>
                    <a:pt x="718049" y="824254"/>
                    <a:pt x="381902" y="928738"/>
                    <a:pt x="29233" y="976396"/>
                  </a:cubicBezTo>
                  <a:lnTo>
                    <a:pt x="0" y="979367"/>
                  </a:lnTo>
                  <a:lnTo>
                    <a:pt x="0" y="758908"/>
                  </a:lnTo>
                  <a:lnTo>
                    <a:pt x="190939" y="726704"/>
                  </a:lnTo>
                  <a:cubicBezTo>
                    <a:pt x="448901" y="674441"/>
                    <a:pt x="695775" y="589326"/>
                    <a:pt x="926659" y="475666"/>
                  </a:cubicBezTo>
                  <a:lnTo>
                    <a:pt x="958029" y="458788"/>
                  </a:lnTo>
                  <a:lnTo>
                    <a:pt x="708816" y="160066"/>
                  </a:lnTo>
                  <a:lnTo>
                    <a:pt x="1642957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88" name="Oval 87"/>
            <p:cNvSpPr/>
            <p:nvPr/>
          </p:nvSpPr>
          <p:spPr>
            <a:xfrm>
              <a:off x="7488370" y="3331256"/>
              <a:ext cx="345988" cy="34598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90" name="Oval 89"/>
            <p:cNvSpPr/>
            <p:nvPr/>
          </p:nvSpPr>
          <p:spPr>
            <a:xfrm>
              <a:off x="6472117" y="4539268"/>
              <a:ext cx="595035" cy="5950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pic>
          <p:nvPicPr>
            <p:cNvPr id="89" name="Graphic 47" descr="Zoom out">
              <a:extLst>
                <a:ext uri="{FF2B5EF4-FFF2-40B4-BE49-F238E27FC236}">
                  <a16:creationId xmlns:a16="http://schemas.microsoft.com/office/drawing/2014/main" xmlns="" id="{1B39DBF2-0E98-4903-8DA5-4601AA260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508942" y="4555260"/>
              <a:ext cx="691976" cy="691976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FCD639CB-E91A-43C7-B134-6BDC2C48AF7F}"/>
                </a:ext>
              </a:extLst>
            </p:cNvPr>
            <p:cNvSpPr txBox="1"/>
            <p:nvPr/>
          </p:nvSpPr>
          <p:spPr>
            <a:xfrm>
              <a:off x="7237743" y="4589522"/>
              <a:ext cx="1593665" cy="5089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lv-LV" sz="1600" b="1" dirty="0">
                  <a:solidFill>
                    <a:srgbClr val="00B050"/>
                  </a:solidFill>
                </a:rPr>
                <a:t>Atkārtots antigēna tests</a:t>
              </a:r>
              <a:endParaRPr lang="en-GB" sz="1600" b="1" dirty="0">
                <a:solidFill>
                  <a:srgbClr val="00B050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117450" y="3771503"/>
              <a:ext cx="2004230" cy="1151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2000" b="1" dirty="0">
                  <a:solidFill>
                    <a:srgbClr val="7030A0"/>
                  </a:solidFill>
                </a:rPr>
                <a:t>Netestēts personāls</a:t>
              </a:r>
            </a:p>
            <a:p>
              <a:pPr algn="ctr"/>
              <a:r>
                <a:rPr lang="lv-LV" sz="2000" b="1" dirty="0">
                  <a:solidFill>
                    <a:srgbClr val="7030A0"/>
                  </a:solidFill>
                </a:rPr>
                <a:t>ierodas </a:t>
              </a:r>
            </a:p>
            <a:p>
              <a:pPr algn="ctr"/>
              <a:r>
                <a:rPr lang="lv-LV" sz="2000" b="1" dirty="0">
                  <a:solidFill>
                    <a:srgbClr val="7030A0"/>
                  </a:solidFill>
                </a:rPr>
                <a:t>darbā pēc siekalu testa dienas</a:t>
              </a:r>
            </a:p>
          </p:txBody>
        </p:sp>
        <p:grpSp>
          <p:nvGrpSpPr>
            <p:cNvPr id="100" name="Group 99"/>
            <p:cNvGrpSpPr/>
            <p:nvPr/>
          </p:nvGrpSpPr>
          <p:grpSpPr>
            <a:xfrm>
              <a:off x="2904816" y="3849331"/>
              <a:ext cx="1012979" cy="1012979"/>
              <a:chOff x="1349965" y="4034493"/>
              <a:chExt cx="1338585" cy="1338585"/>
            </a:xfrm>
          </p:grpSpPr>
          <p:sp>
            <p:nvSpPr>
              <p:cNvPr id="92" name="Oval 91"/>
              <p:cNvSpPr/>
              <p:nvPr/>
            </p:nvSpPr>
            <p:spPr>
              <a:xfrm>
                <a:off x="1349965" y="4034493"/>
                <a:ext cx="1338585" cy="133858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/>
              </a:p>
            </p:txBody>
          </p:sp>
          <p:pic>
            <p:nvPicPr>
              <p:cNvPr id="54" name="Graphic 53" descr="Target Audience">
                <a:extLst>
                  <a:ext uri="{FF2B5EF4-FFF2-40B4-BE49-F238E27FC236}">
                    <a16:creationId xmlns:a16="http://schemas.microsoft.com/office/drawing/2014/main" xmlns="" id="{05E8BE6F-7318-45A5-A79A-DD4C6A700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1365079" y="4042244"/>
                <a:ext cx="1266302" cy="1266302"/>
              </a:xfrm>
              <a:prstGeom prst="rect">
                <a:avLst/>
              </a:prstGeom>
            </p:spPr>
          </p:pic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FCD639CB-E91A-43C7-B134-6BDC2C48AF7F}"/>
                </a:ext>
              </a:extLst>
            </p:cNvPr>
            <p:cNvSpPr txBox="1"/>
            <p:nvPr/>
          </p:nvSpPr>
          <p:spPr>
            <a:xfrm>
              <a:off x="2742699" y="4928075"/>
              <a:ext cx="1221656" cy="56255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lv-LV" b="1" dirty="0">
                  <a:solidFill>
                    <a:srgbClr val="00B050"/>
                  </a:solidFill>
                </a:rPr>
                <a:t>Antigēna tests</a:t>
              </a:r>
              <a:endParaRPr lang="en-GB" b="1" dirty="0">
                <a:solidFill>
                  <a:srgbClr val="00B050"/>
                </a:solidFill>
              </a:endParaRPr>
            </a:p>
          </p:txBody>
        </p:sp>
        <p:sp>
          <p:nvSpPr>
            <p:cNvPr id="103" name="Oval 102"/>
            <p:cNvSpPr/>
            <p:nvPr/>
          </p:nvSpPr>
          <p:spPr>
            <a:xfrm>
              <a:off x="3807522" y="4735544"/>
              <a:ext cx="595035" cy="5950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pic>
          <p:nvPicPr>
            <p:cNvPr id="104" name="Graphic 47" descr="Zoom out">
              <a:extLst>
                <a:ext uri="{FF2B5EF4-FFF2-40B4-BE49-F238E27FC236}">
                  <a16:creationId xmlns:a16="http://schemas.microsoft.com/office/drawing/2014/main" xmlns="" id="{1B39DBF2-0E98-4903-8DA5-4601AA260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rot="721723">
              <a:off x="3817190" y="4757149"/>
              <a:ext cx="691976" cy="691976"/>
            </a:xfrm>
            <a:prstGeom prst="rect">
              <a:avLst/>
            </a:prstGeom>
          </p:spPr>
        </p:pic>
        <p:pic>
          <p:nvPicPr>
            <p:cNvPr id="105" name="Graphic 16" descr="Zoom in">
              <a:extLst>
                <a:ext uri="{FF2B5EF4-FFF2-40B4-BE49-F238E27FC236}">
                  <a16:creationId xmlns:a16="http://schemas.microsoft.com/office/drawing/2014/main" xmlns="" id="{69C349E1-F9D2-4CCF-8A7A-9FA0B8A0E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093488" y="5247236"/>
              <a:ext cx="612386" cy="612386"/>
            </a:xfrm>
            <a:prstGeom prst="rect">
              <a:avLst/>
            </a:prstGeom>
          </p:spPr>
        </p:pic>
        <p:pic>
          <p:nvPicPr>
            <p:cNvPr id="107" name="Graphic 16" descr="Zoom in">
              <a:extLst>
                <a:ext uri="{FF2B5EF4-FFF2-40B4-BE49-F238E27FC236}">
                  <a16:creationId xmlns:a16="http://schemas.microsoft.com/office/drawing/2014/main" xmlns="" id="{69C349E1-F9D2-4CCF-8A7A-9FA0B8A0E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8604856" y="4265863"/>
              <a:ext cx="691976" cy="69197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549956" y="1440544"/>
              <a:ext cx="19341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2400" b="1" dirty="0">
                  <a:solidFill>
                    <a:srgbClr val="7030A0"/>
                  </a:solidFill>
                </a:rPr>
                <a:t>Siekalu tests</a:t>
              </a:r>
            </a:p>
          </p:txBody>
        </p:sp>
      </p:grpSp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82F9A219-8207-4D20-B077-3617667A2C4F}"/>
              </a:ext>
            </a:extLst>
          </p:cNvPr>
          <p:cNvSpPr/>
          <p:nvPr/>
        </p:nvSpPr>
        <p:spPr>
          <a:xfrm>
            <a:off x="9416532" y="4451333"/>
            <a:ext cx="435109" cy="2888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xmlns="" id="{9DA32DBE-8C2E-432A-8A13-5DC309EA1FF9}"/>
              </a:ext>
            </a:extLst>
          </p:cNvPr>
          <p:cNvSpPr/>
          <p:nvPr/>
        </p:nvSpPr>
        <p:spPr>
          <a:xfrm>
            <a:off x="813543" y="5531481"/>
            <a:ext cx="380718" cy="46471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xmlns="" id="{19A95231-2E20-4079-BAAC-5953B311BF1C}"/>
              </a:ext>
            </a:extLst>
          </p:cNvPr>
          <p:cNvSpPr/>
          <p:nvPr/>
        </p:nvSpPr>
        <p:spPr>
          <a:xfrm>
            <a:off x="6260039" y="453255"/>
            <a:ext cx="448580" cy="29938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F12DE3C-56A9-4ECD-8339-83CCFE5B6BE0}"/>
              </a:ext>
            </a:extLst>
          </p:cNvPr>
          <p:cNvSpPr txBox="1"/>
          <p:nvPr/>
        </p:nvSpPr>
        <p:spPr>
          <a:xfrm>
            <a:off x="291051" y="222947"/>
            <a:ext cx="2217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rgbClr val="7030A0"/>
                </a:solidFill>
              </a:rPr>
              <a:t>Siekalu testēšanas dienu nosaka vienošanās ar VI un laboratoriju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215343" y="208231"/>
            <a:ext cx="2420737" cy="1155336"/>
          </a:xfrm>
          <a:prstGeom prst="wedgeRectCallout">
            <a:avLst/>
          </a:prstGeom>
          <a:noFill/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025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5"/>
          <p:cNvSpPr txBox="1">
            <a:spLocks noGrp="1"/>
          </p:cNvSpPr>
          <p:nvPr>
            <p:ph type="title"/>
          </p:nvPr>
        </p:nvSpPr>
        <p:spPr>
          <a:xfrm>
            <a:off x="1986582" y="681038"/>
            <a:ext cx="3302595" cy="1061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2160"/>
            </a:pPr>
            <a:r>
              <a:rPr lang="en-US" sz="2160" dirty="0" smtClean="0"/>
              <a:t>KĀ PIETEIKT TESTĒŠANU?</a:t>
            </a:r>
            <a:endParaRPr dirty="0"/>
          </a:p>
        </p:txBody>
      </p:sp>
      <p:sp>
        <p:nvSpPr>
          <p:cNvPr id="507" name="Google Shape;507;p45"/>
          <p:cNvSpPr txBox="1">
            <a:spLocks noGrp="1"/>
          </p:cNvSpPr>
          <p:nvPr>
            <p:ph type="sldNum" idx="12"/>
          </p:nvPr>
        </p:nvSpPr>
        <p:spPr>
          <a:xfrm>
            <a:off x="1997338" y="6566070"/>
            <a:ext cx="293472" cy="29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fld id="{00000000-1234-1234-1234-123412341234}" type="slidenum">
              <a:rPr lang="lv-LV">
                <a:latin typeface="Verdana"/>
                <a:ea typeface="Verdana"/>
                <a:cs typeface="Verdana"/>
                <a:sym typeface="Verdana"/>
              </a:rPr>
              <a:pPr/>
              <a:t>6</a:t>
            </a:fld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8" name="Google Shape;508;p45"/>
          <p:cNvSpPr/>
          <p:nvPr/>
        </p:nvSpPr>
        <p:spPr>
          <a:xfrm>
            <a:off x="5427455" y="2272920"/>
            <a:ext cx="1387737" cy="1387737"/>
          </a:xfrm>
          <a:prstGeom prst="ellipse">
            <a:avLst/>
          </a:prstGeom>
          <a:solidFill>
            <a:srgbClr val="CBC7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09" name="Google Shape;509;p45"/>
          <p:cNvSpPr/>
          <p:nvPr/>
        </p:nvSpPr>
        <p:spPr>
          <a:xfrm>
            <a:off x="2761126" y="3323161"/>
            <a:ext cx="1387737" cy="1387737"/>
          </a:xfrm>
          <a:prstGeom prst="ellipse">
            <a:avLst/>
          </a:prstGeom>
          <a:solidFill>
            <a:srgbClr val="CBC7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10" name="Google Shape;510;p45"/>
          <p:cNvSpPr/>
          <p:nvPr/>
        </p:nvSpPr>
        <p:spPr>
          <a:xfrm>
            <a:off x="8115298" y="1182897"/>
            <a:ext cx="1387737" cy="1387737"/>
          </a:xfrm>
          <a:prstGeom prst="ellipse">
            <a:avLst/>
          </a:prstGeom>
          <a:solidFill>
            <a:srgbClr val="CBC7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11" name="Google Shape;511;p45"/>
          <p:cNvSpPr txBox="1"/>
          <p:nvPr/>
        </p:nvSpPr>
        <p:spPr>
          <a:xfrm>
            <a:off x="1892174" y="5019739"/>
            <a:ext cx="290746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dirty="0" err="1" smtClean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Testus</a:t>
            </a:r>
            <a:r>
              <a:rPr lang="en-US" dirty="0" smtClean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dirty="0" err="1" smtClean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piesaka</a:t>
            </a:r>
            <a:r>
              <a:rPr lang="en-US" dirty="0" smtClean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uz</a:t>
            </a:r>
            <a:r>
              <a:rPr lang="en-US" b="1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e-</a:t>
            </a:r>
            <a:r>
              <a:rPr lang="en-US" b="1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pastu</a:t>
            </a:r>
            <a:r>
              <a:rPr lang="en-US" b="1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b="1" dirty="0">
                <a:solidFill>
                  <a:schemeClr val="dk1"/>
                </a:solidFill>
                <a:latin typeface="Verdana"/>
                <a:ea typeface="Verdana"/>
                <a:cs typeface="Verdana"/>
                <a:hlinkClick r:id="rId3"/>
              </a:rPr>
              <a:t>projekti@vi.gov.lv</a:t>
            </a:r>
            <a:r>
              <a:rPr lang="en-US" b="1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norādot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precīzi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- 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kas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par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iestādi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,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kontaktus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 un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iespējami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precīzu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testējamo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dirty="0" err="1" smtClean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skaitu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vai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b="1" dirty="0" err="1" smtClean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var</a:t>
            </a:r>
            <a:r>
              <a:rPr lang="en-US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pieteikties</a:t>
            </a:r>
            <a:r>
              <a:rPr lang="en-US" b="1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reģionālajā</a:t>
            </a:r>
            <a:r>
              <a:rPr lang="en-US" b="1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VI </a:t>
            </a:r>
            <a:r>
              <a:rPr lang="en-US" b="1" dirty="0" err="1" smtClean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nodaļā</a:t>
            </a:r>
            <a:endParaRPr b="1" dirty="0">
              <a:solidFill>
                <a:schemeClr val="dk1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512" name="Google Shape;512;p45"/>
          <p:cNvSpPr txBox="1"/>
          <p:nvPr/>
        </p:nvSpPr>
        <p:spPr>
          <a:xfrm>
            <a:off x="4799640" y="3879900"/>
            <a:ext cx="264336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b="1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Veselības</a:t>
            </a:r>
            <a:r>
              <a:rPr lang="en-US" b="1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Inspekcija</a:t>
            </a:r>
            <a:r>
              <a:rPr lang="en-US" b="1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nodod</a:t>
            </a:r>
            <a:r>
              <a:rPr lang="en-US" b="1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informāciju</a:t>
            </a:r>
            <a:r>
              <a:rPr lang="en-US" b="1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laboratorijai</a:t>
            </a:r>
            <a:r>
              <a:rPr lang="en-US" b="1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reģionā</a:t>
            </a:r>
            <a:r>
              <a:rPr lang="en-US" b="1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.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Ar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iestādi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sazinās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laboratorija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un organize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loģistiku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.</a:t>
            </a:r>
            <a:endParaRPr lang="en-US" dirty="0">
              <a:solidFill>
                <a:schemeClr val="dk1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513" name="Google Shape;513;p45"/>
          <p:cNvSpPr txBox="1"/>
          <p:nvPr/>
        </p:nvSpPr>
        <p:spPr>
          <a:xfrm>
            <a:off x="7487483" y="2799172"/>
            <a:ext cx="264336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dirty="0" err="1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Notiek</a:t>
            </a:r>
            <a:r>
              <a:rPr lang="en-US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dirty="0" err="1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darbinieku</a:t>
            </a:r>
            <a:r>
              <a:rPr lang="en-US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dirty="0" err="1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testēšana</a:t>
            </a:r>
            <a:r>
              <a:rPr lang="en-US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dirty="0" err="1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mācību</a:t>
            </a:r>
            <a:r>
              <a:rPr lang="en-US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dirty="0" err="1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iestādē</a:t>
            </a:r>
            <a:r>
              <a:rPr lang="en-US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endParaRPr dirty="0"/>
          </a:p>
        </p:txBody>
      </p:sp>
      <p:cxnSp>
        <p:nvCxnSpPr>
          <p:cNvPr id="514" name="Google Shape;514;p45"/>
          <p:cNvCxnSpPr/>
          <p:nvPr/>
        </p:nvCxnSpPr>
        <p:spPr>
          <a:xfrm flipH="1">
            <a:off x="3956308" y="3118243"/>
            <a:ext cx="1612568" cy="679207"/>
          </a:xfrm>
          <a:prstGeom prst="straightConnector1">
            <a:avLst/>
          </a:prstGeom>
          <a:noFill/>
          <a:ln w="19050" cap="flat" cmpd="sng">
            <a:solidFill>
              <a:srgbClr val="66479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15" name="Google Shape;515;p45"/>
          <p:cNvCxnSpPr/>
          <p:nvPr/>
        </p:nvCxnSpPr>
        <p:spPr>
          <a:xfrm flipH="1">
            <a:off x="6667235" y="2091918"/>
            <a:ext cx="1612568" cy="679207"/>
          </a:xfrm>
          <a:prstGeom prst="straightConnector1">
            <a:avLst/>
          </a:prstGeom>
          <a:noFill/>
          <a:ln w="19050" cap="flat" cmpd="sng">
            <a:solidFill>
              <a:srgbClr val="66479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16" name="Google Shape;516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45929" y="1413529"/>
            <a:ext cx="926471" cy="926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95982" y="2420942"/>
            <a:ext cx="1036904" cy="1036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838;p6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51595" y="3632002"/>
            <a:ext cx="770054" cy="7700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6522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47"/>
          <p:cNvSpPr txBox="1">
            <a:spLocks noGrp="1"/>
          </p:cNvSpPr>
          <p:nvPr>
            <p:ph type="title"/>
          </p:nvPr>
        </p:nvSpPr>
        <p:spPr>
          <a:xfrm>
            <a:off x="787652" y="257547"/>
            <a:ext cx="5491232" cy="1142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r>
              <a:rPr lang="en-US" dirty="0" smtClean="0"/>
              <a:t>DARBA APSTĀKĻI, KAS SAISTĪTI AR AUGSTA INFICĒŠANĀS RISKA KONTAKTU</a:t>
            </a:r>
            <a:endParaRPr lang="en-US" dirty="0"/>
          </a:p>
        </p:txBody>
      </p:sp>
      <p:sp>
        <p:nvSpPr>
          <p:cNvPr id="547" name="Google Shape;547;p47"/>
          <p:cNvSpPr txBox="1">
            <a:spLocks noGrp="1"/>
          </p:cNvSpPr>
          <p:nvPr>
            <p:ph type="ftr" idx="11"/>
          </p:nvPr>
        </p:nvSpPr>
        <p:spPr>
          <a:xfrm>
            <a:off x="2280053" y="6566069"/>
            <a:ext cx="3086100" cy="291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36000" rIns="36000" bIns="36000" anchor="ctr" anchorCtr="0">
            <a:noAutofit/>
          </a:bodyPr>
          <a:lstStyle/>
          <a:p>
            <a:r>
              <a:rPr lang="lv-LV"/>
              <a:t>Slaidi ar tekstu un grafikām</a:t>
            </a:r>
            <a:endParaRPr/>
          </a:p>
        </p:txBody>
      </p:sp>
      <p:sp>
        <p:nvSpPr>
          <p:cNvPr id="548" name="Google Shape;548;p47"/>
          <p:cNvSpPr txBox="1">
            <a:spLocks noGrp="1"/>
          </p:cNvSpPr>
          <p:nvPr>
            <p:ph type="sldNum" idx="12"/>
          </p:nvPr>
        </p:nvSpPr>
        <p:spPr>
          <a:xfrm>
            <a:off x="1986581" y="6566070"/>
            <a:ext cx="293472" cy="29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fld id="{00000000-1234-1234-1234-123412341234}" type="slidenum">
              <a:rPr lang="lv-LV"/>
              <a:pPr/>
              <a:t>7</a:t>
            </a:fld>
            <a:endParaRPr/>
          </a:p>
        </p:txBody>
      </p:sp>
      <p:cxnSp>
        <p:nvCxnSpPr>
          <p:cNvPr id="549" name="Google Shape;549;p47"/>
          <p:cNvCxnSpPr/>
          <p:nvPr/>
        </p:nvCxnSpPr>
        <p:spPr>
          <a:xfrm rot="10800000">
            <a:off x="6418729" y="852262"/>
            <a:ext cx="2205318" cy="0"/>
          </a:xfrm>
          <a:prstGeom prst="straightConnector1">
            <a:avLst/>
          </a:prstGeom>
          <a:noFill/>
          <a:ln w="19050" cap="flat" cmpd="sng">
            <a:solidFill>
              <a:srgbClr val="66479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0" name="Google Shape;550;p47"/>
          <p:cNvSpPr txBox="1"/>
          <p:nvPr/>
        </p:nvSpPr>
        <p:spPr>
          <a:xfrm>
            <a:off x="2971884" y="2180782"/>
            <a:ext cx="2730924" cy="1135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200"/>
            </a:pP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T</a:t>
            </a:r>
            <a:r>
              <a:rPr lang="en-US" dirty="0" err="1" smtClean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iešs</a:t>
            </a:r>
            <a:r>
              <a:rPr lang="en-US" dirty="0" smtClean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kontakts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ar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Covid-19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gadījumu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mazāk</a:t>
            </a:r>
            <a:r>
              <a:rPr lang="en-US" b="1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kā</a:t>
            </a:r>
            <a:r>
              <a:rPr lang="en-US" b="1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divu</a:t>
            </a:r>
            <a:r>
              <a:rPr lang="en-US" b="1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metru</a:t>
            </a:r>
            <a:r>
              <a:rPr lang="en-US" b="1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attālumā</a:t>
            </a:r>
            <a:r>
              <a:rPr lang="en-US" b="1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un </a:t>
            </a:r>
            <a:r>
              <a:rPr lang="en-US" b="1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ilgāk</a:t>
            </a:r>
            <a:r>
              <a:rPr lang="en-US" b="1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par 15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minūtēm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24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stundu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dirty="0" err="1" smtClean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laikā</a:t>
            </a:r>
            <a:r>
              <a:rPr lang="en-US" dirty="0" smtClean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(</a:t>
            </a:r>
            <a:r>
              <a:rPr lang="en-US" dirty="0" err="1" smtClean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arrī</a:t>
            </a:r>
            <a:r>
              <a:rPr lang="en-US" dirty="0" smtClean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dirty="0" err="1" smtClean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atkārtoti</a:t>
            </a:r>
            <a:r>
              <a:rPr lang="en-US" dirty="0" smtClean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un </a:t>
            </a:r>
            <a:r>
              <a:rPr lang="en-US" dirty="0" err="1" smtClean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summāri</a:t>
            </a:r>
            <a:r>
              <a:rPr lang="en-US" dirty="0" smtClean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)</a:t>
            </a:r>
            <a:endParaRPr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1" name="Google Shape;551;p47"/>
          <p:cNvSpPr txBox="1"/>
          <p:nvPr/>
        </p:nvSpPr>
        <p:spPr>
          <a:xfrm>
            <a:off x="2971884" y="3616176"/>
            <a:ext cx="2730924" cy="1135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200"/>
            </a:pPr>
            <a:r>
              <a:rPr lang="en-US" b="1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F</a:t>
            </a:r>
            <a:r>
              <a:rPr lang="en-US" b="1" dirty="0" err="1" smtClean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izisks</a:t>
            </a:r>
            <a:r>
              <a:rPr lang="en-US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kontakts</a:t>
            </a:r>
            <a:r>
              <a:rPr lang="en-US" b="1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ar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Covid-19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gadījumu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(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piemēram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,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rokasspiediens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)</a:t>
            </a:r>
            <a:endParaRPr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2" name="Google Shape;552;p47"/>
          <p:cNvSpPr txBox="1"/>
          <p:nvPr/>
        </p:nvSpPr>
        <p:spPr>
          <a:xfrm>
            <a:off x="2971884" y="5040939"/>
            <a:ext cx="2730924" cy="1135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b="1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T</a:t>
            </a:r>
            <a:r>
              <a:rPr lang="en-US" b="1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ieša</a:t>
            </a:r>
            <a:r>
              <a:rPr lang="en-US" b="1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saskare</a:t>
            </a:r>
            <a:r>
              <a:rPr lang="en-US" b="1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ar</a:t>
            </a:r>
            <a:r>
              <a:rPr lang="en-US" b="1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Covid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-19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gadījuma</a:t>
            </a:r>
            <a:r>
              <a:rPr lang="en-US" b="1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izdalījumiem</a:t>
            </a:r>
            <a:r>
              <a:rPr lang="en-US" b="1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(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piemēram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,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personai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klepojot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)</a:t>
            </a:r>
            <a:endParaRPr lang="en-US" dirty="0">
              <a:solidFill>
                <a:schemeClr val="dk1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553" name="Google Shape;553;p47"/>
          <p:cNvSpPr txBox="1"/>
          <p:nvPr/>
        </p:nvSpPr>
        <p:spPr>
          <a:xfrm>
            <a:off x="7264185" y="2180782"/>
            <a:ext cx="3581866" cy="1135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b="1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A</a:t>
            </a:r>
            <a:r>
              <a:rPr lang="en-US" b="1" dirty="0" err="1" smtClean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trašanās</a:t>
            </a:r>
            <a:r>
              <a:rPr lang="en-US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slēgtā</a:t>
            </a:r>
            <a:r>
              <a:rPr lang="en-US" b="1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vidē</a:t>
            </a:r>
            <a:r>
              <a:rPr lang="en-US" b="1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(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piemēram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,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mājsaimniecībā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,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klasē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,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sanāksmju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zāle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,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slimnīcas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uzgaidāmā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telpa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u.tml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.) </a:t>
            </a:r>
            <a:r>
              <a:rPr lang="en-US" b="1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vai</a:t>
            </a:r>
            <a:r>
              <a:rPr lang="en-US" b="1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braukšana</a:t>
            </a:r>
            <a:r>
              <a:rPr lang="en-US" b="1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kopā</a:t>
            </a:r>
            <a:r>
              <a:rPr lang="en-US" b="1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ar</a:t>
            </a:r>
            <a:r>
              <a:rPr lang="en-US" b="1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Covid-19 </a:t>
            </a:r>
            <a:r>
              <a:rPr lang="en-US" b="1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gadījumu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ilgāk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par 15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minūtēm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vienā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transportlīdzekļa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salonā</a:t>
            </a:r>
            <a:r>
              <a:rPr lang="en-US" dirty="0">
                <a:solidFill>
                  <a:schemeClr val="dk1"/>
                </a:solidFill>
                <a:latin typeface="Verdana"/>
                <a:ea typeface="Verdana"/>
                <a:cs typeface="Verdana"/>
              </a:rPr>
              <a:t>. </a:t>
            </a:r>
          </a:p>
        </p:txBody>
      </p:sp>
      <p:sp>
        <p:nvSpPr>
          <p:cNvPr id="556" name="Google Shape;556;p47"/>
          <p:cNvSpPr/>
          <p:nvPr/>
        </p:nvSpPr>
        <p:spPr>
          <a:xfrm>
            <a:off x="1986582" y="2368494"/>
            <a:ext cx="737859" cy="737859"/>
          </a:xfrm>
          <a:prstGeom prst="ellipse">
            <a:avLst/>
          </a:prstGeom>
          <a:solidFill>
            <a:srgbClr val="CBC7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57" name="Google Shape;557;p47"/>
          <p:cNvSpPr txBox="1"/>
          <p:nvPr/>
        </p:nvSpPr>
        <p:spPr>
          <a:xfrm>
            <a:off x="2054743" y="2548695"/>
            <a:ext cx="6015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lv-LV" sz="18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01</a:t>
            </a:r>
            <a:endParaRPr dirty="0"/>
          </a:p>
        </p:txBody>
      </p:sp>
      <p:sp>
        <p:nvSpPr>
          <p:cNvPr id="558" name="Google Shape;558;p47"/>
          <p:cNvSpPr/>
          <p:nvPr/>
        </p:nvSpPr>
        <p:spPr>
          <a:xfrm>
            <a:off x="1986582" y="3809003"/>
            <a:ext cx="737859" cy="737859"/>
          </a:xfrm>
          <a:prstGeom prst="ellipse">
            <a:avLst/>
          </a:prstGeom>
          <a:solidFill>
            <a:srgbClr val="CBC7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59" name="Google Shape;559;p47"/>
          <p:cNvSpPr txBox="1"/>
          <p:nvPr/>
        </p:nvSpPr>
        <p:spPr>
          <a:xfrm>
            <a:off x="2054743" y="3989204"/>
            <a:ext cx="6015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lv-LV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02</a:t>
            </a:r>
            <a:endParaRPr/>
          </a:p>
        </p:txBody>
      </p:sp>
      <p:sp>
        <p:nvSpPr>
          <p:cNvPr id="560" name="Google Shape;560;p47"/>
          <p:cNvSpPr/>
          <p:nvPr/>
        </p:nvSpPr>
        <p:spPr>
          <a:xfrm>
            <a:off x="1986582" y="5251202"/>
            <a:ext cx="737859" cy="737859"/>
          </a:xfrm>
          <a:prstGeom prst="ellipse">
            <a:avLst/>
          </a:prstGeom>
          <a:solidFill>
            <a:srgbClr val="CBC7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61" name="Google Shape;561;p47"/>
          <p:cNvSpPr txBox="1"/>
          <p:nvPr/>
        </p:nvSpPr>
        <p:spPr>
          <a:xfrm>
            <a:off x="2054743" y="5431403"/>
            <a:ext cx="6015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lv-LV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03</a:t>
            </a:r>
            <a:endParaRPr/>
          </a:p>
        </p:txBody>
      </p:sp>
      <p:sp>
        <p:nvSpPr>
          <p:cNvPr id="562" name="Google Shape;562;p47"/>
          <p:cNvSpPr/>
          <p:nvPr/>
        </p:nvSpPr>
        <p:spPr>
          <a:xfrm>
            <a:off x="6278883" y="2354868"/>
            <a:ext cx="737859" cy="737859"/>
          </a:xfrm>
          <a:prstGeom prst="ellipse">
            <a:avLst/>
          </a:prstGeom>
          <a:solidFill>
            <a:srgbClr val="CBC7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63" name="Google Shape;563;p47"/>
          <p:cNvSpPr txBox="1"/>
          <p:nvPr/>
        </p:nvSpPr>
        <p:spPr>
          <a:xfrm>
            <a:off x="6347044" y="2535069"/>
            <a:ext cx="6015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lv-LV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04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28647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79"/>
          <a:stretch/>
        </p:blipFill>
        <p:spPr>
          <a:xfrm flipH="1">
            <a:off x="19265" y="4143851"/>
            <a:ext cx="6444482" cy="2720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" r="-405" b="15413"/>
          <a:stretch/>
        </p:blipFill>
        <p:spPr>
          <a:xfrm>
            <a:off x="6463747" y="4143851"/>
            <a:ext cx="5744817" cy="27207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13" b="30746"/>
          <a:stretch/>
        </p:blipFill>
        <p:spPr>
          <a:xfrm>
            <a:off x="6457121" y="1559389"/>
            <a:ext cx="5734879" cy="25885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" b="26586"/>
          <a:stretch/>
        </p:blipFill>
        <p:spPr>
          <a:xfrm flipH="1">
            <a:off x="-1" y="1559388"/>
            <a:ext cx="6440558" cy="258446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lv-LV" smtClean="0"/>
              <a:pPr/>
              <a:t>8</a:t>
            </a:fld>
            <a:endParaRPr lang="lv-LV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55174" y="403321"/>
            <a:ext cx="6274356" cy="1142815"/>
          </a:xfrm>
        </p:spPr>
        <p:txBody>
          <a:bodyPr/>
          <a:lstStyle/>
          <a:p>
            <a:pPr algn="ctr"/>
            <a:r>
              <a:rPr lang="lv-LV" sz="3200" dirty="0"/>
              <a:t>Skolas drošības komplekts</a:t>
            </a:r>
            <a:br>
              <a:rPr lang="lv-LV" sz="3200" dirty="0"/>
            </a:br>
            <a:r>
              <a:rPr lang="en-US" sz="2400" dirty="0" err="1" smtClean="0"/>
              <a:t>mācībām</a:t>
            </a:r>
            <a:r>
              <a:rPr lang="lv-LV" sz="2400" dirty="0" smtClean="0"/>
              <a:t> </a:t>
            </a:r>
            <a:r>
              <a:rPr lang="lv-LV" sz="2400" dirty="0"/>
              <a:t>klātienē</a:t>
            </a:r>
            <a:r>
              <a:rPr lang="lv-LV" sz="3200" dirty="0"/>
              <a:t/>
            </a:r>
            <a:br>
              <a:rPr lang="lv-LV" sz="3200" dirty="0"/>
            </a:br>
            <a:r>
              <a:rPr lang="lv-LV" sz="3200" dirty="0"/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473685" y="2281152"/>
            <a:ext cx="3266660" cy="184944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2">
                  <a:lumMod val="75000"/>
                </a:schemeClr>
              </a:buClr>
            </a:pPr>
            <a:r>
              <a:rPr lang="lv-LV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TELPU </a:t>
            </a:r>
          </a:p>
          <a:p>
            <a:pPr algn="ctr">
              <a:buClr>
                <a:schemeClr val="accent2">
                  <a:lumMod val="75000"/>
                </a:schemeClr>
              </a:buClr>
            </a:pPr>
            <a:r>
              <a:rPr lang="lv-LV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VĒDINĀŠANA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457121" y="4130598"/>
            <a:ext cx="3266660" cy="1849446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2">
                  <a:lumMod val="75000"/>
                </a:schemeClr>
              </a:buClr>
            </a:pPr>
            <a:r>
              <a:rPr lang="lv-LV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DEZINFEKCIJA UN </a:t>
            </a:r>
          </a:p>
          <a:p>
            <a:pPr algn="ctr">
              <a:buClr>
                <a:schemeClr val="accent2">
                  <a:lumMod val="75000"/>
                </a:schemeClr>
              </a:buClr>
            </a:pPr>
            <a:r>
              <a:rPr lang="lv-LV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ROKU MAZGĀŠANA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190461" y="4143850"/>
            <a:ext cx="3266660" cy="1849446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2">
                  <a:lumMod val="75000"/>
                </a:schemeClr>
              </a:buClr>
            </a:pPr>
            <a:r>
              <a:rPr lang="lv-LV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DISTANCES </a:t>
            </a:r>
          </a:p>
          <a:p>
            <a:pPr algn="ctr">
              <a:buClr>
                <a:schemeClr val="accent2">
                  <a:lumMod val="75000"/>
                </a:schemeClr>
              </a:buClr>
            </a:pPr>
            <a:r>
              <a:rPr lang="lv-LV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IEVĒROŠANA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190461" y="2266121"/>
            <a:ext cx="3266660" cy="18494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2">
                  <a:lumMod val="75000"/>
                </a:schemeClr>
              </a:buClr>
            </a:pPr>
            <a:r>
              <a:rPr lang="lv-LV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SEJAS MASKU </a:t>
            </a:r>
          </a:p>
          <a:p>
            <a:pPr algn="ctr">
              <a:buClr>
                <a:schemeClr val="accent2">
                  <a:lumMod val="75000"/>
                </a:schemeClr>
              </a:buClr>
            </a:pPr>
            <a:r>
              <a:rPr lang="lv-LV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LIETOŠANA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493025" y="3613380"/>
            <a:ext cx="1928192" cy="10973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2">
                  <a:lumMod val="75000"/>
                </a:schemeClr>
              </a:buClr>
            </a:pPr>
            <a:r>
              <a:rPr lang="lv-LV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SADARBĪBA</a:t>
            </a:r>
            <a:endParaRPr lang="lv-LV"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18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4294967295"/>
          </p:nvPr>
        </p:nvSpPr>
        <p:spPr>
          <a:xfrm>
            <a:off x="0" y="6565900"/>
            <a:ext cx="390525" cy="292100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lv-LV" smtClean="0"/>
              <a:pPr/>
              <a:t>9</a:t>
            </a:fld>
            <a:endParaRPr lang="lv-LV"/>
          </a:p>
        </p:txBody>
      </p:sp>
      <p:sp>
        <p:nvSpPr>
          <p:cNvPr id="6" name="Rectangle 5"/>
          <p:cNvSpPr/>
          <p:nvPr/>
        </p:nvSpPr>
        <p:spPr>
          <a:xfrm>
            <a:off x="8953876" y="581319"/>
            <a:ext cx="27145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chemeClr val="accent4">
                  <a:lumMod val="75000"/>
                </a:schemeClr>
              </a:buClr>
            </a:pPr>
            <a:r>
              <a:rPr lang="en-US" sz="2400" b="1" dirty="0" err="1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Skolēniem</a:t>
            </a:r>
            <a:r>
              <a:rPr lang="en-US" sz="2400" b="1" dirty="0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ir</a:t>
            </a:r>
            <a:r>
              <a:rPr lang="en-US" sz="2400" b="1" dirty="0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izveidots</a:t>
            </a:r>
            <a:r>
              <a:rPr lang="en-US" sz="2400" b="1" dirty="0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informatīvs</a:t>
            </a:r>
            <a:r>
              <a:rPr lang="en-US" sz="2400" b="1" dirty="0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video par </a:t>
            </a:r>
            <a:r>
              <a:rPr lang="en-US" sz="2400" b="1" dirty="0" err="1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masku</a:t>
            </a:r>
            <a:r>
              <a:rPr lang="en-US" sz="2400" b="1" dirty="0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nēsāšanu</a:t>
            </a:r>
            <a:r>
              <a:rPr lang="en-US" sz="2400" b="1" dirty="0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lv-LV" sz="2400" b="1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6706"/>
          <a:stretch/>
        </p:blipFill>
        <p:spPr>
          <a:xfrm>
            <a:off x="312957" y="413368"/>
            <a:ext cx="8268417" cy="47065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039297" y="3804161"/>
            <a:ext cx="26562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 smtClean="0">
                <a:solidFill>
                  <a:schemeClr val="bg2"/>
                </a:solidFill>
              </a:rPr>
              <a:t>MASKU DZIESMA:</a:t>
            </a:r>
          </a:p>
          <a:p>
            <a:pPr algn="r"/>
            <a:r>
              <a:rPr lang="en-US" i="1" u="sng" dirty="0" smtClean="0">
                <a:solidFill>
                  <a:schemeClr val="bg2"/>
                </a:solidFill>
              </a:rPr>
              <a:t>https</a:t>
            </a:r>
            <a:r>
              <a:rPr lang="en-US" i="1" u="sng" dirty="0">
                <a:solidFill>
                  <a:schemeClr val="bg2"/>
                </a:solidFill>
              </a:rPr>
              <a:t>://www.youtube.com/watch?v=6t_C3P0_wgY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07722" y="4904208"/>
            <a:ext cx="2656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 smtClean="0">
                <a:solidFill>
                  <a:schemeClr val="bg2"/>
                </a:solidFill>
              </a:rPr>
              <a:t>FILMA PAR VĒDINĀŠANU:</a:t>
            </a:r>
          </a:p>
          <a:p>
            <a:pPr algn="r"/>
            <a:r>
              <a:rPr lang="en-US" i="1" u="sng" dirty="0">
                <a:solidFill>
                  <a:schemeClr val="bg2"/>
                </a:solidFill>
              </a:rPr>
              <a:t>https://www.facebook.com/518862558163654/videos/2882359862008146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2957" y="5381262"/>
            <a:ext cx="5546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4">
                  <a:lumMod val="75000"/>
                </a:schemeClr>
              </a:buClr>
            </a:pPr>
            <a:r>
              <a:rPr lang="en-US" sz="2400" b="1" dirty="0" err="1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Youtube</a:t>
            </a:r>
            <a:r>
              <a:rPr lang="en-US" sz="2400" b="1" dirty="0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</a:t>
            </a:r>
            <a:r>
              <a:rPr lang="en-US" sz="2400" b="1" dirty="0" err="1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Masku</a:t>
            </a:r>
            <a:r>
              <a:rPr lang="en-US" sz="2400" b="1" dirty="0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dziesma</a:t>
            </a:r>
            <a:endParaRPr lang="lv-LV" sz="2400" b="1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6851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1">
      <a:dk1>
        <a:srgbClr val="664690"/>
      </a:dk1>
      <a:lt1>
        <a:srgbClr val="FFFFFF"/>
      </a:lt1>
      <a:dk2>
        <a:srgbClr val="664690"/>
      </a:dk2>
      <a:lt2>
        <a:srgbClr val="FFFFFF"/>
      </a:lt2>
      <a:accent1>
        <a:srgbClr val="664690"/>
      </a:accent1>
      <a:accent2>
        <a:srgbClr val="856CA6"/>
      </a:accent2>
      <a:accent3>
        <a:srgbClr val="A391BC"/>
      </a:accent3>
      <a:accent4>
        <a:srgbClr val="C2B5D3"/>
      </a:accent4>
      <a:accent5>
        <a:srgbClr val="E0DAE9"/>
      </a:accent5>
      <a:accent6>
        <a:srgbClr val="EFECF3"/>
      </a:accent6>
      <a:hlink>
        <a:srgbClr val="442583"/>
      </a:hlink>
      <a:folHlink>
        <a:srgbClr val="66469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422</Words>
  <Application>Microsoft Office PowerPoint</Application>
  <PresentationFormat>Widescreen</PresentationFormat>
  <Paragraphs>98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Trebuchet MS</vt:lpstr>
      <vt:lpstr>Verdana</vt:lpstr>
      <vt:lpstr>Office Theme</vt:lpstr>
      <vt:lpstr>Klātienes mācību atsākšana</vt:lpstr>
      <vt:lpstr>PowerPoint Presentation</vt:lpstr>
      <vt:lpstr>PowerPoint Presentation</vt:lpstr>
      <vt:lpstr>PowerPoint Presentation</vt:lpstr>
      <vt:lpstr>PowerPoint Presentation</vt:lpstr>
      <vt:lpstr>KĀ PIETEIKT TESTĒŠANU?</vt:lpstr>
      <vt:lpstr>DARBA APSTĀKĻI, KAS SAISTĪTI AR AUGSTA INFICĒŠANĀS RISKA KONTAKTU</vt:lpstr>
      <vt:lpstr>Skolas drošības komplekts mācībām klātienē  </vt:lpstr>
      <vt:lpstr>PowerPoint Presentation</vt:lpstr>
      <vt:lpstr>PowerPoint Presentation</vt:lpstr>
      <vt:lpstr> Skolā jābūt izvietotai pieejamai informācijai par pareizu roku mazgāšanu un sejas maskas lietošanu </vt:lpstr>
      <vt:lpstr>PowerPoint Presentation</vt:lpstr>
      <vt:lpstr>PowerPoint Presentation</vt:lpstr>
      <vt:lpstr>TAVA KLASE Karjeras diena</vt:lpstr>
      <vt:lpstr>PALDIES SKOLOTĀJIEM un SKOLU DARBINIEKIEM PAR ATBALSTU.  KOPĀ MUMS IZDOSIES!</vt:lpstr>
      <vt:lpstr>PALDIES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PREZENTĀCIJAS NOSAUKUMS</dc:title>
  <dc:creator>Egita Diure</dc:creator>
  <cp:lastModifiedBy>Santa Manuilova</cp:lastModifiedBy>
  <cp:revision>18</cp:revision>
  <dcterms:modified xsi:type="dcterms:W3CDTF">2021-02-18T08:54:17Z</dcterms:modified>
</cp:coreProperties>
</file>