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63" r:id="rId3"/>
    <p:sldId id="268" r:id="rId4"/>
    <p:sldId id="264" r:id="rId5"/>
    <p:sldId id="266" r:id="rId6"/>
    <p:sldId id="267" r:id="rId7"/>
    <p:sldId id="257" r:id="rId8"/>
    <p:sldId id="260" r:id="rId9"/>
    <p:sldId id="259" r:id="rId10"/>
    <p:sldId id="261" r:id="rId11"/>
    <p:sldId id="262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67C2F-C2B3-4CC8-B3FE-BD195613C68F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B8EC3-FB07-4E25-A4BB-1986D6B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063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B8EC3-FB07-4E25-A4BB-1986D6BD9AB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65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B8EC3-FB07-4E25-A4BB-1986D6BD9AB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663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B8EC3-FB07-4E25-A4BB-1986D6BD9AB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292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81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8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464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2"/>
          <p:cNvSpPr>
            <a:spLocks noGrp="1"/>
          </p:cNvSpPr>
          <p:nvPr>
            <p:ph type="pic" idx="1" hasCustomPrompt="1"/>
          </p:nvPr>
        </p:nvSpPr>
        <p:spPr>
          <a:xfrm>
            <a:off x="6372200" y="404664"/>
            <a:ext cx="1872208" cy="3240360"/>
          </a:xfr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Logo</a:t>
            </a:r>
            <a:endParaRPr lang="fr-FR" dirty="0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404553"/>
            <a:ext cx="2951559" cy="3240583"/>
          </a:xfrm>
          <a:ln w="3175">
            <a:noFill/>
          </a:ln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fr-FR" dirty="0" smtClean="0"/>
              <a:t>Startup name-Description-Speaker </a:t>
            </a:r>
            <a:endParaRPr lang="fr-FR" dirty="0"/>
          </a:p>
        </p:txBody>
      </p:sp>
      <p:sp>
        <p:nvSpPr>
          <p:cNvPr id="18" name="Espace réservé pour une image  2"/>
          <p:cNvSpPr>
            <a:spLocks noGrp="1"/>
          </p:cNvSpPr>
          <p:nvPr>
            <p:ph type="pic" idx="14" hasCustomPrompt="1"/>
          </p:nvPr>
        </p:nvSpPr>
        <p:spPr>
          <a:xfrm>
            <a:off x="4067559" y="404664"/>
            <a:ext cx="1872208" cy="3240360"/>
          </a:xfr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20" name="Sous-titre 2"/>
          <p:cNvSpPr>
            <a:spLocks noGrp="1"/>
          </p:cNvSpPr>
          <p:nvPr>
            <p:ph type="subTitle" idx="15"/>
          </p:nvPr>
        </p:nvSpPr>
        <p:spPr>
          <a:xfrm>
            <a:off x="1403648" y="38610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639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09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9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80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871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74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343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30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595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 hasCustomPrompt="1"/>
          </p:nvPr>
        </p:nvSpPr>
        <p:spPr>
          <a:xfrm>
            <a:off x="539552" y="925230"/>
            <a:ext cx="8064896" cy="3810942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Logo – </a:t>
            </a:r>
            <a:r>
              <a:rPr lang="fr-FR" dirty="0" err="1" smtClean="0"/>
              <a:t>Title</a:t>
            </a:r>
            <a:r>
              <a:rPr lang="fr-FR" dirty="0" smtClean="0"/>
              <a:t> - </a:t>
            </a:r>
            <a:r>
              <a:rPr lang="fr-FR" dirty="0" err="1" smtClean="0"/>
              <a:t>Pictures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95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656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34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2016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 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463550"/>
            <a:ext cx="428625" cy="720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indent="190500" defTabSz="685800">
              <a:lnSpc>
                <a:spcPct val="90000"/>
              </a:lnSpc>
              <a:defRPr sz="6000">
                <a:solidFill>
                  <a:srgbClr val="FFFFFF"/>
                </a:solidFill>
                <a:latin typeface="EB Garamond"/>
                <a:ea typeface="EB Garamond"/>
                <a:cs typeface="EB Garamond"/>
                <a:sym typeface="EB Garamond"/>
              </a:defRPr>
            </a:pPr>
            <a:endParaRPr sz="2250">
              <a:solidFill>
                <a:srgbClr val="FFFFFF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930290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14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1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82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79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49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0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7D8FF-BD77-4D17-870E-7FF460765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34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683568" y="404553"/>
            <a:ext cx="3785401" cy="3240583"/>
          </a:xfrm>
        </p:spPr>
        <p:txBody>
          <a:bodyPr/>
          <a:lstStyle/>
          <a:p>
            <a:r>
              <a:rPr lang="fr-FR" sz="2400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Katrina Krivenko</a:t>
            </a:r>
            <a:endParaRPr lang="lv-LV" sz="2400" dirty="0" smtClean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r>
              <a:rPr lang="lv-LV" sz="1800" i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Executive project manager</a:t>
            </a:r>
            <a:endParaRPr lang="fr-FR" sz="1800" i="1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pic>
        <p:nvPicPr>
          <p:cNvPr id="12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476" y="72950"/>
            <a:ext cx="1450643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ous-titre 4"/>
          <p:cNvSpPr txBox="1">
            <a:spLocks/>
          </p:cNvSpPr>
          <p:nvPr/>
        </p:nvSpPr>
        <p:spPr>
          <a:xfrm>
            <a:off x="1259630" y="2396480"/>
            <a:ext cx="6622238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000" b="1" dirty="0">
                <a:solidFill>
                  <a:srgbClr val="1F497D"/>
                </a:solidFill>
                <a:latin typeface="Gill Sans MT" panose="020B0502020104020203" pitchFamily="34" charset="0"/>
              </a:rPr>
              <a:t>On-board implementation of the multi-purpose </a:t>
            </a:r>
            <a:endParaRPr lang="lv-LV" sz="4000" b="1" dirty="0" smtClean="0">
              <a:solidFill>
                <a:srgbClr val="1F497D"/>
              </a:solidFill>
              <a:latin typeface="Gill Sans MT" panose="020B0502020104020203" pitchFamily="34" charset="0"/>
            </a:endParaRPr>
          </a:p>
          <a:p>
            <a:pPr>
              <a:spcBef>
                <a:spcPts val="0"/>
              </a:spcBef>
            </a:pPr>
            <a:r>
              <a:rPr lang="en-US" sz="4000" b="1" dirty="0" smtClean="0">
                <a:solidFill>
                  <a:srgbClr val="1F497D"/>
                </a:solidFill>
                <a:latin typeface="Gill Sans MT" panose="020B0502020104020203" pitchFamily="34" charset="0"/>
              </a:rPr>
              <a:t>Event Timer (MPET)</a:t>
            </a:r>
            <a:endParaRPr lang="en-US" sz="4000" b="1" dirty="0">
              <a:solidFill>
                <a:srgbClr val="1F497D"/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1682"/>
            <a:ext cx="2267492" cy="1440000"/>
          </a:xfrm>
          <a:prstGeom prst="rect">
            <a:avLst/>
          </a:prstGeom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679" y="72950"/>
            <a:ext cx="1380103" cy="13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src_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510" y="72950"/>
            <a:ext cx="1550000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835" y="5341682"/>
            <a:ext cx="1539532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051711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Future plans and perspectives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Next projects with ESA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Space-related terrestrial hardware project with Austrian partners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Space hardware project with German and Czech partners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Industrial partner search for FM development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Gill Sans MT" panose="020B0502020104020203" pitchFamily="34" charset="0"/>
              </a:rPr>
              <a:t>Space Information Day       Riga, Latvia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694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12859"/>
            <a:ext cx="78867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Thank you for attention!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85623"/>
            <a:ext cx="7886700" cy="369134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CONTACTS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SIA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Eventech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Ms. Katrina Krivenko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Executive project manager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+371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2911 8068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katrina@eventechsite.com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eventechsite.com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11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349" y="115640"/>
            <a:ext cx="1269590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63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lv-LV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Company overview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7925"/>
            <a:ext cx="8387314" cy="45259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Founded in 2011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Spin-off from Institute of Electronics and Computer Sciences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First technology licensing in LV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2-3 ps accuracy = sub cm spatial accuracy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55 Event Timers sold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50% of Satellite Laser Ranging market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929" y="115640"/>
            <a:ext cx="1051946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170" y="1318638"/>
            <a:ext cx="3913259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46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lv-LV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Project overview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Kick-off meeting: 01.02.2016</a:t>
            </a:r>
          </a:p>
          <a:p>
            <a:pPr marL="0" indent="0">
              <a:buNone/>
            </a:pP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Duration: 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31.12.2017 (</a:t>
            </a: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2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3</a:t>
            </a: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 months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)</a:t>
            </a:r>
            <a:endParaRPr lang="lv-LV" sz="2800" dirty="0" smtClean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lv-LV" sz="2800" dirty="0">
                <a:solidFill>
                  <a:schemeClr val="tx2"/>
                </a:solidFill>
                <a:latin typeface="Gill Sans MT" panose="020B0502020104020203" pitchFamily="34" charset="0"/>
              </a:rPr>
              <a:t>Contract price: 396,038 </a:t>
            </a: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EUR</a:t>
            </a:r>
          </a:p>
          <a:p>
            <a:pPr marL="0" indent="0">
              <a:buNone/>
            </a:pP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Project executed by: </a:t>
            </a:r>
          </a:p>
          <a:p>
            <a:pPr lvl="1"/>
            <a:r>
              <a:rPr lang="lv-LV" sz="24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Eventech (LV, Prime Contractor)</a:t>
            </a:r>
          </a:p>
          <a:p>
            <a:pPr lvl="1"/>
            <a:r>
              <a:rPr lang="lv-LV" sz="24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Institute of Electronics and Computer Science (LV) </a:t>
            </a:r>
          </a:p>
          <a:p>
            <a:pPr lvl="1"/>
            <a:r>
              <a:rPr lang="lv-LV" sz="24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Czech Space Research Centre (CZ)</a:t>
            </a:r>
          </a:p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929" y="115640"/>
            <a:ext cx="1051946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21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Project goal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Creation of </a:t>
            </a:r>
            <a:r>
              <a:rPr lang="en-US" sz="2800" dirty="0">
                <a:solidFill>
                  <a:schemeClr val="tx2"/>
                </a:solidFill>
                <a:latin typeface="Gill Sans MT" panose="020B0502020104020203" pitchFamily="34" charset="0"/>
              </a:rPr>
              <a:t>an innovative, competitive on the world market, </a:t>
            </a:r>
            <a:r>
              <a:rPr lang="en-US" sz="2800" b="1" dirty="0">
                <a:solidFill>
                  <a:schemeClr val="tx2"/>
                </a:solidFill>
                <a:latin typeface="Gill Sans MT" panose="020B0502020104020203" pitchFamily="34" charset="0"/>
              </a:rPr>
              <a:t>multi-purpose Event Timer (MPET) </a:t>
            </a:r>
            <a:r>
              <a:rPr lang="en-US" sz="2800" dirty="0">
                <a:solidFill>
                  <a:schemeClr val="tx2"/>
                </a:solidFill>
                <a:latin typeface="Gill Sans MT" panose="020B0502020104020203" pitchFamily="34" charset="0"/>
              </a:rPr>
              <a:t>for Space related 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applications</a:t>
            </a: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, which is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Gill Sans MT" panose="020B0502020104020203" pitchFamily="34" charset="0"/>
              </a:rPr>
              <a:t>hardened 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against</a:t>
            </a: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radiation</a:t>
            </a:r>
            <a:r>
              <a:rPr lang="en-US" sz="2800" dirty="0">
                <a:solidFill>
                  <a:schemeClr val="tx2"/>
                </a:solidFill>
                <a:latin typeface="Gill Sans MT" panose="020B0502020104020203" pitchFamily="34" charset="0"/>
              </a:rPr>
              <a:t>, wide-range temperatures, vibrations and shocks that may </a:t>
            </a:r>
            <a:r>
              <a:rPr lang="lv-LV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occur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 in </a:t>
            </a:r>
            <a:r>
              <a:rPr lang="en-US" sz="2800" dirty="0">
                <a:solidFill>
                  <a:schemeClr val="tx2"/>
                </a:solidFill>
                <a:latin typeface="Gill Sans MT" panose="020B0502020104020203" pitchFamily="34" charset="0"/>
              </a:rPr>
              <a:t>the space 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environment.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929" y="115640"/>
            <a:ext cx="1051946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16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Deliverables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Hardware</a:t>
            </a:r>
            <a:endParaRPr lang="en-US" dirty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BB </a:t>
            </a:r>
            <a:r>
              <a:rPr lang="en-US" dirty="0">
                <a:solidFill>
                  <a:schemeClr val="tx2"/>
                </a:solidFill>
                <a:latin typeface="Gill Sans MT" panose="020B0502020104020203" pitchFamily="34" charset="0"/>
              </a:rPr>
              <a:t>/ Breadboards </a:t>
            </a:r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1 and 2</a:t>
            </a:r>
            <a:endParaRPr lang="en-US" dirty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EM </a:t>
            </a:r>
            <a:r>
              <a:rPr lang="en-US" dirty="0">
                <a:solidFill>
                  <a:schemeClr val="tx2"/>
                </a:solidFill>
                <a:latin typeface="Gill Sans MT" panose="020B0502020104020203" pitchFamily="34" charset="0"/>
              </a:rPr>
              <a:t>/ Engineering Model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QM </a:t>
            </a:r>
            <a:r>
              <a:rPr lang="en-US" dirty="0">
                <a:solidFill>
                  <a:schemeClr val="tx2"/>
                </a:solidFill>
                <a:latin typeface="Gill Sans MT" panose="020B0502020104020203" pitchFamily="34" charset="0"/>
              </a:rPr>
              <a:t>/ Qualification </a:t>
            </a:r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Model</a:t>
            </a:r>
            <a:endParaRPr lang="en-US" dirty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Documentation package</a:t>
            </a:r>
            <a:endParaRPr lang="en-US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11/01/2017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Space Information Day       Riga, Latvia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33DE-EA9B-4758-956C-CFCAF4B0AD1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929" y="115640"/>
            <a:ext cx="1051946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41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Acco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mplished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Onboard Event Timer module detailed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specifications (SRR)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Design documentation, assembled and tested Breadboard 1 (Milestone 1)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Design documentation for Breadboard 2 (PDR)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6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929" y="115640"/>
            <a:ext cx="1051946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544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Challenges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the European Cooperation for Space Standardization (ECSS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) 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Electronic component procurement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Very poor 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choice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of high-speed active components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High MOQ’s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pricing exceeds budget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Testing limitations for engineering level components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Leads to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 many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design changes</a:t>
            </a:r>
            <a:endParaRPr lang="lv-LV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Industrial partner finding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7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929" y="115640"/>
            <a:ext cx="1051946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852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Lessons learned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Planning and design as detailed as possible before project implementation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Good contact with electronic component distributors and pricing info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Keep close contact with ESA Technical officer and assigned project experts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Timely risk detection and mitigation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8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929" y="115640"/>
            <a:ext cx="1051946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4465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Recommendations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Trustworthy and ESA experienced partners with space heritage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Additional expertise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Advance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d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 planning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Risk management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Know how-to work with ESA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New partner search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Space Information Day       Riga, Latvia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11/01/2017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D8FF-BD77-4D17-870E-7FF46076536C}" type="slidenum">
              <a:rPr lang="ru-RU" smtClean="0"/>
              <a:t>9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929" y="115640"/>
            <a:ext cx="1051946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4215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</TotalTime>
  <Words>424</Words>
  <Application>Microsoft Office PowerPoint</Application>
  <PresentationFormat>On-screen Show (4:3)</PresentationFormat>
  <Paragraphs>97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EB Garamond</vt:lpstr>
      <vt:lpstr>Gill Sans MT</vt:lpstr>
      <vt:lpstr>Office Theme</vt:lpstr>
      <vt:lpstr>Thème Office</vt:lpstr>
      <vt:lpstr>PowerPoint Presentation</vt:lpstr>
      <vt:lpstr>Company overview</vt:lpstr>
      <vt:lpstr>Project overview</vt:lpstr>
      <vt:lpstr>Project goal</vt:lpstr>
      <vt:lpstr>Deliverables</vt:lpstr>
      <vt:lpstr>Accomplished</vt:lpstr>
      <vt:lpstr>Challenges</vt:lpstr>
      <vt:lpstr>Lessons learned</vt:lpstr>
      <vt:lpstr>Recommendations</vt:lpstr>
      <vt:lpstr>Future plans and perspectives</vt:lpstr>
      <vt:lpstr>Thank you for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Krivenko</dc:creator>
  <cp:lastModifiedBy>Zanita Avotniece</cp:lastModifiedBy>
  <cp:revision>26</cp:revision>
  <dcterms:created xsi:type="dcterms:W3CDTF">2017-01-02T10:06:33Z</dcterms:created>
  <dcterms:modified xsi:type="dcterms:W3CDTF">2017-01-19T07:09:48Z</dcterms:modified>
</cp:coreProperties>
</file>