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1" r:id="rId3"/>
    <p:sldId id="272" r:id="rId4"/>
    <p:sldId id="273" r:id="rId5"/>
    <p:sldId id="275" r:id="rId6"/>
    <p:sldId id="280" r:id="rId7"/>
    <p:sldId id="276" r:id="rId8"/>
    <p:sldId id="277" r:id="rId9"/>
    <p:sldId id="278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84348" autoAdjust="0"/>
  </p:normalViewPr>
  <p:slideViewPr>
    <p:cSldViewPr>
      <p:cViewPr varScale="1">
        <p:scale>
          <a:sx n="74" d="100"/>
          <a:sy n="74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3F7D-43AF-4C37-A14A-AD88ED019B8A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FF7A5-6A8E-4F9B-9772-5C3B2686F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1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Nothing,</a:t>
            </a:r>
            <a:r>
              <a:rPr lang="en-US" baseline="0" noProof="0" dirty="0" smtClean="0"/>
              <a:t> except rockets, is fast in space industry.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F7A5-6A8E-4F9B-9772-5C3B2686F1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7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Reach</a:t>
            </a:r>
            <a:r>
              <a:rPr lang="en-US" baseline="0" dirty="0" smtClean="0"/>
              <a:t> level of </a:t>
            </a:r>
            <a:r>
              <a:rPr lang="en-US" baseline="0" dirty="0" err="1" smtClean="0"/>
              <a:t>european</a:t>
            </a:r>
            <a:r>
              <a:rPr lang="en-US" baseline="0" dirty="0" smtClean="0"/>
              <a:t> leading companies in Space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F7A5-6A8E-4F9B-9772-5C3B2686F1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6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F7A5-6A8E-4F9B-9772-5C3B2686F1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5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7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7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0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5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0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4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2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7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4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4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71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25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FDBC5B-2C8C-490A-953E-C4881BF0B9F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54ACF00-7E79-4ED4-BF03-F29A0555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1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7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3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9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7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E13F9-AB6E-4E80-A723-996636D0C671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EB1D-ACB7-411A-B81E-9173170AA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9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59940" y="6372684"/>
            <a:ext cx="871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© 201</a:t>
            </a:r>
            <a:r>
              <a:rPr lang="lv-LV" sz="1200" dirty="0" smtClean="0"/>
              <a:t>7</a:t>
            </a:r>
            <a:r>
              <a:rPr lang="en-US" sz="1200" dirty="0" smtClean="0"/>
              <a:t> RD ALFA Microelectronics                       </a:t>
            </a:r>
            <a:r>
              <a:rPr lang="en-US" dirty="0" smtClean="0"/>
              <a:t>European  Space Agency Information Day</a:t>
            </a:r>
            <a:r>
              <a:rPr lang="en-US" baseline="0" dirty="0" smtClean="0"/>
              <a:t>   </a:t>
            </a:r>
            <a:r>
              <a:rPr lang="lv-LV" sz="1200" baseline="0" dirty="0" smtClean="0"/>
              <a:t>		</a:t>
            </a:r>
            <a:r>
              <a:rPr lang="en-US" sz="1200" dirty="0" smtClean="0"/>
              <a:t>slide  </a:t>
            </a:r>
            <a:fld id="{979C6920-9BF1-4B96-890F-BB90C14BF43D}" type="slidenum">
              <a:rPr lang="en-US" sz="1200" smtClean="0"/>
              <a:pPr algn="l"/>
              <a:t>‹#›</a:t>
            </a:fld>
            <a:r>
              <a:rPr lang="en-US" sz="1200" dirty="0" smtClean="0"/>
              <a:t> of 10</a:t>
            </a:r>
            <a:endParaRPr lang="ru-RU" sz="12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8161"/>
            <a:ext cx="9144000" cy="960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" y="0"/>
            <a:ext cx="1818994" cy="898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98" y="20168"/>
            <a:ext cx="1031003" cy="878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29" y="-10307"/>
            <a:ext cx="3809363" cy="9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0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9" y="1845402"/>
            <a:ext cx="85689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r>
              <a:rPr lang="en-US" sz="16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RD ALFA Microelectronics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lv-LV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/>
              <a:t>Overview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en-US" dirty="0" smtClean="0"/>
              <a:t>PECS </a:t>
            </a:r>
            <a:r>
              <a:rPr lang="lv-LV" dirty="0" err="1" smtClean="0"/>
              <a:t>projects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/>
            <a:r>
              <a:rPr lang="en-US" dirty="0" smtClean="0"/>
              <a:t>European Space </a:t>
            </a:r>
            <a:r>
              <a:rPr lang="en-US" dirty="0"/>
              <a:t>Agency Information </a:t>
            </a:r>
            <a:r>
              <a:rPr lang="en-US" dirty="0" smtClean="0"/>
              <a:t>Day</a:t>
            </a:r>
            <a:endParaRPr lang="en-US" dirty="0"/>
          </a:p>
          <a:p>
            <a:pPr algn="ctr"/>
            <a:r>
              <a:rPr lang="en-US" dirty="0" smtClean="0"/>
              <a:t>1</a:t>
            </a:r>
            <a:r>
              <a:rPr lang="lv-LV" dirty="0"/>
              <a:t>1</a:t>
            </a:r>
            <a:r>
              <a:rPr lang="en-US" baseline="30000" dirty="0" err="1" smtClean="0"/>
              <a:t>th</a:t>
            </a:r>
            <a:r>
              <a:rPr lang="en-US" dirty="0" smtClean="0"/>
              <a:t> January</a:t>
            </a:r>
            <a:r>
              <a:rPr lang="en-US" dirty="0"/>
              <a:t>, 2017</a:t>
            </a:r>
            <a:endParaRPr lang="en-GB" dirty="0"/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/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Point of Contact: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Ms. </a:t>
            </a:r>
            <a:r>
              <a:rPr lang="en-US" sz="1600" dirty="0" err="1" smtClean="0">
                <a:solidFill>
                  <a:srgbClr val="0070C0"/>
                </a:solidFill>
              </a:rPr>
              <a:t>Maite</a:t>
            </a:r>
            <a:r>
              <a:rPr lang="en-US" sz="1600" dirty="0" smtClean="0">
                <a:solidFill>
                  <a:srgbClr val="0070C0"/>
                </a:solidFill>
              </a:rPr>
              <a:t> Trujillo: maite.trujillo@esa.int</a:t>
            </a:r>
            <a:endParaRPr lang="lv-LV" sz="1600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Mr. Laurent </a:t>
            </a:r>
            <a:r>
              <a:rPr lang="en-US" sz="1600" dirty="0" err="1" smtClean="0">
                <a:solidFill>
                  <a:srgbClr val="0070C0"/>
                </a:solidFill>
              </a:rPr>
              <a:t>Marchand</a:t>
            </a:r>
            <a:r>
              <a:rPr lang="en-US" sz="1600" dirty="0" smtClean="0">
                <a:solidFill>
                  <a:srgbClr val="0070C0"/>
                </a:solidFill>
              </a:rPr>
              <a:t>: laurent.marchand@esa.int</a:t>
            </a:r>
            <a:r>
              <a:rPr lang="en-US" sz="1400" dirty="0" smtClean="0">
                <a:solidFill>
                  <a:srgbClr val="0070C0"/>
                </a:solidFill>
              </a:rPr>
              <a:t/>
            </a:r>
            <a:br>
              <a:rPr lang="en-US" sz="1400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  <p:pic>
        <p:nvPicPr>
          <p:cNvPr id="5" name="Picture 2" descr="K:\Lapkis Lev\marketing\logo\ENG\RD ALFA Logo's_Eng_color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986" y="560717"/>
            <a:ext cx="3032230" cy="678169"/>
          </a:xfrm>
          <a:prstGeom prst="rect">
            <a:avLst/>
          </a:prstGeom>
          <a:noFill/>
        </p:spPr>
      </p:pic>
      <p:pic>
        <p:nvPicPr>
          <p:cNvPr id="6" name="Picture 4" descr="Attēlu rezultāti vaicājumam “esa logo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9" y="361010"/>
            <a:ext cx="2331229" cy="101652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1768061" cy="1452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394" y="5805264"/>
            <a:ext cx="2212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Juna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Zhaleiko</a:t>
            </a:r>
            <a:endParaRPr lang="en-US" sz="1600" b="1" i="1" dirty="0" smtClean="0"/>
          </a:p>
          <a:p>
            <a:r>
              <a:rPr lang="en-US" sz="1600" i="1" dirty="0" smtClean="0"/>
              <a:t>Project Manager</a:t>
            </a:r>
          </a:p>
          <a:p>
            <a:r>
              <a:rPr lang="en-US" sz="1600" i="1" dirty="0" smtClean="0"/>
              <a:t>juna.zhaleiko@rdalfa.eu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4519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9456" y="3356991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/>
              <a:t>Juna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Zhaleiko</a:t>
            </a:r>
            <a:endParaRPr lang="en-US" sz="2000" b="1" i="1" dirty="0" smtClean="0"/>
          </a:p>
          <a:p>
            <a:pPr algn="ctr"/>
            <a:r>
              <a:rPr lang="en-US" sz="2000" i="1" dirty="0" smtClean="0"/>
              <a:t>Project Manager</a:t>
            </a:r>
          </a:p>
          <a:p>
            <a:pPr algn="ctr"/>
            <a:r>
              <a:rPr lang="en-US" sz="2000" i="1" dirty="0" smtClean="0"/>
              <a:t>juna.zhaleiko@rdalfa.eu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420887"/>
            <a:ext cx="363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Questions&amp;Answers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022" y="4265716"/>
            <a:ext cx="2085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www.rdalfa.eu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 descr="https://lh3.googleusercontent.com/GZ6XCCNJFwvkue6HnyhXD7axlM-n5RFsnfM9mfBOWvJAsbPYdH20RZWuv4ZelDvPFpxDVBbavpGtuAvCW4viQ1l3t9p8SBKntO3Fy0jWXz0FtL-hA7W_aDmicaiXtDbv0TE9c2hFpD4ICF8evLuqYfSQtuUYsoqtRgxsdNdTiSXFPmtZNrfRN7b9BM0cysGI3-FYqF-CTPuniXkC_-uBic_0HSzrjf3bCsEw6rITgEJz7nIFuDVUUTxluO7bEIkrxg2nITghgWKO3WBVwH-OP16lxAfFtMSYMNwPqOpbXIkXqbXHPQdeYIJ_tpnI1VsYuq7gmea39WYzXsIZ-nM7gtPzWe1uaEcRjXc5oPXpWjsmtoIn6zRxBrqk1BlT7upcqU9sTb_HFs5DRRYxdGQzrmprxHoQx9Kp_KLr15GwgWE67I3MtE9cQjjGpN8rMjVJxLaYWi76E-pH1misrP3UHqgIwX8U3hPzUu-wD9aD1Ei_-Nqof1diyAIHDzWhhHBDijTZK-b0UwtMtv_TSITOD69ZCcvhHXrtmPvPPTrLRyBiwWAiNPcqaEYRFiFWlhN0_FUnaLuqT6QeX7nYOVu0sW5s_ICz34blqJbAFHOcXAMZBRMiaA=w1027-h771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8" y="3717032"/>
            <a:ext cx="29772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0J4aXcb-FoE1VUXHM7FbmIFNyHO-ctOosMSeuOJcWYecqVRr8w63cVWtLOzVnLjjR2-linHdwc7TyTkWLGPvqzulSUZypkdI7890LlssNYbJFUJptvxKX-NQ052p4q29xkU3nFvMS8LpcM9QJMr5TVYglGnpFqWsIqCHZ0YTJIXG5EeMSA9cVTr2AjFS4LeyH6pQAciye0HV6-VUzhqmHU1BnElXUIAvdj7JSnoeR1QoZatJprnpDjLm9QTqe5OKWwE-V_tkdcK416_9p04ulCESa_-QZ0SpfV3f31Rd4i1ZlJntsoWf2xsF-nmLWstLqNbcgyWuR0siPa3VOvbFwmYaDBFc0GFRw7a5VaABpP7ZnrzbfTzhVzO7QlcZoZdaEOROCo6L2C5wuskphg1w9jggC0W4WljxO7RJsC3Iy20FI82Klf-bjCp0FiewZeNpSvIHNgdSx7OF2Uo1NdqHkWHNnwxyy2hRMysSOz4GX-jCSnIRUT5EWAFM4FftF34TVA4PNwcJOQRud3GyydVZJOQ1m61CEOqPBfKntPp6oz60uqbVKdmAH5nsq2AxCFvcfQICPVXhZxQND_bKL8I5kCXIye8f1C_2E4sfNKXQzdVr9eUOLGTyLg=w1027-h770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55" y="1013429"/>
            <a:ext cx="2657172" cy="19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1" y="2276872"/>
            <a:ext cx="1001485" cy="9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01601" y="164451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Founded in 1962 </a:t>
            </a:r>
            <a:r>
              <a:rPr lang="ru-RU" sz="1800" dirty="0"/>
              <a:t> </a:t>
            </a:r>
            <a:r>
              <a:rPr lang="en-US" sz="1800" dirty="0"/>
              <a:t>RD ALFA Microelectronics</a:t>
            </a:r>
            <a:r>
              <a:rPr lang="lv-LV" sz="1800" dirty="0"/>
              <a:t> </a:t>
            </a:r>
            <a:r>
              <a:rPr lang="en-US" sz="1800" dirty="0"/>
              <a:t>was a pioneer in electronic technology. </a:t>
            </a:r>
            <a:endParaRPr lang="lv-LV" sz="1800" dirty="0"/>
          </a:p>
          <a:p>
            <a:r>
              <a:rPr lang="en-GB" sz="1800" dirty="0"/>
              <a:t>50 years of experience in development and production</a:t>
            </a:r>
            <a:r>
              <a:rPr lang="ru-RU" sz="1800" dirty="0"/>
              <a:t> </a:t>
            </a:r>
            <a:r>
              <a:rPr lang="en-GB" sz="1800" dirty="0"/>
              <a:t>of high quality analogue microcircuits;</a:t>
            </a:r>
          </a:p>
          <a:p>
            <a:r>
              <a:rPr lang="en-US" sz="1800" dirty="0"/>
              <a:t>Certification according to ISO 9001:2008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ITAR free,  we compete with USA companies</a:t>
            </a:r>
            <a:endParaRPr lang="en-US" sz="1800" dirty="0"/>
          </a:p>
          <a:p>
            <a:r>
              <a:rPr lang="en-US" sz="1800" dirty="0">
                <a:cs typeface="Arial" pitchFamily="34" charset="0"/>
              </a:rPr>
              <a:t>Up to the collapse of the Soviet Union, Latvia and our company took part in several significant space </a:t>
            </a:r>
            <a:r>
              <a:rPr lang="en-US" sz="1800" dirty="0" smtClean="0">
                <a:cs typeface="Arial" pitchFamily="34" charset="0"/>
              </a:rPr>
              <a:t>programs</a:t>
            </a:r>
            <a:r>
              <a:rPr lang="lv-LV" sz="1800" dirty="0">
                <a:cs typeface="Arial" pitchFamily="34" charset="0"/>
              </a:rPr>
              <a:t>:</a:t>
            </a:r>
            <a:r>
              <a:rPr lang="en-US" sz="1800" dirty="0" smtClean="0">
                <a:cs typeface="Arial" pitchFamily="34" charset="0"/>
              </a:rPr>
              <a:t> </a:t>
            </a:r>
            <a:endParaRPr lang="lv-LV" sz="1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itchFamily="34" charset="0"/>
              </a:rPr>
              <a:t>	</a:t>
            </a:r>
            <a:r>
              <a:rPr lang="en-US" sz="1800" dirty="0" smtClean="0">
                <a:cs typeface="Arial" pitchFamily="34" charset="0"/>
              </a:rPr>
              <a:t>*) </a:t>
            </a:r>
            <a:r>
              <a:rPr lang="lv-LV" sz="1800" dirty="0" err="1" smtClean="0">
                <a:cs typeface="Arial" pitchFamily="34" charset="0"/>
              </a:rPr>
              <a:t>Lunokhod</a:t>
            </a:r>
            <a:r>
              <a:rPr lang="lv-LV" sz="1800" dirty="0" smtClean="0">
                <a:cs typeface="Arial" pitchFamily="34" charset="0"/>
              </a:rPr>
              <a:t> (</a:t>
            </a:r>
            <a:r>
              <a:rPr lang="en-US" sz="1800" dirty="0" smtClean="0"/>
              <a:t>Moonwalker</a:t>
            </a:r>
            <a:r>
              <a:rPr lang="lv-LV" sz="1800" dirty="0" smtClean="0"/>
              <a:t>)</a:t>
            </a:r>
            <a:endParaRPr lang="lv-LV" sz="1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itchFamily="34" charset="0"/>
              </a:rPr>
              <a:t>	*) </a:t>
            </a:r>
            <a:r>
              <a:rPr lang="en-US" sz="1800" dirty="0" smtClean="0">
                <a:cs typeface="Arial" pitchFamily="34" charset="0"/>
              </a:rPr>
              <a:t>Buran </a:t>
            </a:r>
            <a:r>
              <a:rPr lang="en-US" sz="1800" dirty="0">
                <a:cs typeface="Arial" pitchFamily="34" charset="0"/>
              </a:rPr>
              <a:t>and its launch vehicle </a:t>
            </a:r>
            <a:r>
              <a:rPr lang="en-US" sz="1800" dirty="0" smtClean="0">
                <a:cs typeface="Arial" pitchFamily="34" charset="0"/>
              </a:rPr>
              <a:t>Energy</a:t>
            </a:r>
            <a:endParaRPr lang="lv-LV" sz="1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lv-LV" sz="1800" dirty="0">
                <a:cs typeface="Arial" pitchFamily="34" charset="0"/>
              </a:rPr>
              <a:t>	</a:t>
            </a:r>
            <a:r>
              <a:rPr lang="lv-LV" sz="1800" dirty="0" smtClean="0">
                <a:cs typeface="Arial" pitchFamily="34" charset="0"/>
              </a:rPr>
              <a:t>*) </a:t>
            </a:r>
            <a:r>
              <a:rPr lang="lv-LV" sz="1800" dirty="0" err="1" smtClean="0">
                <a:cs typeface="Arial" pitchFamily="34" charset="0"/>
              </a:rPr>
              <a:t>Space</a:t>
            </a:r>
            <a:r>
              <a:rPr lang="lv-LV" sz="1800" dirty="0" smtClean="0">
                <a:cs typeface="Arial" pitchFamily="34" charset="0"/>
              </a:rPr>
              <a:t> </a:t>
            </a:r>
            <a:r>
              <a:rPr lang="lv-LV" sz="1800" dirty="0" err="1" smtClean="0">
                <a:cs typeface="Arial" pitchFamily="34" charset="0"/>
              </a:rPr>
              <a:t>Station</a:t>
            </a:r>
            <a:r>
              <a:rPr lang="lv-LV" sz="1800" dirty="0" smtClean="0">
                <a:cs typeface="Arial" pitchFamily="34" charset="0"/>
              </a:rPr>
              <a:t> MIR</a:t>
            </a:r>
          </a:p>
          <a:p>
            <a:pPr marL="0" indent="0">
              <a:buNone/>
            </a:pPr>
            <a:r>
              <a:rPr lang="lv-LV" sz="1800" dirty="0">
                <a:cs typeface="Arial" pitchFamily="34" charset="0"/>
              </a:rPr>
              <a:t>	</a:t>
            </a:r>
            <a:r>
              <a:rPr lang="lv-LV" sz="1800" dirty="0" smtClean="0">
                <a:cs typeface="Arial" pitchFamily="34" charset="0"/>
              </a:rPr>
              <a:t>*) </a:t>
            </a:r>
            <a:r>
              <a:rPr lang="lv-LV" sz="1800" dirty="0" err="1" smtClean="0">
                <a:cs typeface="Arial" pitchFamily="34" charset="0"/>
              </a:rPr>
              <a:t>Spacecraft</a:t>
            </a:r>
            <a:r>
              <a:rPr lang="lv-LV" sz="1800" dirty="0" smtClean="0">
                <a:cs typeface="Arial" pitchFamily="34" charset="0"/>
              </a:rPr>
              <a:t> SOYUZ</a:t>
            </a:r>
          </a:p>
          <a:p>
            <a:pPr marL="0" indent="0">
              <a:buNone/>
            </a:pPr>
            <a:r>
              <a:rPr lang="lv-LV" sz="1800" dirty="0">
                <a:cs typeface="Arial" pitchFamily="34" charset="0"/>
              </a:rPr>
              <a:t>	</a:t>
            </a:r>
            <a:r>
              <a:rPr lang="lv-LV" sz="1800" dirty="0" smtClean="0">
                <a:cs typeface="Arial" pitchFamily="34" charset="0"/>
              </a:rPr>
              <a:t>*) </a:t>
            </a:r>
            <a:r>
              <a:rPr lang="lv-LV" sz="1800" dirty="0" err="1" smtClean="0">
                <a:cs typeface="Arial" pitchFamily="34" charset="0"/>
              </a:rPr>
              <a:t>others</a:t>
            </a:r>
            <a:endParaRPr lang="en-US" sz="18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cs typeface="Arial" pitchFamily="34" charset="0"/>
            </a:endParaRPr>
          </a:p>
          <a:p>
            <a:pPr marL="0" indent="0"/>
            <a:r>
              <a:rPr lang="lv-LV" sz="1800" dirty="0">
                <a:cs typeface="Arial" pitchFamily="34" charset="0"/>
              </a:rPr>
              <a:t>    </a:t>
            </a:r>
            <a:r>
              <a:rPr lang="en-US" sz="1800" dirty="0">
                <a:cs typeface="Arial" pitchFamily="34" charset="0"/>
              </a:rPr>
              <a:t>These days RD ALFA Microelectronics works in co-operation with European Space </a:t>
            </a:r>
            <a:r>
              <a:rPr lang="en-US" sz="1800" dirty="0" smtClean="0">
                <a:cs typeface="Arial" pitchFamily="34" charset="0"/>
              </a:rPr>
              <a:t>Agency and local institutions.</a:t>
            </a:r>
            <a:endParaRPr lang="en-GB" dirty="0" smtClean="0"/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3429000"/>
            <a:ext cx="2603862" cy="1721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01" y="961209"/>
            <a:ext cx="530642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cap="all" dirty="0"/>
              <a:t>RD ALFA Microelectronics Profile</a:t>
            </a:r>
            <a:endParaRPr lang="en-US" sz="2000" cap="al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4" y="3075809"/>
            <a:ext cx="18716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om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075807"/>
            <a:ext cx="1911351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2268" y="1073684"/>
            <a:ext cx="353377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lv-LV" sz="2000" b="1" dirty="0">
                <a:cs typeface="Arial" charset="0"/>
              </a:rPr>
              <a:t>PRODUCT SUMMARY</a:t>
            </a:r>
            <a:endParaRPr lang="en-US" sz="20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97" y="1924634"/>
            <a:ext cx="4535487" cy="276999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solidFill>
                  <a:schemeClr val="bg1"/>
                </a:solidFill>
                <a:cs typeface="Arial" charset="0"/>
              </a:rPr>
              <a:t>Operational amplifiers</a:t>
            </a: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lv-LV" sz="1200" b="1" i="1" dirty="0">
                <a:solidFill>
                  <a:schemeClr val="bg1"/>
                </a:solidFill>
                <a:cs typeface="Arial" charset="0"/>
              </a:rPr>
              <a:t>rapid</a:t>
            </a:r>
            <a:r>
              <a:rPr lang="ru-RU" sz="1200" b="1" i="1" dirty="0">
                <a:solidFill>
                  <a:schemeClr val="bg1"/>
                </a:solidFill>
                <a:cs typeface="Arial" charset="0"/>
              </a:rPr>
              <a:t>, multichannel, </a:t>
            </a:r>
            <a:r>
              <a:rPr lang="lv-LV" sz="1200" b="1" i="1" dirty="0">
                <a:solidFill>
                  <a:schemeClr val="bg1"/>
                </a:solidFill>
                <a:cs typeface="Arial" charset="0"/>
              </a:rPr>
              <a:t>micropower</a:t>
            </a:r>
            <a:r>
              <a:rPr lang="ru-RU" sz="1200" b="1" i="1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200" b="1" i="1" dirty="0">
                <a:solidFill>
                  <a:schemeClr val="bg1"/>
                </a:solidFill>
                <a:cs typeface="Arial" charset="0"/>
              </a:rPr>
              <a:t>precision</a:t>
            </a:r>
            <a:r>
              <a:rPr lang="ru-RU" sz="1200" b="1" i="1" dirty="0">
                <a:solidFill>
                  <a:schemeClr val="bg1"/>
                </a:solidFill>
                <a:cs typeface="Arial" charset="0"/>
              </a:rPr>
              <a:t>)</a:t>
            </a:r>
            <a:endParaRPr lang="en-US" sz="1200" b="1" strike="sngStrike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8848" y="2652473"/>
            <a:ext cx="3887787" cy="276999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solidFill>
                  <a:schemeClr val="bg1"/>
                </a:solidFill>
                <a:cs typeface="Arial" charset="0"/>
              </a:rPr>
              <a:t>Comparators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3441" y="3979625"/>
            <a:ext cx="3887788" cy="276999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solidFill>
                  <a:schemeClr val="bg1"/>
                </a:solidFill>
                <a:cs typeface="Arial" charset="0"/>
              </a:rPr>
              <a:t>Differential pairs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709" y="4780474"/>
            <a:ext cx="3887788" cy="46166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solidFill>
                  <a:schemeClr val="bg1"/>
                </a:solidFill>
                <a:cs typeface="Arial" charset="0"/>
              </a:rPr>
              <a:t>Microcircuits for</a:t>
            </a: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lv-LV" sz="1200" b="1" dirty="0">
                <a:solidFill>
                  <a:schemeClr val="bg1"/>
                </a:solidFill>
                <a:cs typeface="Arial" charset="0"/>
              </a:rPr>
              <a:t>data </a:t>
            </a: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acquisition </a:t>
            </a:r>
            <a:r>
              <a:rPr lang="lv-LV" sz="1200" b="1" dirty="0">
                <a:solidFill>
                  <a:schemeClr val="bg1"/>
                </a:solidFill>
                <a:cs typeface="Arial" charset="0"/>
              </a:rPr>
              <a:t>systems</a:t>
            </a: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 (α</a:t>
            </a: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RD14864TF5S and </a:t>
            </a: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α</a:t>
            </a: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RD14861TF5S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)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" name="Picture 2" descr="Z:\MARKETING microelectronics\OUR\pics\wa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1" y="1131592"/>
            <a:ext cx="1813397" cy="1780757"/>
          </a:xfrm>
          <a:prstGeom prst="rect">
            <a:avLst/>
          </a:prstGeom>
          <a:noFill/>
        </p:spPr>
      </p:pic>
      <p:pic>
        <p:nvPicPr>
          <p:cNvPr id="14" name="Picture 5" descr="Z:\MARKETING microelectronics\OUR\pics\chip_full_bezfo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35648"/>
            <a:ext cx="971600" cy="9205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64324" y="5676943"/>
            <a:ext cx="3887788" cy="276999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NEW GENERATION Photodetector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6186" y="3350315"/>
            <a:ext cx="3887787" cy="276999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solidFill>
                  <a:schemeClr val="bg1"/>
                </a:solidFill>
                <a:cs typeface="Arial" charset="0"/>
              </a:rPr>
              <a:t>Switches and </a:t>
            </a: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multiplexers</a:t>
            </a:r>
          </a:p>
        </p:txBody>
      </p:sp>
      <p:pic>
        <p:nvPicPr>
          <p:cNvPr id="1026" name="Picture 2" descr="K:\Lapkis Lev\R&amp;D projects\photo_diod\photo\photodiode in TO5-2-cr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2" y="4780474"/>
            <a:ext cx="1924507" cy="151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268" y="1073684"/>
            <a:ext cx="353377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cs typeface="Arial" charset="0"/>
              </a:rPr>
              <a:t>PECS Projects</a:t>
            </a:r>
            <a:endParaRPr lang="en-US" sz="2000" dirty="0"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37886"/>
              </p:ext>
            </p:extLst>
          </p:nvPr>
        </p:nvGraphicFramePr>
        <p:xfrm>
          <a:off x="467544" y="1916832"/>
          <a:ext cx="849694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Development of the microcircuit  aRD117 for applications in ESA 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200K</a:t>
                      </a:r>
                      <a:r>
                        <a:rPr lang="en-US" baseline="0" dirty="0" smtClean="0"/>
                        <a:t> 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Accepted, but didn’t run due</a:t>
                      </a:r>
                      <a:r>
                        <a:rPr lang="en-US" baseline="0" dirty="0" smtClean="0"/>
                        <a:t> to lack of financing.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Feasibility Study: </a:t>
                      </a:r>
                      <a:r>
                        <a:rPr lang="en-US" b="1" dirty="0" smtClean="0"/>
                        <a:t>Research and Identification of IC(s)  for application in ESA missions.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50K 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Accepted, successfully finished.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Development of the microcircuit  aRD124 for applications in ESA missions.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200K 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Accepted, running.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 have very promising</a:t>
                      </a:r>
                      <a:r>
                        <a:rPr lang="en-US" b="1" baseline="0" dirty="0" smtClean="0"/>
                        <a:t> plans!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3848" y="5858569"/>
            <a:ext cx="398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sum of signed contracts: </a:t>
            </a:r>
            <a:r>
              <a:rPr lang="en-US" b="1" u="sng" dirty="0" smtClean="0"/>
              <a:t>250K EUR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0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1" y="1273739"/>
            <a:ext cx="31305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268" y="1073684"/>
            <a:ext cx="187945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cap="all" dirty="0" smtClean="0">
                <a:cs typeface="Arial" charset="0"/>
              </a:rPr>
              <a:t>Our goal</a:t>
            </a:r>
            <a:endParaRPr lang="en-US" sz="2000" cap="all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43" y="1876181"/>
            <a:ext cx="5562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5 years </a:t>
            </a:r>
            <a:r>
              <a:rPr lang="lv-LV" sz="2000" dirty="0" err="1" smtClean="0"/>
              <a:t>we</a:t>
            </a:r>
            <a:r>
              <a:rPr lang="lv-LV" sz="2000" dirty="0" smtClean="0"/>
              <a:t> </a:t>
            </a:r>
            <a:r>
              <a:rPr lang="lv-LV" sz="2000" dirty="0" err="1" smtClean="0"/>
              <a:t>plan</a:t>
            </a:r>
            <a:r>
              <a:rPr lang="lv-LV" sz="2000" dirty="0" smtClean="0"/>
              <a:t> to </a:t>
            </a:r>
            <a:r>
              <a:rPr lang="en-US" sz="2000" dirty="0" err="1" smtClean="0"/>
              <a:t>bec</a:t>
            </a:r>
            <a:r>
              <a:rPr lang="lv-LV" sz="2000" dirty="0" smtClean="0"/>
              <a:t>o</a:t>
            </a:r>
            <a:r>
              <a:rPr lang="en-US" sz="2000" dirty="0" smtClean="0"/>
              <a:t>me</a:t>
            </a:r>
            <a:r>
              <a:rPr lang="ru-RU" sz="2000" dirty="0" smtClean="0"/>
              <a:t> </a:t>
            </a:r>
            <a:r>
              <a:rPr lang="lv-LV" sz="2000" dirty="0"/>
              <a:t>ESCC </a:t>
            </a:r>
            <a:r>
              <a:rPr lang="lv-LV" sz="2000" dirty="0" err="1"/>
              <a:t>qualif</a:t>
            </a:r>
            <a:r>
              <a:rPr lang="en-US" sz="2000" dirty="0" err="1"/>
              <a:t>i</a:t>
            </a:r>
            <a:r>
              <a:rPr lang="lv-LV" sz="2000" dirty="0" err="1"/>
              <a:t>ed</a:t>
            </a:r>
            <a:r>
              <a:rPr lang="lv-LV" sz="2000" dirty="0"/>
              <a:t> </a:t>
            </a:r>
            <a:r>
              <a:rPr lang="en-US" sz="2000" dirty="0"/>
              <a:t>producer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 smtClean="0"/>
              <a:t>space</a:t>
            </a:r>
            <a:endParaRPr lang="en-US" sz="2000" dirty="0" smtClean="0"/>
          </a:p>
          <a:p>
            <a:r>
              <a:rPr lang="lv-LV" sz="2000" dirty="0" err="1" smtClean="0"/>
              <a:t>grade</a:t>
            </a:r>
            <a:r>
              <a:rPr lang="lv-LV" sz="2000" dirty="0" smtClean="0"/>
              <a:t> </a:t>
            </a:r>
            <a:r>
              <a:rPr lang="en-US" sz="2000" dirty="0" smtClean="0"/>
              <a:t> </a:t>
            </a:r>
            <a:r>
              <a:rPr lang="lv-LV" sz="2000" dirty="0" err="1" smtClean="0"/>
              <a:t>components</a:t>
            </a:r>
            <a:r>
              <a:rPr lang="lv-LV" sz="2000" dirty="0" smtClean="0"/>
              <a:t>.</a:t>
            </a:r>
            <a:endParaRPr lang="en-US" sz="2000" dirty="0"/>
          </a:p>
        </p:txBody>
      </p:sp>
      <p:sp>
        <p:nvSpPr>
          <p:cNvPr id="5" name="Down Arrow 4"/>
          <p:cNvSpPr/>
          <p:nvPr/>
        </p:nvSpPr>
        <p:spPr>
          <a:xfrm rot="12089695">
            <a:off x="8146199" y="3410649"/>
            <a:ext cx="405759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043" y="2996952"/>
            <a:ext cx="5562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map to the left shows the distribution of </a:t>
            </a:r>
            <a:r>
              <a:rPr lang="en-US" sz="2000" dirty="0" smtClean="0"/>
              <a:t>ECI* and ESCC** qualified </a:t>
            </a:r>
            <a:r>
              <a:rPr lang="en-US" sz="2000" dirty="0"/>
              <a:t>supported </a:t>
            </a:r>
            <a:r>
              <a:rPr lang="en-US" sz="2000" dirty="0" smtClean="0"/>
              <a:t>manufacturers, we are adding Latvia on this map.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5984" y="5235047"/>
            <a:ext cx="487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*ECI</a:t>
            </a:r>
            <a:r>
              <a:rPr lang="en-US" i="1" dirty="0" smtClean="0"/>
              <a:t>: European Component </a:t>
            </a:r>
            <a:r>
              <a:rPr lang="en-US" i="1" dirty="0" err="1" smtClean="0"/>
              <a:t>Iniciative</a:t>
            </a:r>
            <a:endParaRPr lang="en-US" i="1" dirty="0" smtClean="0"/>
          </a:p>
          <a:p>
            <a:r>
              <a:rPr lang="en-US" b="1" i="1" dirty="0" smtClean="0"/>
              <a:t>**ESCC</a:t>
            </a:r>
            <a:r>
              <a:rPr lang="en-US" i="1" dirty="0" smtClean="0"/>
              <a:t>: European Space Component Coordination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0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268" y="1073684"/>
            <a:ext cx="353377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cap="all" dirty="0" smtClean="0">
                <a:cs typeface="Arial" charset="0"/>
              </a:rPr>
              <a:t>Start with small project!</a:t>
            </a:r>
            <a:endParaRPr lang="en-US" sz="2000" cap="all" dirty="0"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</a:t>
            </a:r>
            <a:r>
              <a:rPr lang="en-US" b="1" dirty="0" smtClean="0"/>
              <a:t>onduct</a:t>
            </a:r>
            <a:r>
              <a:rPr lang="en-US" dirty="0" smtClean="0"/>
              <a:t> feasibility study (50K EUR, 6 month)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</a:t>
            </a:r>
            <a:r>
              <a:rPr lang="en-US" b="1" dirty="0" smtClean="0"/>
              <a:t>nalyze</a:t>
            </a:r>
            <a:r>
              <a:rPr lang="en-US" dirty="0" smtClean="0"/>
              <a:t> current situation of your products/services in Space Industry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</a:t>
            </a:r>
            <a:r>
              <a:rPr lang="en-US" b="1" dirty="0" smtClean="0"/>
              <a:t>dentify</a:t>
            </a:r>
            <a:r>
              <a:rPr lang="en-US" dirty="0" smtClean="0"/>
              <a:t> potential products for further </a:t>
            </a:r>
            <a:r>
              <a:rPr lang="en-US" b="1" dirty="0" smtClean="0"/>
              <a:t>development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Get </a:t>
            </a:r>
            <a:r>
              <a:rPr lang="en-US" dirty="0" smtClean="0"/>
              <a:t>valuable contacts in Space Industry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Learn</a:t>
            </a:r>
            <a:r>
              <a:rPr lang="en-US" dirty="0" smtClean="0"/>
              <a:t> how to work with ESA!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500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st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44" y="1340768"/>
            <a:ext cx="3621782" cy="18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268" y="2050305"/>
            <a:ext cx="481112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as </a:t>
            </a:r>
            <a:r>
              <a:rPr lang="lv-LV" sz="2400" dirty="0" smtClean="0"/>
              <a:t>«</a:t>
            </a:r>
            <a:r>
              <a:rPr lang="en-US" sz="2400" dirty="0" smtClean="0"/>
              <a:t>close to Space</a:t>
            </a:r>
            <a:r>
              <a:rPr lang="lv-LV" sz="2400" dirty="0" smtClean="0"/>
              <a:t>»</a:t>
            </a:r>
            <a:r>
              <a:rPr lang="en-US" sz="2400" dirty="0" smtClean="0"/>
              <a:t> as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 valuable contacts from your </a:t>
            </a:r>
          </a:p>
          <a:p>
            <a:r>
              <a:rPr lang="en-US" sz="2400" dirty="0" smtClean="0"/>
              <a:t>Industry</a:t>
            </a:r>
            <a:r>
              <a:rPr lang="lv-LV" sz="2400" dirty="0" smtClean="0"/>
              <a:t>;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ESA expert will </a:t>
            </a:r>
            <a:r>
              <a:rPr lang="en-US" sz="2400" dirty="0" err="1" smtClean="0"/>
              <a:t>bec</a:t>
            </a:r>
            <a:r>
              <a:rPr lang="lv-LV" sz="2400" dirty="0" smtClean="0"/>
              <a:t>o</a:t>
            </a:r>
            <a:r>
              <a:rPr lang="en-US" sz="2400" dirty="0" smtClean="0"/>
              <a:t>me of your</a:t>
            </a:r>
            <a:endParaRPr lang="lv-LV" sz="2400" dirty="0" smtClean="0"/>
          </a:p>
          <a:p>
            <a:r>
              <a:rPr lang="lv-LV" sz="2400" dirty="0" smtClean="0"/>
              <a:t> </a:t>
            </a:r>
            <a:r>
              <a:rPr lang="lv-LV" sz="2400" dirty="0" err="1" smtClean="0"/>
              <a:t>industry</a:t>
            </a:r>
            <a:r>
              <a:rPr lang="lv-LV" sz="2400" dirty="0" smtClean="0"/>
              <a:t> guru;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Expand your product line</a:t>
            </a:r>
            <a:r>
              <a:rPr lang="lv-LV" sz="2400" dirty="0" smtClean="0"/>
              <a:t>;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Collaboration options with ESA </a:t>
            </a:r>
          </a:p>
          <a:p>
            <a:r>
              <a:rPr lang="lv-LV" sz="2400" dirty="0"/>
              <a:t>c</a:t>
            </a:r>
            <a:r>
              <a:rPr lang="en-US" sz="2400" dirty="0" err="1" smtClean="0"/>
              <a:t>ompanies</a:t>
            </a:r>
            <a:r>
              <a:rPr lang="lv-LV" sz="2400" dirty="0"/>
              <a:t>;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 to know decision makers from</a:t>
            </a:r>
          </a:p>
          <a:p>
            <a:r>
              <a:rPr lang="en-US" sz="2400" dirty="0" smtClean="0"/>
              <a:t> </a:t>
            </a:r>
            <a:r>
              <a:rPr lang="lv-LV" sz="2400" dirty="0" err="1" smtClean="0"/>
              <a:t>leading</a:t>
            </a:r>
            <a:r>
              <a:rPr lang="lv-LV" sz="2400" dirty="0" smtClean="0"/>
              <a:t> EU </a:t>
            </a:r>
            <a:r>
              <a:rPr lang="lv-LV" sz="2400" dirty="0" err="1" smtClean="0"/>
              <a:t>companies</a:t>
            </a:r>
            <a:r>
              <a:rPr lang="lv-LV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err="1" smtClean="0"/>
              <a:t>Enlarge</a:t>
            </a:r>
            <a:r>
              <a:rPr lang="lv-LV" sz="2400" dirty="0" smtClean="0"/>
              <a:t> </a:t>
            </a:r>
            <a:r>
              <a:rPr lang="lv-LV" sz="2400" dirty="0" err="1" smtClean="0"/>
              <a:t>export</a:t>
            </a:r>
            <a:r>
              <a:rPr lang="lv-LV" sz="2400" dirty="0" smtClean="0"/>
              <a:t> </a:t>
            </a:r>
            <a:r>
              <a:rPr lang="lv-LV" sz="2400" dirty="0" err="1" smtClean="0"/>
              <a:t>possibilities</a:t>
            </a:r>
            <a:r>
              <a:rPr lang="lv-LV" sz="2400" dirty="0" smtClean="0"/>
              <a:t>;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1" name="Picture 3" descr="D:\Lev\Desktop\roset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34" y="3621013"/>
            <a:ext cx="3635992" cy="23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3" y="1099648"/>
            <a:ext cx="273630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cap="all" dirty="0" smtClean="0">
                <a:cs typeface="Arial" charset="0"/>
              </a:rPr>
              <a:t>Benefits of pecs</a:t>
            </a:r>
            <a:endParaRPr lang="en-US" sz="2000" cap="al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99648"/>
            <a:ext cx="353377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cap="all" dirty="0" smtClean="0">
                <a:cs typeface="Arial" charset="0"/>
              </a:rPr>
              <a:t>Get access to ESA services</a:t>
            </a:r>
            <a:endParaRPr lang="en-US" sz="2000" cap="all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15" y="2336686"/>
            <a:ext cx="526791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Get access to ESA free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ESCC training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Industry Space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Conferences, check escies.org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ECOS </a:t>
            </a:r>
            <a:r>
              <a:rPr lang="en-US" sz="2800" dirty="0" smtClean="0"/>
              <a:t>training</a:t>
            </a:r>
          </a:p>
          <a:p>
            <a:pPr lvl="1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 ESA testing facilities</a:t>
            </a:r>
            <a:endParaRPr lang="en-US" sz="2800" dirty="0"/>
          </a:p>
        </p:txBody>
      </p:sp>
      <p:pic>
        <p:nvPicPr>
          <p:cNvPr id="5123" name="Picture 3" descr="Image result for isd 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56917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869160"/>
            <a:ext cx="4171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Image result for european space components certif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1184558"/>
            <a:ext cx="41623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aHJAyV41YBnjhgwFbp_02trPjLvaYwbHUOKGMeVntvxKAFr-6uoBPTEo4i1C4QNlL1jAJK3qme_QzvZbiMNs7I6uPGpOAlAIgCo75NbzJrpGaWofPGg02RIXTv7dq5BqTdbXRE2kTkvK9fNWziFAZna3SUScvPADZGwm7sT_491bYnl8aZRkuyDWGAMMws67F_YVcrV_1sGHdJCX9QzOti80iO_SfiHHi67_R55kgIaPVii6Vom3M1bfHQxL2LkjcLjCJNqyT2k1H55F0wfkBZhFEVcLvq7Y2BSU7tPziAzt9PQhygPkAVunwLAgwHzquvSD8kaV09x_OgrTDVkjSJ4grKNQRqXPNoPy5mXCz6gkoChv5_lzg67jqnvwQ3CoGCC7zlnX35RD7dT0jprJD292LDFCDd6ElsxuHyrMbHZ_rFF0qlQPCYKLrSdSXZMR984KhVFIJkzW7-oD6qMmhRDmYIeDixTpRGugwnUOOWjXQmcOnPAOe5LNFRkD3EmLOb2KAc93Z0Tbihlm6PgxQ7OLvNdalB3OAxYlrGY-F-OGsOoe83m32CzhBfrQadps8AxkUMwE6r7KqTMsz8LpYYS1KZuTIfao_dQgW-29pgk6JEcQ6A=w1369-h77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620688"/>
            <a:ext cx="819357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164779"/>
            <a:ext cx="510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Let’s build European Space history</a:t>
            </a:r>
            <a:r>
              <a:rPr lang="lv-LV" sz="2000" b="1" i="1" dirty="0" smtClean="0"/>
              <a:t> </a:t>
            </a:r>
            <a:r>
              <a:rPr lang="lv-LV" sz="2000" b="1" i="1" dirty="0" err="1" smtClean="0"/>
              <a:t>alltogether</a:t>
            </a:r>
            <a:r>
              <a:rPr lang="en-US" sz="2000" b="1" i="1" dirty="0" smtClean="0"/>
              <a:t>!</a:t>
            </a:r>
            <a:endParaRPr lang="en-US" sz="2000" b="1" i="1" dirty="0"/>
          </a:p>
        </p:txBody>
      </p:sp>
      <p:pic>
        <p:nvPicPr>
          <p:cNvPr id="6147" name="Picture 3" descr="D:\Lev\Desktop\space pione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1"/>
            <a:ext cx="9144000" cy="397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6024284"/>
            <a:ext cx="3946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 err="1" smtClean="0"/>
              <a:t>Photo</a:t>
            </a:r>
            <a:r>
              <a:rPr lang="lv-LV" sz="1400" dirty="0" smtClean="0"/>
              <a:t> </a:t>
            </a:r>
            <a:r>
              <a:rPr lang="lv-LV" sz="1400" dirty="0" err="1" smtClean="0"/>
              <a:t>from</a:t>
            </a:r>
            <a:r>
              <a:rPr lang="lv-LV" sz="1400" dirty="0" smtClean="0"/>
              <a:t> </a:t>
            </a:r>
            <a:r>
              <a:rPr lang="lv-LV" sz="1400" dirty="0" err="1" smtClean="0"/>
              <a:t>the</a:t>
            </a:r>
            <a:r>
              <a:rPr lang="lv-LV" sz="1400" dirty="0" smtClean="0"/>
              <a:t> </a:t>
            </a:r>
            <a:r>
              <a:rPr lang="en-US" sz="1400" b="1" dirty="0" smtClean="0"/>
              <a:t>Space </a:t>
            </a:r>
            <a:r>
              <a:rPr lang="en-US" sz="1400" b="1" dirty="0"/>
              <a:t>Expo </a:t>
            </a:r>
            <a:r>
              <a:rPr lang="en-US" sz="1400" b="1" dirty="0" err="1" smtClean="0"/>
              <a:t>Noordwijk</a:t>
            </a:r>
            <a:r>
              <a:rPr lang="en-US" sz="1400" b="1" dirty="0" smtClean="0"/>
              <a:t>, </a:t>
            </a:r>
            <a:r>
              <a:rPr lang="en-US" sz="1400" dirty="0" smtClean="0"/>
              <a:t>ESTEC/ESA</a:t>
            </a:r>
            <a:r>
              <a:rPr lang="en-US" sz="1400" b="1" dirty="0" smtClean="0"/>
              <a:t>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17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433</Words>
  <Application>Microsoft Office PowerPoint</Application>
  <PresentationFormat>On-screen Show (4:3)</PresentationFormat>
  <Paragraphs>98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Contract Organisation Point of Contact</dc:title>
  <dc:creator>Maite Trujillo</dc:creator>
  <cp:lastModifiedBy>Zanita Avotniece</cp:lastModifiedBy>
  <cp:revision>58</cp:revision>
  <dcterms:created xsi:type="dcterms:W3CDTF">2016-10-12T08:42:33Z</dcterms:created>
  <dcterms:modified xsi:type="dcterms:W3CDTF">2017-01-19T07:14:08Z</dcterms:modified>
</cp:coreProperties>
</file>