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751" r:id="rId6"/>
    <p:sldId id="920" r:id="rId7"/>
    <p:sldId id="904" r:id="rId8"/>
    <p:sldId id="924" r:id="rId9"/>
    <p:sldId id="922" r:id="rId10"/>
    <p:sldId id="891" r:id="rId11"/>
    <p:sldId id="925" r:id="rId12"/>
    <p:sldId id="863" r:id="rId13"/>
  </p:sldIdLst>
  <p:sldSz cx="9144000" cy="6858000" type="screen4x3"/>
  <p:notesSz cx="9872663" cy="6742113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4" userDrawn="1">
          <p15:clr>
            <a:srgbClr val="A4A3A4"/>
          </p15:clr>
        </p15:guide>
        <p15:guide id="2" pos="31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0EC"/>
    <a:srgbClr val="FFFFFF"/>
    <a:srgbClr val="D0D8E8"/>
    <a:srgbClr val="4F81BD"/>
    <a:srgbClr val="F3EBF9"/>
    <a:srgbClr val="9966FF"/>
    <a:srgbClr val="99CCFF"/>
    <a:srgbClr val="FF7C8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7176" autoAdjust="0"/>
  </p:normalViewPr>
  <p:slideViewPr>
    <p:cSldViewPr>
      <p:cViewPr varScale="1">
        <p:scale>
          <a:sx n="84" d="100"/>
          <a:sy n="84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24" y="-84"/>
      </p:cViewPr>
      <p:guideLst>
        <p:guide orient="horz" pos="2124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591768455758891"/>
          <c:y val="0.32097067092193243"/>
          <c:w val="0.61055222877722504"/>
          <c:h val="0.5951026315247270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3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53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53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explosion val="22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1">
                      <a:tint val="54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54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54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3.9861269061219645E-2"/>
                  <c:y val="-1.444500256125884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5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defRPr>
                    </a:pPr>
                    <a:r>
                      <a:rPr lang="en-US" sz="1500" b="0" noProof="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Times New Roman" panose="02020603050405020304" pitchFamily="18" charset="0"/>
                      </a:rPr>
                      <a:t>Pēcdoktorantūras</a:t>
                    </a:r>
                    <a:r>
                      <a:rPr lang="en-US" sz="1500" b="0" baseline="0" noProof="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Times New Roman" panose="02020603050405020304" pitchFamily="18" charset="0"/>
                      </a:rPr>
                      <a:t> pētniecības atbalsts</a:t>
                    </a:r>
                    <a:r>
                      <a:rPr lang="en-US" sz="1500" noProof="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</a:rPr>
                      <a:t>
</a:t>
                    </a:r>
                    <a:endParaRPr lang="en-US" sz="1500" noProof="0" dirty="0">
                      <a:solidFill>
                        <a:schemeClr val="tx1"/>
                      </a:solidFill>
                      <a:latin typeface="Candara" panose="020E0502030303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5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0523468811174059E-5"/>
                  <c:y val="-3.732954840139800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lv-LV" sz="1500" b="0" i="0" u="none" strike="noStrike" kern="1200" baseline="0" noProof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defRPr>
                    </a:pPr>
                    <a:r>
                      <a:rPr lang="en-US" sz="1500" noProof="0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rPr>
                      <a:t>Praktiskas </a:t>
                    </a:r>
                    <a:endParaRPr lang="en-US" sz="1500" noProof="0" dirty="0" smtClean="0">
                      <a:solidFill>
                        <a:schemeClr val="tx1"/>
                      </a:solidFill>
                      <a:latin typeface="Candara" panose="020E0502030303020204" pitchFamily="34" charset="0"/>
                    </a:endParaRPr>
                  </a:p>
                  <a:p>
                    <a:pPr>
                      <a:defRPr lang="lv-LV" sz="1500" noProof="0">
                        <a:solidFill>
                          <a:schemeClr val="tx1"/>
                        </a:solidFill>
                      </a:defRPr>
                    </a:pPr>
                    <a:r>
                      <a:rPr lang="en-US" sz="1500" noProof="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</a:rPr>
                      <a:t>ievirzes </a:t>
                    </a:r>
                    <a:endParaRPr lang="en-US" sz="1500" noProof="0" dirty="0">
                      <a:solidFill>
                        <a:schemeClr val="tx1"/>
                      </a:solidFill>
                      <a:latin typeface="Candara" panose="020E0502030303020204" pitchFamily="34" charset="0"/>
                    </a:endParaRPr>
                  </a:p>
                  <a:p>
                    <a:pPr>
                      <a:defRPr lang="lv-LV" sz="1500" noProof="0">
                        <a:solidFill>
                          <a:schemeClr val="tx1"/>
                        </a:solidFill>
                      </a:defRPr>
                    </a:pPr>
                    <a:r>
                      <a:rPr lang="en-US" sz="1500" noProof="0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rPr>
                      <a:t>pētījumi</a:t>
                    </a:r>
                  </a:p>
                  <a:p>
                    <a:pPr>
                      <a:defRPr lang="lv-LV" sz="1500" noProof="0">
                        <a:solidFill>
                          <a:schemeClr val="tx1"/>
                        </a:solidFill>
                      </a:defRPr>
                    </a:pPr>
                    <a:endParaRPr lang="en-US" sz="1500" noProof="0" dirty="0">
                      <a:solidFill>
                        <a:schemeClr val="tx1"/>
                      </a:solidFill>
                      <a:latin typeface="Candara" panose="020E0502030303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lv-LV" sz="1500" b="0" i="0" u="none" strike="noStrike" kern="1200" baseline="0" noProof="0">
                      <a:solidFill>
                        <a:schemeClr val="tx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Sheet1!$A$5:$A$9</c:f>
              <c:strCache>
                <c:ptCount val="5"/>
                <c:pt idx="0">
                  <c:v>Pēcdoktorantūras granti
(atlase 2016.gada I cet.)</c:v>
                </c:pt>
                <c:pt idx="1">
                  <c:v>Praktiskie pētījumi zinātniskajās grupās 
(atlase 2015 IV cet/ 
2016 I cet.)</c:v>
                </c:pt>
                <c:pt idx="2">
                  <c:v>Inovācijas granti studentiem 
(atlase 2016 II cet.) </c:v>
                </c:pt>
                <c:pt idx="3">
                  <c:v>Starptautiskās sadarbības atbalsts 
(atlase 2016 I cet.) </c:v>
                </c:pt>
                <c:pt idx="4">
                  <c:v>ZI institucionālās kapacitātes stiprināšana un P&amp;A infrastruktūras attīstība RIS3 jomās 
(atlase 2016 II cet.) </c:v>
                </c:pt>
              </c:strCache>
            </c:strRef>
          </c:cat>
          <c:val>
            <c:numRef>
              <c:f>Sheet1!$B$5:$B$9</c:f>
              <c:numCache>
                <c:formatCode>General</c:formatCode>
                <c:ptCount val="5"/>
                <c:pt idx="0">
                  <c:v>64.03</c:v>
                </c:pt>
                <c:pt idx="1">
                  <c:v>76.510000000000005</c:v>
                </c:pt>
                <c:pt idx="2">
                  <c:v>34</c:v>
                </c:pt>
                <c:pt idx="3">
                  <c:v>32.549999999999997</c:v>
                </c:pt>
                <c:pt idx="4">
                  <c:v>115.25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ndara" panose="020E0502030303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D599FE-E518-4DE5-AE43-27A28F1FE5C9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67B71FC2-19EC-40DF-B97A-8F08801E1934}" type="pres">
      <dgm:prSet presAssocID="{E0D599FE-E518-4DE5-AE43-27A28F1FE5C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lv-LV"/>
        </a:p>
      </dgm:t>
    </dgm:pt>
  </dgm:ptLst>
  <dgm:cxnLst>
    <dgm:cxn modelId="{5503205D-2B0E-4082-8057-4171A75FC27F}" type="presOf" srcId="{E0D599FE-E518-4DE5-AE43-27A28F1FE5C9}" destId="{67B71FC2-19EC-40DF-B97A-8F08801E1934}" srcOrd="0" destOrd="0" presId="urn:microsoft.com/office/officeart/2005/8/layout/bProcess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0.33794</cdr:x>
      <cdr:y>0.63396</cdr:y>
    </cdr:from>
    <cdr:to>
      <cdr:x>0.458</cdr:x>
      <cdr:y>0.73599</cdr:y>
    </cdr:to>
    <cdr:sp macro="" textlink="">
      <cdr:nvSpPr>
        <cdr:cNvPr id="2" name="Title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2880320" y="3569210"/>
          <a:ext cx="1023351" cy="5744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vert="horz" wrap="square" lIns="93957" tIns="46979" rIns="93957" bIns="46979" numCol="1" anchor="t" anchorCtr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1pPr>
          <a:lvl2pPr marL="468313" indent="-111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2pPr>
          <a:lvl3pPr marL="938213" indent="-238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3pPr>
          <a:lvl4pPr marL="1408113" indent="-365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4pPr>
          <a:lvl5pPr marL="1878013" indent="-492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9pPr>
        </a:lstStyle>
        <a:p xmlns:a="http://schemas.openxmlformats.org/drawingml/2006/main">
          <a:pPr algn="ctr"/>
          <a:r>
            <a:rPr lang="lv-LV" altLang="lv-LV" sz="1800" b="1" dirty="0" smtClean="0">
              <a:solidFill>
                <a:schemeClr val="bg1"/>
              </a:solidFill>
              <a:latin typeface="Cambria" panose="02040503050406030204" pitchFamily="18" charset="0"/>
              <a:ea typeface="MS PGothic" panose="020B0600070205080204" pitchFamily="34" charset="-128"/>
            </a:rPr>
            <a:t>32,5 </a:t>
          </a:r>
        </a:p>
        <a:p xmlns:a="http://schemas.openxmlformats.org/drawingml/2006/main">
          <a:pPr algn="ctr"/>
          <a:r>
            <a:rPr lang="lv-LV" altLang="lv-LV" sz="1800" b="1" dirty="0" smtClean="0">
              <a:solidFill>
                <a:schemeClr val="bg1"/>
              </a:solidFill>
              <a:latin typeface="Cambria" panose="02040503050406030204" pitchFamily="18" charset="0"/>
              <a:ea typeface="MS PGothic" panose="020B0600070205080204" pitchFamily="34" charset="-128"/>
            </a:rPr>
            <a:t>MEUR</a:t>
          </a:r>
        </a:p>
      </cdr:txBody>
    </cdr:sp>
  </cdr:relSizeAnchor>
  <cdr:relSizeAnchor xmlns:cdr="http://schemas.openxmlformats.org/drawingml/2006/chartDrawing">
    <cdr:from>
      <cdr:x>0.5407</cdr:x>
      <cdr:y>0.40456</cdr:y>
    </cdr:from>
    <cdr:to>
      <cdr:x>0.72765</cdr:x>
      <cdr:y>0.46119</cdr:y>
    </cdr:to>
    <cdr:sp macro="" textlink="">
      <cdr:nvSpPr>
        <cdr:cNvPr id="3" name="Title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4608512" y="2277689"/>
          <a:ext cx="1593424" cy="3188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vert="horz" wrap="square" lIns="93957" tIns="46979" rIns="93957" bIns="46979" numCol="1" anchor="t" anchorCtr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1pPr>
          <a:lvl2pPr marL="468313" indent="-111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2pPr>
          <a:lvl3pPr marL="938213" indent="-238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3pPr>
          <a:lvl4pPr marL="1408113" indent="-365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4pPr>
          <a:lvl5pPr marL="1878013" indent="-492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9pPr>
        </a:lstStyle>
        <a:p xmlns:a="http://schemas.openxmlformats.org/drawingml/2006/main">
          <a:r>
            <a:rPr lang="lv-LV" altLang="lv-LV" sz="1800" b="0" dirty="0" smtClean="0">
              <a:solidFill>
                <a:schemeClr val="bg1"/>
              </a:solidFill>
              <a:latin typeface="Cambria" panose="02040503050406030204" pitchFamily="18" charset="0"/>
              <a:ea typeface="MS PGothic" panose="020B0600070205080204" pitchFamily="34" charset="-128"/>
            </a:rPr>
            <a:t>64 </a:t>
          </a:r>
          <a:r>
            <a:rPr lang="lv-LV" altLang="lv-LV" sz="1800" b="0" dirty="0" smtClean="0">
              <a:solidFill>
                <a:schemeClr val="bg1"/>
              </a:solidFill>
              <a:latin typeface="Cambria" panose="02040503050406030204" pitchFamily="18" charset="0"/>
            </a:rPr>
            <a:t>M</a:t>
          </a:r>
          <a:r>
            <a:rPr lang="lv-LV" altLang="lv-LV" sz="1800" b="0" dirty="0" smtClean="0">
              <a:solidFill>
                <a:schemeClr val="bg1"/>
              </a:solidFill>
              <a:latin typeface="Cambria" panose="02040503050406030204" pitchFamily="18" charset="0"/>
              <a:ea typeface="MS PGothic" panose="020B0600070205080204" pitchFamily="34" charset="-128"/>
            </a:rPr>
            <a:t>EUR</a:t>
          </a:r>
        </a:p>
      </cdr:txBody>
    </cdr:sp>
  </cdr:relSizeAnchor>
  <cdr:relSizeAnchor xmlns:cdr="http://schemas.openxmlformats.org/drawingml/2006/chartDrawing">
    <cdr:from>
      <cdr:x>0.5917</cdr:x>
      <cdr:y>0.53169</cdr:y>
    </cdr:from>
    <cdr:to>
      <cdr:x>0.78812</cdr:x>
      <cdr:y>0.58832</cdr:y>
    </cdr:to>
    <cdr:sp macro="" textlink="">
      <cdr:nvSpPr>
        <cdr:cNvPr id="4" name="Title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5043202" y="2993421"/>
          <a:ext cx="1674139" cy="3188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vert="horz" wrap="square" lIns="93957" tIns="46979" rIns="93957" bIns="46979" numCol="1" anchor="t" anchorCtr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1pPr>
          <a:lvl2pPr marL="468313" indent="-111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2pPr>
          <a:lvl3pPr marL="938213" indent="-238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3pPr>
          <a:lvl4pPr marL="1408113" indent="-365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4pPr>
          <a:lvl5pPr marL="1878013" indent="-492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9pPr>
        </a:lstStyle>
        <a:p xmlns:a="http://schemas.openxmlformats.org/drawingml/2006/main">
          <a:r>
            <a:rPr lang="lv-LV" altLang="lv-LV" sz="1800" b="0" dirty="0" smtClean="0">
              <a:solidFill>
                <a:schemeClr val="bg1"/>
              </a:solidFill>
              <a:latin typeface="Cambria" panose="02040503050406030204" pitchFamily="18" charset="0"/>
              <a:ea typeface="MS PGothic" panose="020B0600070205080204" pitchFamily="34" charset="-128"/>
            </a:rPr>
            <a:t>76,5 MEUR</a:t>
          </a:r>
        </a:p>
      </cdr:txBody>
    </cdr:sp>
  </cdr:relSizeAnchor>
  <cdr:relSizeAnchor xmlns:cdr="http://schemas.openxmlformats.org/drawingml/2006/chartDrawing">
    <cdr:from>
      <cdr:x>0.49001</cdr:x>
      <cdr:y>0.63395</cdr:y>
    </cdr:from>
    <cdr:to>
      <cdr:x>0.6423</cdr:x>
      <cdr:y>0.69058</cdr:y>
    </cdr:to>
    <cdr:sp macro="" textlink="">
      <cdr:nvSpPr>
        <cdr:cNvPr id="5" name="Title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4176464" y="3569169"/>
          <a:ext cx="1298007" cy="3188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vert="horz" wrap="square" lIns="93957" tIns="46979" rIns="93957" bIns="46979" numCol="1" anchor="t" anchorCtr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1pPr>
          <a:lvl2pPr marL="468313" indent="-111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2pPr>
          <a:lvl3pPr marL="938213" indent="-238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3pPr>
          <a:lvl4pPr marL="1408113" indent="-365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4pPr>
          <a:lvl5pPr marL="1878013" indent="-49213" algn="l" defTabSz="938213" rtl="0" eaLnBrk="0" fontAlgn="base" hangingPunct="0">
            <a:spcBef>
              <a:spcPct val="0"/>
            </a:spcBef>
            <a:spcAft>
              <a:spcPct val="0"/>
            </a:spcAft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sz="1700" kern="120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defRPr>
          </a:lvl9pPr>
        </a:lstStyle>
        <a:p xmlns:a="http://schemas.openxmlformats.org/drawingml/2006/main">
          <a:r>
            <a:rPr lang="lv-LV" altLang="lv-LV" sz="1800" b="0" dirty="0" smtClean="0">
              <a:solidFill>
                <a:schemeClr val="bg1"/>
              </a:solidFill>
              <a:latin typeface="Cambria" panose="02040503050406030204" pitchFamily="18" charset="0"/>
            </a:rPr>
            <a:t>34 MEUR</a:t>
          </a:r>
        </a:p>
      </cdr:txBody>
    </cdr:sp>
  </cdr:relSizeAnchor>
  <cdr:relSizeAnchor xmlns:cdr="http://schemas.openxmlformats.org/drawingml/2006/chartDrawing">
    <cdr:from>
      <cdr:x>0.245</cdr:x>
      <cdr:y>0.27636</cdr:y>
    </cdr:from>
    <cdr:to>
      <cdr:x>0.56572</cdr:x>
      <cdr:y>0.37476</cdr:y>
    </cdr:to>
    <cdr:sp macro="" textlink="">
      <cdr:nvSpPr>
        <cdr:cNvPr id="8" name="Text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88232" y="1555929"/>
          <a:ext cx="2733580" cy="5539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altLang="lv-LV" sz="1500" dirty="0" smtClean="0">
              <a:latin typeface="Candara" panose="020E0502030303020204" pitchFamily="34" charset="0"/>
            </a:rPr>
            <a:t>P&amp;A infrastruktūras </a:t>
          </a:r>
        </a:p>
        <a:p xmlns:a="http://schemas.openxmlformats.org/drawingml/2006/main">
          <a:pPr algn="ctr"/>
          <a:r>
            <a:rPr lang="lv-LV" altLang="lv-LV" sz="1500" dirty="0" smtClean="0">
              <a:latin typeface="Candara" panose="020E0502030303020204" pitchFamily="34" charset="0"/>
            </a:rPr>
            <a:t>attīstīšana RIS3 jomās</a:t>
          </a:r>
          <a:endParaRPr lang="lv-LV" altLang="lv-LV" sz="1500" dirty="0">
            <a:latin typeface="Candara" panose="020E0502030303020204" pitchFamily="34" charset="0"/>
          </a:endParaRPr>
        </a:p>
      </cdr:txBody>
    </cdr:sp>
  </cdr:relSizeAnchor>
  <cdr:relSizeAnchor xmlns:cdr="http://schemas.openxmlformats.org/drawingml/2006/chartDrawing">
    <cdr:from>
      <cdr:x>0.49969</cdr:x>
      <cdr:y>0.81875</cdr:y>
    </cdr:from>
    <cdr:to>
      <cdr:x>0.67634</cdr:x>
      <cdr:y>0.91715</cdr:y>
    </cdr:to>
    <cdr:sp macro="" textlink="">
      <cdr:nvSpPr>
        <cdr:cNvPr id="10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8962" y="4609623"/>
          <a:ext cx="1505634" cy="5539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altLang="lv-LV" sz="1500" dirty="0" smtClean="0">
              <a:latin typeface="Candara" panose="020E0502030303020204" pitchFamily="34" charset="0"/>
            </a:rPr>
            <a:t>Inovācijas granti studentiem</a:t>
          </a:r>
          <a:endParaRPr lang="lv-LV" altLang="lv-LV" sz="1500" dirty="0">
            <a:latin typeface="Candara" panose="020E0502030303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0.34922</cdr:y>
    </cdr:from>
    <cdr:to>
      <cdr:x>0.2229</cdr:x>
      <cdr:y>0.51322</cdr:y>
    </cdr:to>
    <cdr:sp macro="" textlink="">
      <cdr:nvSpPr>
        <cdr:cNvPr id="9" name="Text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966124"/>
          <a:ext cx="1899835" cy="9233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altLang="lv-LV" b="1" dirty="0" smtClean="0">
              <a:latin typeface="Candara" panose="020E0502030303020204" pitchFamily="34" charset="0"/>
            </a:rPr>
            <a:t>Starptautiskās sadarbības atbalsts</a:t>
          </a:r>
          <a:endParaRPr lang="lv-LV" altLang="lv-LV" b="1" dirty="0">
            <a:latin typeface="Candara" panose="020E0502030303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277302" cy="337160"/>
          </a:xfrm>
          <a:prstGeom prst="rect">
            <a:avLst/>
          </a:prstGeom>
        </p:spPr>
        <p:txBody>
          <a:bodyPr vert="horz" wrap="square" lIns="90584" tIns="45296" rIns="90584" bIns="452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036" y="3"/>
            <a:ext cx="4277302" cy="337160"/>
          </a:xfrm>
          <a:prstGeom prst="rect">
            <a:avLst/>
          </a:prstGeom>
        </p:spPr>
        <p:txBody>
          <a:bodyPr vert="horz" wrap="square" lIns="90584" tIns="45296" rIns="90584" bIns="452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1856C1-A7ED-4794-A0F6-098F77FFEE4B}" type="datetimeFigureOut">
              <a:rPr lang="lv-LV"/>
              <a:pPr/>
              <a:t>27.03.2017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03869"/>
            <a:ext cx="4277302" cy="337160"/>
          </a:xfrm>
          <a:prstGeom prst="rect">
            <a:avLst/>
          </a:prstGeom>
        </p:spPr>
        <p:txBody>
          <a:bodyPr vert="horz" wrap="square" lIns="90584" tIns="45296" rIns="90584" bIns="452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036" y="6403869"/>
            <a:ext cx="4277302" cy="337160"/>
          </a:xfrm>
          <a:prstGeom prst="rect">
            <a:avLst/>
          </a:prstGeom>
        </p:spPr>
        <p:txBody>
          <a:bodyPr vert="horz" wrap="square" lIns="90584" tIns="45296" rIns="90584" bIns="452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ECA327-040B-43D9-A159-C3DCFE555298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487033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277302" cy="337160"/>
          </a:xfrm>
          <a:prstGeom prst="rect">
            <a:avLst/>
          </a:prstGeom>
        </p:spPr>
        <p:txBody>
          <a:bodyPr vert="horz" wrap="square" lIns="90584" tIns="45296" rIns="90584" bIns="452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036" y="3"/>
            <a:ext cx="4277302" cy="337160"/>
          </a:xfrm>
          <a:prstGeom prst="rect">
            <a:avLst/>
          </a:prstGeom>
        </p:spPr>
        <p:txBody>
          <a:bodyPr vert="horz" wrap="square" lIns="90584" tIns="45296" rIns="90584" bIns="452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35A5DE13-5F4F-4313-84CE-D85E75A5B70C}" type="datetimeFigureOut">
              <a:rPr lang="lv-LV"/>
              <a:pPr/>
              <a:t>27.03.2017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2788" y="504825"/>
            <a:ext cx="3370262" cy="252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84" tIns="45296" rIns="90584" bIns="45296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0" y="3202485"/>
            <a:ext cx="7896735" cy="3033354"/>
          </a:xfrm>
          <a:prstGeom prst="rect">
            <a:avLst/>
          </a:prstGeom>
        </p:spPr>
        <p:txBody>
          <a:bodyPr vert="horz" wrap="square" lIns="90584" tIns="45296" rIns="90584" bIns="4529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03869"/>
            <a:ext cx="4277302" cy="337160"/>
          </a:xfrm>
          <a:prstGeom prst="rect">
            <a:avLst/>
          </a:prstGeom>
        </p:spPr>
        <p:txBody>
          <a:bodyPr vert="horz" wrap="square" lIns="90584" tIns="45296" rIns="90584" bIns="452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036" y="6403869"/>
            <a:ext cx="4277302" cy="337160"/>
          </a:xfrm>
          <a:prstGeom prst="rect">
            <a:avLst/>
          </a:prstGeom>
        </p:spPr>
        <p:txBody>
          <a:bodyPr vert="horz" wrap="square" lIns="90584" tIns="45296" rIns="90584" bIns="452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4BBFF9F1-1E5A-4184-A58D-85BE66448E73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752271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lv-LV" altLang="lv-LV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763B41-53CE-4C64-954D-11BACB5A2F34}" type="slidenum">
              <a:rPr lang="lv-LV" altLang="en-US"/>
              <a:pPr/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09446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lv-LV" altLang="en-US" smtClean="0"/>
          </a:p>
          <a:p>
            <a:endParaRPr lang="lv-LV" alt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3246" indent="-28586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456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839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8222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5604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2987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0369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7752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9135594-4F18-44D5-A0B8-0BB9F72AE533}" type="slidenum">
              <a:rPr lang="lv-LV" altLang="en-US" sz="1200">
                <a:latin typeface="Calibri" panose="020F0502020204030204" pitchFamily="34" charset="0"/>
              </a:rPr>
              <a:pPr/>
              <a:t>2</a:t>
            </a:fld>
            <a:endParaRPr lang="lv-LV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72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endParaRPr lang="lv-LV" alt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3246" indent="-28586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456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839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8222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5604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2987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0369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7752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ECD5BB3C-F41C-42BB-B0F5-98D79C6644DE}" type="slidenum">
              <a:rPr lang="lv-LV" altLang="en-US" sz="1200">
                <a:latin typeface="Calibri" panose="020F0502020204030204" pitchFamily="34" charset="0"/>
              </a:rPr>
              <a:pPr/>
              <a:t>4</a:t>
            </a:fld>
            <a:endParaRPr lang="lv-LV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9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FF9F1-1E5A-4184-A58D-85BE66448E73}" type="slidenum">
              <a:rPr lang="lv-LV" altLang="en-US" smtClean="0"/>
              <a:pPr/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935394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endParaRPr lang="lv-LV" alt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3246" indent="-28586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456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839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8222" indent="-228691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5604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2987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0369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7752" indent="-228691" defTabSz="9385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ECD5BB3C-F41C-42BB-B0F5-98D79C6644DE}" type="slidenum">
              <a:rPr lang="lv-LV" altLang="en-US" sz="1200">
                <a:latin typeface="Calibri" panose="020F0502020204030204" pitchFamily="34" charset="0"/>
              </a:rPr>
              <a:pPr/>
              <a:t>7</a:t>
            </a:fld>
            <a:endParaRPr lang="lv-LV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40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lv-LV" altLang="lv-LV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B6056CA-1A8B-40E6-B729-298D8F6E5EA5}" type="slidenum">
              <a:rPr lang="lv-LV" altLang="lv-LV" smtClean="0"/>
              <a:pPr/>
              <a:t>8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350500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BAC26-BF69-4422-A58B-EABBD76CDDE1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13BA0-3404-457C-AC26-B2167B9E34BB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81CBC-1372-4F00-91D4-F979C71E2090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/>
          <a:p>
            <a:pPr algn="ctr" defTabSz="938213" eaLnBrk="1" hangingPunct="1"/>
            <a:endParaRPr lang="lv-LV" sz="1400">
              <a:latin typeface="Verdana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28B95E7C-3C35-4250-B734-5F14D927D147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214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C6D1429-221D-43AC-B1C1-BC45945D6F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664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8FABD4D-8BC3-4576-A7A0-DB8027E99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5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E8E95-12C7-49C8-A867-9ED43F014199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3CEFF-8437-4197-99AB-40EACA38C5DA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B6086-952E-4C31-8C77-5B7A967825F3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5488A-12EF-4624-AE66-9757B40DD0A7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7694A-C600-4CBC-9B9B-9B5C535F1199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2037C-3B23-4D7D-B7C3-53516681E7D9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9A587-6194-4947-9A81-B788739F1E1C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1EF92-7A57-4C6E-9A0F-4371B7811CB2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lv-LV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lv-LV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1DB7218-5333-4FD9-BAFF-902A897B4662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88" r:id="rId12"/>
    <p:sldLayoutId id="2147483991" r:id="rId13"/>
    <p:sldLayoutId id="2147483996" r:id="rId14"/>
    <p:sldLayoutId id="2147483998" r:id="rId15"/>
    <p:sldLayoutId id="2147483999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sf@izm.gov.l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sfondi.izm.gov.l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46732" y="3068960"/>
            <a:ext cx="7682285" cy="936104"/>
          </a:xfrm>
        </p:spPr>
        <p:txBody>
          <a:bodyPr>
            <a:noAutofit/>
          </a:bodyPr>
          <a:lstStyle/>
          <a:p>
            <a:r>
              <a:rPr lang="lv-LV" altLang="lv-LV" sz="20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1.1.1.5. pasākums “</a:t>
            </a:r>
            <a:r>
              <a:rPr lang="lv-LV" sz="20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Atbalsts </a:t>
            </a:r>
            <a:r>
              <a:rPr lang="lv-LV" sz="2000" dirty="0">
                <a:solidFill>
                  <a:srgbClr val="7030A0"/>
                </a:solidFill>
                <a:latin typeface="Candara" panose="020E0502030303020204" pitchFamily="34" charset="0"/>
              </a:rPr>
              <a:t>starptautiskās sadarbības projektiem pētniecībā un inovācijās</a:t>
            </a:r>
            <a:r>
              <a:rPr lang="lv-LV" altLang="lv-LV" sz="20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” </a:t>
            </a:r>
            <a:br>
              <a:rPr lang="lv-LV" altLang="lv-LV" sz="2000" dirty="0" smtClean="0">
                <a:solidFill>
                  <a:srgbClr val="7030A0"/>
                </a:solidFill>
                <a:latin typeface="Candara" panose="020E0502030303020204" pitchFamily="34" charset="0"/>
              </a:rPr>
            </a:br>
            <a:r>
              <a:rPr lang="lv-LV" altLang="lv-LV" sz="24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1., 2., un 3.kārtas projektu īstenošanas nosacījumi</a:t>
            </a:r>
            <a:r>
              <a:rPr lang="lv-LV" altLang="lv-LV" sz="3600" dirty="0">
                <a:solidFill>
                  <a:srgbClr val="7030A0"/>
                </a:solidFill>
                <a:latin typeface="Candara" panose="020E0502030303020204" pitchFamily="34" charset="0"/>
              </a:rPr>
              <a:t/>
            </a:r>
            <a:br>
              <a:rPr lang="lv-LV" altLang="lv-LV" sz="3600" dirty="0">
                <a:solidFill>
                  <a:srgbClr val="7030A0"/>
                </a:solidFill>
                <a:latin typeface="Candara" panose="020E0502030303020204" pitchFamily="34" charset="0"/>
              </a:rPr>
            </a:br>
            <a:r>
              <a:rPr lang="lv-LV" altLang="lv-LV" sz="2800" dirty="0" smtClean="0">
                <a:solidFill>
                  <a:srgbClr val="7030A0"/>
                </a:solidFill>
                <a:latin typeface="Candara" panose="020E0502030303020204" pitchFamily="34" charset="0"/>
              </a:rPr>
              <a:t/>
            </a:r>
            <a:br>
              <a:rPr lang="lv-LV" altLang="lv-LV" sz="2800" dirty="0" smtClean="0">
                <a:solidFill>
                  <a:srgbClr val="7030A0"/>
                </a:solidFill>
                <a:latin typeface="Candara" panose="020E0502030303020204" pitchFamily="34" charset="0"/>
              </a:rPr>
            </a:br>
            <a:endParaRPr lang="lv-LV" altLang="lv-LV" sz="2000" b="0" dirty="0">
              <a:solidFill>
                <a:srgbClr val="7030A0"/>
              </a:solidFill>
              <a:latin typeface="Candara" panose="020E0502030303020204" pitchFamily="34" charset="0"/>
            </a:endParaRPr>
          </a:p>
        </p:txBody>
      </p:sp>
      <p:sp>
        <p:nvSpPr>
          <p:cNvPr id="6147" name="Text Placeholder 3"/>
          <p:cNvSpPr>
            <a:spLocks noGrp="1"/>
          </p:cNvSpPr>
          <p:nvPr>
            <p:ph type="body" sz="quarter" idx="11"/>
          </p:nvPr>
        </p:nvSpPr>
        <p:spPr>
          <a:xfrm rot="10800000" flipV="1">
            <a:off x="899592" y="6205250"/>
            <a:ext cx="7772400" cy="473075"/>
          </a:xfrm>
        </p:spPr>
        <p:txBody>
          <a:bodyPr/>
          <a:lstStyle/>
          <a:p>
            <a:pPr eaLnBrk="1" hangingPunct="1"/>
            <a:r>
              <a:rPr lang="lv-LV" altLang="lv-LV" sz="1600" dirty="0" smtClean="0">
                <a:solidFill>
                  <a:srgbClr val="403152"/>
                </a:solidFill>
                <a:latin typeface="Candara" panose="020E0502030303020204" pitchFamily="34" charset="0"/>
                <a:ea typeface="MS PGothic" pitchFamily="34" charset="-128"/>
              </a:rPr>
              <a:t>24.03.2017.</a:t>
            </a:r>
          </a:p>
          <a:p>
            <a:pPr eaLnBrk="1" hangingPunct="1"/>
            <a:endParaRPr lang="lv-LV" altLang="lv-LV" sz="1600" dirty="0" smtClean="0">
              <a:solidFill>
                <a:srgbClr val="403152"/>
              </a:solidFill>
              <a:latin typeface="Candara" panose="020E0502030303020204" pitchFamily="34" charset="0"/>
              <a:ea typeface="MS PGothic" pitchFamily="34" charset="-128"/>
            </a:endParaRPr>
          </a:p>
        </p:txBody>
      </p:sp>
      <p:pic>
        <p:nvPicPr>
          <p:cNvPr id="6148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5354127"/>
            <a:ext cx="4091940" cy="845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7584" y="4288393"/>
            <a:ext cx="749563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altLang="lv-LV" sz="1700" b="1" dirty="0">
                <a:latin typeface="Candara" panose="020E0502030303020204" pitchFamily="34" charset="0"/>
              </a:rPr>
              <a:t>Santa </a:t>
            </a:r>
            <a:r>
              <a:rPr lang="lv-LV" altLang="lv-LV" sz="1700" b="1" dirty="0" smtClean="0">
                <a:latin typeface="Candara" panose="020E0502030303020204" pitchFamily="34" charset="0"/>
              </a:rPr>
              <a:t>Šmīdlere</a:t>
            </a:r>
            <a:r>
              <a:rPr lang="lv-LV" altLang="lv-LV" b="1" dirty="0">
                <a:latin typeface="Candara" panose="020E0502030303020204" pitchFamily="34" charset="0"/>
              </a:rPr>
              <a:t/>
            </a:r>
            <a:br>
              <a:rPr lang="lv-LV" altLang="lv-LV" b="1" dirty="0">
                <a:latin typeface="Candara" panose="020E0502030303020204" pitchFamily="34" charset="0"/>
              </a:rPr>
            </a:br>
            <a:r>
              <a:rPr lang="lv-LV" altLang="lv-LV" sz="1700" dirty="0">
                <a:latin typeface="Candara" panose="020E0502030303020204" pitchFamily="34" charset="0"/>
              </a:rPr>
              <a:t>Valsts sekretāra </a:t>
            </a:r>
            <a:r>
              <a:rPr lang="lv-LV" altLang="lv-LV" sz="1700" dirty="0" smtClean="0">
                <a:latin typeface="Candara" panose="020E0502030303020204" pitchFamily="34" charset="0"/>
              </a:rPr>
              <a:t>vietniece - </a:t>
            </a:r>
          </a:p>
          <a:p>
            <a:pPr algn="r"/>
            <a:r>
              <a:rPr lang="lv-LV" altLang="lv-LV" sz="1700" dirty="0" smtClean="0">
                <a:latin typeface="Candara" panose="020E0502030303020204" pitchFamily="34" charset="0"/>
              </a:rPr>
              <a:t>Struktūrfondu </a:t>
            </a:r>
            <a:r>
              <a:rPr lang="lv-LV" altLang="lv-LV" sz="1700" dirty="0">
                <a:latin typeface="Candara" panose="020E0502030303020204" pitchFamily="34" charset="0"/>
              </a:rPr>
              <a:t>departamenta </a:t>
            </a:r>
            <a:r>
              <a:rPr lang="lv-LV" altLang="lv-LV" sz="1700" dirty="0" smtClean="0">
                <a:latin typeface="Candara" panose="020E0502030303020204" pitchFamily="34" charset="0"/>
              </a:rPr>
              <a:t>direktore</a:t>
            </a:r>
            <a:endParaRPr lang="en-GB" sz="17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654063" y="376690"/>
            <a:ext cx="6096000" cy="892070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lv-LV" altLang="en-US" dirty="0">
                <a:solidFill>
                  <a:srgbClr val="7030A0"/>
                </a:solidFill>
                <a:latin typeface="Candara" panose="020E0502030303020204" pitchFamily="34" charset="0"/>
              </a:rPr>
              <a:t>SF finansējums zinātnei</a:t>
            </a:r>
            <a:br>
              <a:rPr lang="lv-LV" altLang="en-US" dirty="0">
                <a:solidFill>
                  <a:srgbClr val="7030A0"/>
                </a:solidFill>
                <a:latin typeface="Candara" panose="020E0502030303020204" pitchFamily="34" charset="0"/>
              </a:rPr>
            </a:br>
            <a:r>
              <a:rPr lang="lv-LV" altLang="en-US" b="0" dirty="0">
                <a:solidFill>
                  <a:srgbClr val="7030A0"/>
                </a:solidFill>
                <a:latin typeface="Candara" panose="020E0502030303020204" pitchFamily="34" charset="0"/>
              </a:rPr>
              <a:t> </a:t>
            </a:r>
            <a:r>
              <a:rPr lang="lv-LV" altLang="en-US" sz="2000" b="0" dirty="0" smtClean="0">
                <a:solidFill>
                  <a:srgbClr val="7030A0"/>
                </a:solidFill>
                <a:latin typeface="Candara" panose="020E0502030303020204" pitchFamily="34" charset="0"/>
              </a:rPr>
              <a:t>327 </a:t>
            </a:r>
            <a:r>
              <a:rPr lang="lv-LV" altLang="en-US" sz="2000" b="0" dirty="0">
                <a:solidFill>
                  <a:srgbClr val="7030A0"/>
                </a:solidFill>
                <a:latin typeface="Candara" panose="020E0502030303020204" pitchFamily="34" charset="0"/>
              </a:rPr>
              <a:t>MEUR (ERAF </a:t>
            </a:r>
            <a:r>
              <a:rPr lang="lv-LV" altLang="en-US" sz="2000" b="0" dirty="0" smtClean="0">
                <a:solidFill>
                  <a:srgbClr val="7030A0"/>
                </a:solidFill>
                <a:latin typeface="Candara" panose="020E0502030303020204" pitchFamily="34" charset="0"/>
              </a:rPr>
              <a:t>279 </a:t>
            </a:r>
            <a:r>
              <a:rPr lang="lv-LV" altLang="en-US" sz="2000" b="0" dirty="0">
                <a:solidFill>
                  <a:srgbClr val="7030A0"/>
                </a:solidFill>
                <a:latin typeface="Candara" panose="020E0502030303020204" pitchFamily="34" charset="0"/>
              </a:rPr>
              <a:t>MEUR)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504DF75-E497-46FB-8753-66EDE79A6029}" type="slidenum">
              <a:rPr lang="en-US" altLang="en-US" sz="1000">
                <a:solidFill>
                  <a:srgbClr val="898989"/>
                </a:solidFill>
                <a:latin typeface="Verdana" panose="020B0604030504040204" pitchFamily="34" charset="0"/>
              </a:rPr>
              <a:pPr/>
              <a:t>2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431861"/>
              </p:ext>
            </p:extLst>
          </p:nvPr>
        </p:nvGraphicFramePr>
        <p:xfrm>
          <a:off x="1475656" y="476672"/>
          <a:ext cx="8523261" cy="563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389" name="Title 1"/>
          <p:cNvSpPr txBox="1">
            <a:spLocks/>
          </p:cNvSpPr>
          <p:nvPr/>
        </p:nvSpPr>
        <p:spPr bwMode="auto">
          <a:xfrm>
            <a:off x="4702063" y="3144087"/>
            <a:ext cx="1312739" cy="4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lv-LV" altLang="en-US" sz="1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120 </a:t>
            </a:r>
            <a:r>
              <a:rPr lang="lv-LV" alt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MEUR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34" y="3429000"/>
            <a:ext cx="3464741" cy="14304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83" y="4859444"/>
            <a:ext cx="2989092" cy="124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4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577371"/>
            <a:ext cx="6096000" cy="504056"/>
          </a:xfrm>
        </p:spPr>
        <p:txBody>
          <a:bodyPr>
            <a:normAutofit/>
          </a:bodyPr>
          <a:lstStyle/>
          <a:p>
            <a:r>
              <a:rPr lang="lv-LV" dirty="0" smtClean="0">
                <a:solidFill>
                  <a:srgbClr val="7030A0"/>
                </a:solidFill>
                <a:latin typeface="Candara" panose="020E0502030303020204" pitchFamily="34" charset="0"/>
              </a:rPr>
              <a:t>Izaicinājumi</a:t>
            </a:r>
            <a:endParaRPr lang="en-GB" b="0" i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8B95E7C-3C35-4250-B734-5F14D927D147}" type="slidenum">
              <a:rPr lang="en-US" altLang="lv-LV" smtClean="0"/>
              <a:pPr/>
              <a:t>3</a:t>
            </a:fld>
            <a:endParaRPr lang="en-US" altLang="lv-LV"/>
          </a:p>
        </p:txBody>
      </p:sp>
      <p:sp>
        <p:nvSpPr>
          <p:cNvPr id="19" name="TextBox 18"/>
          <p:cNvSpPr txBox="1"/>
          <p:nvPr/>
        </p:nvSpPr>
        <p:spPr>
          <a:xfrm>
            <a:off x="7251684" y="1834323"/>
            <a:ext cx="1944216" cy="7581186"/>
          </a:xfrm>
          <a:prstGeom prst="blockArc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dirty="0">
                <a:latin typeface="Candara" panose="020E0502030303020204" pitchFamily="34" charset="0"/>
              </a:rPr>
              <a:t>Zinātniskā </a:t>
            </a:r>
            <a:r>
              <a:rPr lang="lv-LV" sz="1600" dirty="0" smtClean="0">
                <a:latin typeface="Candara" panose="020E0502030303020204" pitchFamily="34" charset="0"/>
              </a:rPr>
              <a:t>ekselence</a:t>
            </a:r>
          </a:p>
          <a:p>
            <a:pPr algn="ctr"/>
            <a:endParaRPr lang="lv-LV" sz="1600" dirty="0">
              <a:latin typeface="Candara" panose="020E0502030303020204" pitchFamily="34" charset="0"/>
            </a:endParaRPr>
          </a:p>
          <a:p>
            <a:pPr algn="ctr"/>
            <a:r>
              <a:rPr lang="lv-LV" sz="1600" dirty="0" smtClean="0">
                <a:latin typeface="Candara" panose="020E0502030303020204" pitchFamily="34" charset="0"/>
              </a:rPr>
              <a:t>Cilvēkresursi</a:t>
            </a:r>
          </a:p>
          <a:p>
            <a:pPr algn="ctr"/>
            <a:endParaRPr lang="lv-LV" sz="1600" dirty="0">
              <a:latin typeface="Candara" panose="020E0502030303020204" pitchFamily="34" charset="0"/>
            </a:endParaRPr>
          </a:p>
          <a:p>
            <a:pPr algn="ctr"/>
            <a:r>
              <a:rPr lang="lv-LV" sz="1600" dirty="0" smtClean="0">
                <a:latin typeface="Candara" panose="020E0502030303020204" pitchFamily="34" charset="0"/>
              </a:rPr>
              <a:t>Finanšu un </a:t>
            </a:r>
            <a:r>
              <a:rPr lang="lv-LV" sz="1600" dirty="0">
                <a:latin typeface="Candara" panose="020E0502030303020204" pitchFamily="34" charset="0"/>
              </a:rPr>
              <a:t>administratīvā </a:t>
            </a:r>
            <a:r>
              <a:rPr lang="lv-LV" sz="1600" dirty="0" smtClean="0">
                <a:latin typeface="Candara" panose="020E0502030303020204" pitchFamily="34" charset="0"/>
              </a:rPr>
              <a:t>kapacitāte</a:t>
            </a:r>
          </a:p>
          <a:p>
            <a:pPr algn="ctr"/>
            <a:r>
              <a:rPr lang="lv-LV" sz="1600" dirty="0" smtClean="0">
                <a:latin typeface="Candara" panose="020E0502030303020204" pitchFamily="34" charset="0"/>
              </a:rPr>
              <a:t>_______________</a:t>
            </a:r>
          </a:p>
          <a:p>
            <a:pPr algn="ctr"/>
            <a:endParaRPr lang="lv-LV" sz="1600" dirty="0" smtClean="0">
              <a:latin typeface="Candara" panose="020E0502030303020204" pitchFamily="34" charset="0"/>
            </a:endParaRPr>
          </a:p>
          <a:p>
            <a:pPr algn="ctr"/>
            <a:r>
              <a:rPr lang="lv-LV" sz="1600" dirty="0" smtClean="0">
                <a:latin typeface="Candara" panose="020E0502030303020204" pitchFamily="34" charset="0"/>
              </a:rPr>
              <a:t>Reputācija</a:t>
            </a:r>
          </a:p>
          <a:p>
            <a:pPr algn="ctr"/>
            <a:endParaRPr lang="lv-LV" sz="1600" dirty="0" smtClean="0">
              <a:latin typeface="Candara" panose="020E0502030303020204" pitchFamily="34" charset="0"/>
            </a:endParaRPr>
          </a:p>
          <a:p>
            <a:pPr algn="ctr"/>
            <a:r>
              <a:rPr lang="lv-LV" sz="1600" dirty="0" smtClean="0">
                <a:latin typeface="Candara" panose="020E0502030303020204" pitchFamily="34" charset="0"/>
              </a:rPr>
              <a:t>Atpazīstamība</a:t>
            </a:r>
          </a:p>
          <a:p>
            <a:pPr algn="ctr"/>
            <a:endParaRPr lang="lv-LV" sz="1600" dirty="0" smtClean="0">
              <a:latin typeface="Candara" panose="020E0502030303020204" pitchFamily="34" charset="0"/>
            </a:endParaRPr>
          </a:p>
          <a:p>
            <a:pPr algn="ctr"/>
            <a:r>
              <a:rPr lang="lv-LV" sz="1600" dirty="0" smtClean="0">
                <a:latin typeface="Candara" panose="020E0502030303020204" pitchFamily="34" charset="0"/>
              </a:rPr>
              <a:t>Tēmas aktualitāte</a:t>
            </a:r>
            <a:endParaRPr lang="lv-LV" sz="1600" dirty="0">
              <a:latin typeface="Candara" panose="020E0502030303020204" pitchFamily="34" charset="0"/>
            </a:endParaRPr>
          </a:p>
        </p:txBody>
      </p:sp>
      <p:graphicFrame>
        <p:nvGraphicFramePr>
          <p:cNvPr id="2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8545509"/>
              </p:ext>
            </p:extLst>
          </p:nvPr>
        </p:nvGraphicFramePr>
        <p:xfrm>
          <a:off x="323528" y="1808055"/>
          <a:ext cx="6928157" cy="440579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92088"/>
                <a:gridCol w="3189612"/>
                <a:gridCol w="955605"/>
                <a:gridCol w="1102130"/>
                <a:gridCol w="888722"/>
              </a:tblGrid>
              <a:tr h="595791">
                <a:tc>
                  <a:txBody>
                    <a:bodyPr/>
                    <a:lstStyle/>
                    <a:p>
                      <a:endParaRPr lang="en-GB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Rādītājs/</a:t>
                      </a:r>
                    </a:p>
                    <a:p>
                      <a:r>
                        <a:rPr lang="lv-LV" sz="1600" b="0" dirty="0" smtClean="0">
                          <a:latin typeface="Candara" panose="020E0502030303020204" pitchFamily="34" charset="0"/>
                        </a:rPr>
                        <a:t>Zin.personāls</a:t>
                      </a:r>
                      <a:r>
                        <a:rPr lang="lv-LV" sz="1600" b="0" baseline="0" dirty="0" smtClean="0">
                          <a:latin typeface="Candara" panose="020E0502030303020204" pitchFamily="34" charset="0"/>
                        </a:rPr>
                        <a:t> (PLE), 2015</a:t>
                      </a:r>
                      <a:endParaRPr lang="en-GB" sz="1600" b="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Latvija</a:t>
                      </a:r>
                    </a:p>
                    <a:p>
                      <a:pPr algn="ctr"/>
                      <a:r>
                        <a:rPr lang="lv-LV" sz="1600" b="0" i="1" dirty="0" smtClean="0">
                          <a:latin typeface="Candara" panose="020E0502030303020204" pitchFamily="34" charset="0"/>
                        </a:rPr>
                        <a:t>3613</a:t>
                      </a:r>
                      <a:endParaRPr lang="en-GB" sz="1600" b="0" i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Igaunija</a:t>
                      </a:r>
                    </a:p>
                    <a:p>
                      <a:pPr algn="ctr"/>
                      <a:r>
                        <a:rPr lang="lv-LV" sz="1600" b="0" i="1" dirty="0" smtClean="0">
                          <a:latin typeface="Candara" panose="020E0502030303020204" pitchFamily="34" charset="0"/>
                        </a:rPr>
                        <a:t>4186</a:t>
                      </a:r>
                      <a:endParaRPr lang="en-GB" sz="1600" b="0" i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Lietuva</a:t>
                      </a:r>
                    </a:p>
                    <a:p>
                      <a:pPr algn="ctr"/>
                      <a:r>
                        <a:rPr lang="lv-LV" sz="1600" b="0" i="1" dirty="0" smtClean="0">
                          <a:latin typeface="Candara" panose="020E0502030303020204" pitchFamily="34" charset="0"/>
                        </a:rPr>
                        <a:t>8124</a:t>
                      </a:r>
                      <a:endParaRPr lang="en-GB" sz="1600" b="0" i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278802">
                <a:tc>
                  <a:txBody>
                    <a:bodyPr/>
                    <a:lstStyle/>
                    <a:p>
                      <a:r>
                        <a:rPr lang="lv-LV" sz="1600" b="1" dirty="0" smtClean="0">
                          <a:latin typeface="Candara" panose="020E0502030303020204" pitchFamily="34" charset="0"/>
                        </a:rPr>
                        <a:t>7 IP</a:t>
                      </a:r>
                      <a:endParaRPr lang="en-GB" sz="1600" b="1" dirty="0">
                        <a:latin typeface="Candara" panose="020E0502030303020204" pitchFamily="34" charset="0"/>
                      </a:endParaRPr>
                    </a:p>
                  </a:txBody>
                  <a:tcP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Iesniegto projektu</a:t>
                      </a:r>
                      <a:r>
                        <a:rPr lang="lv-LV" sz="1600" baseline="0" dirty="0" smtClean="0">
                          <a:latin typeface="Candara" panose="020E0502030303020204" pitchFamily="34" charset="0"/>
                        </a:rPr>
                        <a:t> pieteikumu skaits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1424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2408</a:t>
                      </a:r>
                    </a:p>
                    <a:p>
                      <a:pPr algn="ctr"/>
                      <a:r>
                        <a:rPr lang="lv-LV" sz="1600" b="1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(+70%)</a:t>
                      </a:r>
                      <a:endParaRPr lang="en-GB" sz="1600" b="1" dirty="0">
                        <a:solidFill>
                          <a:srgbClr val="C0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2058</a:t>
                      </a:r>
                    </a:p>
                    <a:p>
                      <a:pPr algn="ctr"/>
                      <a:r>
                        <a:rPr lang="lv-LV" sz="1400" dirty="0" smtClean="0">
                          <a:latin typeface="Candara" panose="020E0502030303020204" pitchFamily="34" charset="0"/>
                        </a:rPr>
                        <a:t>(+44%)</a:t>
                      </a:r>
                      <a:endParaRPr lang="en-GB" sz="14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403091">
                <a:tc rowSpan="6">
                  <a:txBody>
                    <a:bodyPr/>
                    <a:lstStyle/>
                    <a:p>
                      <a:pPr algn="ctr"/>
                      <a:r>
                        <a:rPr lang="lv-LV" sz="1600" b="1" dirty="0" smtClean="0">
                          <a:latin typeface="Candara" panose="020E0502030303020204" pitchFamily="34" charset="0"/>
                        </a:rPr>
                        <a:t>H2020</a:t>
                      </a:r>
                      <a:endParaRPr lang="en-GB" sz="1600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Iesniegto projektu</a:t>
                      </a:r>
                      <a:r>
                        <a:rPr lang="lv-LV" sz="1600" baseline="0" dirty="0" smtClean="0">
                          <a:latin typeface="Candara" panose="020E0502030303020204" pitchFamily="34" charset="0"/>
                        </a:rPr>
                        <a:t> pieteikumu skaits</a:t>
                      </a:r>
                      <a:endParaRPr lang="en-GB" sz="1600" dirty="0" smtClean="0"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1114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smtClean="0">
                          <a:latin typeface="Candara" panose="020E0502030303020204" pitchFamily="34" charset="0"/>
                        </a:rPr>
                        <a:t>1662</a:t>
                      </a:r>
                    </a:p>
                    <a:p>
                      <a:pPr algn="ctr"/>
                      <a:r>
                        <a:rPr lang="lv-LV" sz="1600" b="1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(+49%)</a:t>
                      </a:r>
                      <a:endParaRPr lang="lv-LV" sz="1600" b="1" dirty="0" smtClean="0">
                        <a:solidFill>
                          <a:srgbClr val="C0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smtClean="0">
                          <a:latin typeface="Candara" panose="020E0502030303020204" pitchFamily="34" charset="0"/>
                        </a:rPr>
                        <a:t>1309</a:t>
                      </a:r>
                    </a:p>
                    <a:p>
                      <a:pPr algn="ctr"/>
                      <a:r>
                        <a:rPr lang="lv-LV" sz="1400" smtClean="0">
                          <a:latin typeface="Candara" panose="020E0502030303020204" pitchFamily="34" charset="0"/>
                        </a:rPr>
                        <a:t>(+18%)</a:t>
                      </a:r>
                      <a:endParaRPr lang="lv-LV" sz="1400" dirty="0" smtClean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200682">
                <a:tc vMerge="1"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Virs kvalitātes</a:t>
                      </a:r>
                      <a:r>
                        <a:rPr lang="lv-LV" sz="1600" baseline="0" dirty="0" smtClean="0">
                          <a:latin typeface="Candara" panose="020E0502030303020204" pitchFamily="34" charset="0"/>
                        </a:rPr>
                        <a:t> sliekšņa novērtēto projektu skaits*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340</a:t>
                      </a:r>
                    </a:p>
                    <a:p>
                      <a:pPr algn="ct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(30%)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650</a:t>
                      </a:r>
                    </a:p>
                    <a:p>
                      <a:pPr algn="ctr"/>
                      <a:r>
                        <a:rPr lang="lv-LV" sz="1600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(</a:t>
                      </a:r>
                      <a:r>
                        <a:rPr lang="lv-LV" sz="1600" b="1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40%</a:t>
                      </a:r>
                      <a:r>
                        <a:rPr lang="lv-LV" sz="1600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)</a:t>
                      </a:r>
                      <a:endParaRPr lang="en-GB" sz="1600" dirty="0">
                        <a:solidFill>
                          <a:srgbClr val="C0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462</a:t>
                      </a:r>
                    </a:p>
                    <a:p>
                      <a:pPr algn="ctr"/>
                      <a:r>
                        <a:rPr lang="lv-LV" sz="1400" dirty="0" smtClean="0">
                          <a:latin typeface="Candara" panose="020E0502030303020204" pitchFamily="34" charset="0"/>
                        </a:rPr>
                        <a:t>(35%)</a:t>
                      </a:r>
                      <a:endParaRPr lang="en-GB" sz="14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Sekmīgo projektu skaits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140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200</a:t>
                      </a:r>
                    </a:p>
                    <a:p>
                      <a:pPr algn="ctr"/>
                      <a:r>
                        <a:rPr lang="lv-LV" sz="1400" dirty="0" smtClean="0">
                          <a:latin typeface="Candara" panose="020E0502030303020204" pitchFamily="34" charset="0"/>
                        </a:rPr>
                        <a:t>(+43%)</a:t>
                      </a:r>
                      <a:endParaRPr lang="en-GB" sz="14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159</a:t>
                      </a:r>
                    </a:p>
                    <a:p>
                      <a:pPr algn="ctr"/>
                      <a:r>
                        <a:rPr lang="lv-LV" sz="1400" dirty="0" smtClean="0">
                          <a:latin typeface="Candara" panose="020E0502030303020204" pitchFamily="34" charset="0"/>
                        </a:rPr>
                        <a:t>(+14%)</a:t>
                      </a:r>
                      <a:endParaRPr lang="en-GB" sz="14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Projektu koordinatoru skaits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19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67</a:t>
                      </a:r>
                    </a:p>
                    <a:p>
                      <a:pPr algn="ctr"/>
                      <a:r>
                        <a:rPr lang="lv-LV" sz="1600" b="1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(+252%)</a:t>
                      </a:r>
                      <a:endParaRPr lang="en-GB" sz="1600" b="1" dirty="0">
                        <a:solidFill>
                          <a:srgbClr val="C0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29</a:t>
                      </a:r>
                    </a:p>
                    <a:p>
                      <a:pPr algn="ctr"/>
                      <a:r>
                        <a:rPr lang="lv-LV" sz="1400" dirty="0" smtClean="0">
                          <a:latin typeface="Candara" panose="020E0502030303020204" pitchFamily="34" charset="0"/>
                        </a:rPr>
                        <a:t>(+53%)</a:t>
                      </a:r>
                      <a:endParaRPr lang="en-GB" sz="14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418978">
                <a:tc vMerge="1"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Finansējums sekmīgajiem projektiem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35 M€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66 M€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u="none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(+89%)</a:t>
                      </a:r>
                      <a:endParaRPr lang="en-GB" sz="1600" b="1" u="none" dirty="0" smtClean="0">
                        <a:solidFill>
                          <a:srgbClr val="C0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21 M€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 smtClean="0">
                          <a:latin typeface="Candara" panose="020E0502030303020204" pitchFamily="34" charset="0"/>
                        </a:rPr>
                        <a:t>(-40%)</a:t>
                      </a:r>
                      <a:endParaRPr lang="en-GB" sz="1400" dirty="0" smtClean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127890">
                <a:tc vMerge="1">
                  <a:txBody>
                    <a:bodyPr/>
                    <a:lstStyle/>
                    <a:p>
                      <a:pPr algn="ctr"/>
                      <a:endParaRPr lang="en-GB" b="1" dirty="0">
                        <a:latin typeface="Cambria" panose="020405030504060302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Sekmības līmenis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0" dirty="0" smtClean="0">
                          <a:solidFill>
                            <a:srgbClr val="000000"/>
                          </a:solidFill>
                          <a:latin typeface="Candara" panose="020E0502030303020204" pitchFamily="34" charset="0"/>
                        </a:rPr>
                        <a:t>12.5%</a:t>
                      </a:r>
                      <a:endParaRPr lang="en-GB" sz="1600" b="0" dirty="0">
                        <a:solidFill>
                          <a:srgbClr val="00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12%</a:t>
                      </a:r>
                      <a:endParaRPr lang="en-GB" sz="1600" dirty="0" smtClean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Candara" panose="020E0502030303020204" pitchFamily="34" charset="0"/>
                        </a:rPr>
                        <a:t>12.1%</a:t>
                      </a:r>
                      <a:endParaRPr lang="en-GB" sz="1600" dirty="0" smtClean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6235406"/>
            <a:ext cx="36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dirty="0" smtClean="0">
                <a:latin typeface="Cambria" panose="02040503050406030204" pitchFamily="18" charset="0"/>
              </a:rPr>
              <a:t>* VIAA dati uz 10.10.2016.</a:t>
            </a:r>
            <a:endParaRPr lang="lv-LV" sz="1000" dirty="0">
              <a:latin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9417" y="1500278"/>
            <a:ext cx="1067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latin typeface="Candara" panose="020E0502030303020204" pitchFamily="34" charset="0"/>
              </a:rPr>
              <a:t>+573 </a:t>
            </a:r>
            <a:r>
              <a:rPr lang="lv-LV" sz="1400" b="1" dirty="0" smtClean="0">
                <a:latin typeface="Candara" panose="020E0502030303020204" pitchFamily="34" charset="0"/>
              </a:rPr>
              <a:t>(+16%)</a:t>
            </a:r>
            <a:endParaRPr lang="lv-LV" sz="1400" b="1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5479" y="1490909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latin typeface="Candara" panose="020E0502030303020204" pitchFamily="34" charset="0"/>
              </a:rPr>
              <a:t>+4511 (+125%)</a:t>
            </a:r>
            <a:endParaRPr lang="lv-LV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1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907704" y="625088"/>
            <a:ext cx="6096000" cy="504056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lv-LV" altLang="lv-LV" dirty="0" smtClean="0">
                <a:solidFill>
                  <a:srgbClr val="7030A0"/>
                </a:solidFill>
                <a:latin typeface="Candara" panose="020E0502030303020204" pitchFamily="34" charset="0"/>
              </a:rPr>
              <a:t>1.1.1.5.pasākuma m</a:t>
            </a:r>
            <a:r>
              <a:rPr lang="lv-LV" altLang="en-US" dirty="0" smtClean="0">
                <a:solidFill>
                  <a:srgbClr val="7030A0"/>
                </a:solidFill>
                <a:latin typeface="Candara" panose="020E0502030303020204" pitchFamily="34" charset="0"/>
              </a:rPr>
              <a:t>ērķis</a:t>
            </a:r>
            <a:endParaRPr lang="lv-LV" altLang="en-US" dirty="0">
              <a:solidFill>
                <a:srgbClr val="7030A0"/>
              </a:solidFill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altLang="lv-LV" dirty="0">
                <a:solidFill>
                  <a:srgbClr val="7030A0"/>
                </a:solidFill>
                <a:latin typeface="Cambria" panose="02040503050406030204" pitchFamily="18" charset="0"/>
              </a:rPr>
              <a:t/>
            </a:r>
            <a:br>
              <a:rPr lang="lv-LV" altLang="lv-LV" dirty="0">
                <a:solidFill>
                  <a:srgbClr val="7030A0"/>
                </a:solidFill>
                <a:latin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AA529EB-9407-4EE0-B80E-F855DBCCD8EE}" type="slidenum">
              <a:rPr lang="en-US" altLang="en-US" sz="1000">
                <a:solidFill>
                  <a:srgbClr val="898989"/>
                </a:solidFill>
                <a:latin typeface="Verdana" panose="020B0604030504040204" pitchFamily="34" charset="0"/>
              </a:rPr>
              <a:pPr/>
              <a:t>4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9592" y="2136339"/>
            <a:ext cx="69127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Tx/>
              <a:buAutoNum type="arabicParenR"/>
            </a:pPr>
            <a:r>
              <a:rPr lang="lv-LV" altLang="lv-LV" sz="2000" dirty="0" smtClean="0">
                <a:latin typeface="Candara" panose="020E0502030303020204" pitchFamily="34" charset="0"/>
              </a:rPr>
              <a:t>Sekmēt </a:t>
            </a:r>
            <a:r>
              <a:rPr lang="lv-LV" altLang="lv-LV" sz="2000" dirty="0">
                <a:latin typeface="Candara" panose="020E0502030303020204" pitchFamily="34" charset="0"/>
              </a:rPr>
              <a:t>Eiropas Pētniecības telpas </a:t>
            </a:r>
            <a:r>
              <a:rPr lang="lv-LV" altLang="lv-LV" sz="2000" dirty="0" smtClean="0">
                <a:latin typeface="Candara" panose="020E0502030303020204" pitchFamily="34" charset="0"/>
              </a:rPr>
              <a:t>bilaterālās </a:t>
            </a:r>
            <a:r>
              <a:rPr lang="lv-LV" altLang="lv-LV" sz="2000" dirty="0">
                <a:latin typeface="Candara" panose="020E0502030303020204" pitchFamily="34" charset="0"/>
              </a:rPr>
              <a:t>un multilaterālās sadarbības </a:t>
            </a:r>
            <a:r>
              <a:rPr lang="lv-LV" altLang="lv-LV" sz="2000" b="1" dirty="0">
                <a:solidFill>
                  <a:srgbClr val="7030A0"/>
                </a:solidFill>
                <a:latin typeface="Candara" panose="020E0502030303020204" pitchFamily="34" charset="0"/>
              </a:rPr>
              <a:t>projektu izstrādi </a:t>
            </a:r>
          </a:p>
          <a:p>
            <a:pPr algn="ctr"/>
            <a:endParaRPr lang="lv-LV" altLang="lv-LV" sz="2000" dirty="0" smtClean="0">
              <a:latin typeface="Candara" panose="020E0502030303020204" pitchFamily="34" charset="0"/>
            </a:endParaRPr>
          </a:p>
          <a:p>
            <a:pPr algn="ctr"/>
            <a:r>
              <a:rPr lang="lv-LV" altLang="lv-LV" sz="2000" dirty="0" smtClean="0">
                <a:latin typeface="Candara" panose="020E0502030303020204" pitchFamily="34" charset="0"/>
              </a:rPr>
              <a:t>2) Sekmēt </a:t>
            </a:r>
            <a:r>
              <a:rPr lang="lv-LV" altLang="lv-LV" sz="2000" b="1" dirty="0" smtClean="0">
                <a:solidFill>
                  <a:srgbClr val="7030A0"/>
                </a:solidFill>
                <a:latin typeface="Candara" panose="020E0502030303020204" pitchFamily="34" charset="0"/>
              </a:rPr>
              <a:t>dalību</a:t>
            </a:r>
            <a:r>
              <a:rPr lang="lv-LV" altLang="lv-LV" sz="2000" dirty="0" smtClean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lv-LV" altLang="lv-LV" sz="2000" b="1" dirty="0">
                <a:solidFill>
                  <a:srgbClr val="7030A0"/>
                </a:solidFill>
                <a:latin typeface="Candara" panose="020E0502030303020204" pitchFamily="34" charset="0"/>
              </a:rPr>
              <a:t>starptautiskos pētniecības, tīklošanās un sadraudzības pasākumos </a:t>
            </a:r>
            <a:r>
              <a:rPr lang="lv-LV" altLang="lv-LV" sz="2000" dirty="0">
                <a:latin typeface="Candara" panose="020E0502030303020204" pitchFamily="34" charset="0"/>
              </a:rPr>
              <a:t>un Eiropas pētniecības infrastruktūru stratēģiskā foruma (ESFRI) infrastruktūras </a:t>
            </a:r>
            <a:r>
              <a:rPr lang="lv-LV" altLang="lv-LV" sz="2000" dirty="0" smtClean="0">
                <a:latin typeface="Candara" panose="020E0502030303020204" pitchFamily="34" charset="0"/>
              </a:rPr>
              <a:t>objektos</a:t>
            </a:r>
          </a:p>
          <a:p>
            <a:pPr marL="342900" indent="-342900" algn="ctr">
              <a:buAutoNum type="arabicParenR"/>
            </a:pPr>
            <a:endParaRPr lang="lv-LV" altLang="lv-LV" sz="2000" dirty="0" smtClean="0">
              <a:latin typeface="Candara" panose="020E0502030303020204" pitchFamily="34" charset="0"/>
            </a:endParaRPr>
          </a:p>
          <a:p>
            <a:pPr algn="ctr"/>
            <a:r>
              <a:rPr lang="lv-LV" altLang="lv-LV" sz="2000" dirty="0" smtClean="0">
                <a:latin typeface="Candara" panose="020E0502030303020204" pitchFamily="34" charset="0"/>
              </a:rPr>
              <a:t>3) Sniegt </a:t>
            </a:r>
            <a:r>
              <a:rPr lang="lv-LV" altLang="lv-LV" sz="2000" dirty="0">
                <a:latin typeface="Candara" panose="020E0502030303020204" pitchFamily="34" charset="0"/>
              </a:rPr>
              <a:t>atbalstu </a:t>
            </a:r>
            <a:r>
              <a:rPr lang="lv-LV" altLang="lv-LV" sz="2000" b="1" dirty="0" smtClean="0">
                <a:solidFill>
                  <a:srgbClr val="7030A0"/>
                </a:solidFill>
                <a:latin typeface="Candara" panose="020E0502030303020204" pitchFamily="34" charset="0"/>
              </a:rPr>
              <a:t>Nacionālā </a:t>
            </a:r>
            <a:r>
              <a:rPr lang="lv-LV" altLang="lv-LV" sz="2000" b="1" dirty="0">
                <a:solidFill>
                  <a:srgbClr val="7030A0"/>
                </a:solidFill>
                <a:latin typeface="Candara" panose="020E0502030303020204" pitchFamily="34" charset="0"/>
              </a:rPr>
              <a:t>kontaktpunkta </a:t>
            </a:r>
            <a:r>
              <a:rPr lang="lv-LV" altLang="lv-LV" sz="2000" dirty="0" smtClean="0">
                <a:latin typeface="Candara" panose="020E0502030303020204" pitchFamily="34" charset="0"/>
              </a:rPr>
              <a:t>darbības paplašināšanai</a:t>
            </a:r>
            <a:endParaRPr lang="lv-LV" sz="2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35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6312" y="540914"/>
            <a:ext cx="5295528" cy="753518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>
                <a:solidFill>
                  <a:srgbClr val="7030A0"/>
                </a:solidFill>
                <a:latin typeface="Candara" panose="020E0502030303020204" pitchFamily="34" charset="0"/>
              </a:rPr>
              <a:t>1.1.1.5. pasākuma īstenošanas </a:t>
            </a:r>
            <a:r>
              <a:rPr lang="lv-LV" dirty="0" smtClean="0">
                <a:solidFill>
                  <a:srgbClr val="7030A0"/>
                </a:solidFill>
                <a:latin typeface="Candara" panose="020E0502030303020204" pitchFamily="34" charset="0"/>
              </a:rPr>
              <a:t>ietvars</a:t>
            </a:r>
            <a:br>
              <a:rPr lang="lv-LV" dirty="0" smtClean="0">
                <a:solidFill>
                  <a:srgbClr val="7030A0"/>
                </a:solidFill>
                <a:latin typeface="Candara" panose="020E0502030303020204" pitchFamily="34" charset="0"/>
              </a:rPr>
            </a:br>
            <a:r>
              <a:rPr lang="lv-LV" sz="2200" b="0" i="1" dirty="0" smtClean="0">
                <a:solidFill>
                  <a:srgbClr val="7030A0"/>
                </a:solidFill>
                <a:latin typeface="Candara" panose="020E0502030303020204" pitchFamily="34" charset="0"/>
              </a:rPr>
              <a:t>32,5 MEUR (līdz 31.12.2018. – 23,5 MEUR)</a:t>
            </a:r>
            <a:endParaRPr lang="lv-LV" sz="2200" b="0" i="1" dirty="0">
              <a:solidFill>
                <a:srgbClr val="7030A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6D1429-221D-43AC-B1C1-BC45945D6FE6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239083"/>
              </p:ext>
            </p:extLst>
          </p:nvPr>
        </p:nvGraphicFramePr>
        <p:xfrm>
          <a:off x="960406" y="1966078"/>
          <a:ext cx="8003810" cy="390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862"/>
                <a:gridCol w="6125068"/>
                <a:gridCol w="1367880"/>
              </a:tblGrid>
              <a:tr h="1659190">
                <a:tc>
                  <a:txBody>
                    <a:bodyPr/>
                    <a:lstStyle/>
                    <a:p>
                      <a:pPr marL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31340" algn="l"/>
                        </a:tabLst>
                      </a:pPr>
                      <a:r>
                        <a:rPr lang="lv-LV" sz="1400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NACIONĀLAIS LĪMENIS      </a:t>
                      </a:r>
                      <a:endParaRPr lang="lv-LV" sz="1400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1.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Latvijas </a:t>
                      </a:r>
                      <a:r>
                        <a:rPr lang="lv-LV" sz="1600" b="0" u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P&amp;A </a:t>
                      </a:r>
                      <a:r>
                        <a:rPr lang="lv-LV" sz="1600" b="0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interešu pārstāvniecības stiprināšana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H2020;</a:t>
                      </a:r>
                      <a:endParaRPr lang="lv-LV" sz="16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273050" algn="l"/>
                          <a:tab pos="1830388" algn="l"/>
                        </a:tabLst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2.Nac.līmeņa pasākumi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s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tarptautiskās </a:t>
                      </a:r>
                      <a:r>
                        <a:rPr lang="lv-LV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sadarbības tīklu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paplašināšanai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:</a:t>
                      </a:r>
                      <a:endParaRPr lang="lv-LV" sz="16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60363" lvl="1" indent="-17462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561975" algn="l"/>
                          <a:tab pos="1831340" algn="l"/>
                        </a:tabLst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Diaspora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;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ekonomiskās </a:t>
                      </a:r>
                      <a:r>
                        <a:rPr lang="lv-LV" sz="16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un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diplomātiskās pārstāvniecības;</a:t>
                      </a:r>
                      <a:endParaRPr lang="lv-LV" sz="16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360363" lvl="1" indent="-17462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561975" algn="l"/>
                          <a:tab pos="1831340" algn="l"/>
                        </a:tabLst>
                      </a:pPr>
                      <a:r>
                        <a:rPr lang="lv-LV" sz="1600" b="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Latvijas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dalība starptautiskās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P&amp;A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iniciatīvās, primāri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lv-LV" sz="1600" b="0" i="1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JPI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(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starptautisko saistību uzņemšanās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);</a:t>
                      </a:r>
                    </a:p>
                    <a:p>
                      <a:pPr marL="360363" lvl="1" indent="-17462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561975" algn="l"/>
                          <a:tab pos="1831340" algn="l"/>
                        </a:tabLst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Komunikācijas kampaņa;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3.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NKP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darbības paplašināšanas pasākumi.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endParaRPr lang="lv-LV" sz="1600" b="0" dirty="0" smtClean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r>
                        <a:rPr lang="lv-LV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Rezultāts: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r>
                        <a:rPr lang="lv-LV" sz="2000" b="1" baseline="0" dirty="0" smtClean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558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 </a:t>
                      </a:r>
                      <a:r>
                        <a:rPr lang="lv-LV" sz="1800" b="0" u="none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(1029)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r>
                        <a:rPr lang="lv-LV" sz="14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ERAF atbalstīti un virs kvalitātes sliekšņa novērtēti </a:t>
                      </a:r>
                      <a:r>
                        <a:rPr lang="lv-LV" sz="14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H2020</a:t>
                      </a:r>
                      <a:r>
                        <a:rPr lang="lv-LV" sz="14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un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r>
                        <a:rPr lang="lv-LV" sz="14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9 IP projekt</a:t>
                      </a:r>
                      <a:r>
                        <a:rPr lang="lv-LV" sz="12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i</a:t>
                      </a:r>
                      <a:endParaRPr lang="lv-LV" sz="12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14147">
                <a:tc>
                  <a:txBody>
                    <a:bodyPr/>
                    <a:lstStyle/>
                    <a:p>
                      <a:pPr marL="26987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31340" algn="l"/>
                        </a:tabLst>
                      </a:pPr>
                      <a:r>
                        <a:rPr lang="lv-LV" sz="1400" dirty="0" smtClean="0">
                          <a:effectLst/>
                          <a:latin typeface="Candara" panose="020E0502030303020204" pitchFamily="34" charset="0"/>
                        </a:rPr>
                        <a:t>INSTITŪCIJU LĪMENIS</a:t>
                      </a:r>
                      <a:endParaRPr lang="lv-LV" sz="14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r>
                        <a:rPr lang="lv-LV" sz="1600" b="0" dirty="0" smtClean="0">
                          <a:effectLst/>
                          <a:latin typeface="Candara" panose="020E0502030303020204" pitchFamily="34" charset="0"/>
                        </a:rPr>
                        <a:t>1.</a:t>
                      </a:r>
                      <a:r>
                        <a:rPr lang="lv-LV" sz="1600" b="1" baseline="0" dirty="0" smtClean="0"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lv-LV" sz="1600" b="1" dirty="0" smtClean="0">
                          <a:effectLst/>
                          <a:latin typeface="Candara" panose="020E0502030303020204" pitchFamily="34" charset="0"/>
                        </a:rPr>
                        <a:t>H2020</a:t>
                      </a:r>
                      <a:r>
                        <a:rPr lang="lv-LV" sz="1600" b="1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(+ 9IP) snieguma palielināšana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: </a:t>
                      </a: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561975" algn="l"/>
                          <a:tab pos="1831340" algn="l"/>
                        </a:tabLst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projektu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sagatavošanas atbalsts;</a:t>
                      </a: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561975" algn="l"/>
                          <a:tab pos="1831340" algn="l"/>
                        </a:tabLst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tīklošanās, mācību un pētniecības mobilitātes pasākumi;</a:t>
                      </a: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561975" algn="l"/>
                          <a:tab pos="1831340" algn="l"/>
                        </a:tabLst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starptautisku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zinātnisko konferenču organizēšana Latvijā.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  <a:defRPr/>
                      </a:pPr>
                      <a:r>
                        <a:rPr lang="lv-LV" sz="1600" b="0" dirty="0" smtClean="0">
                          <a:effectLst/>
                          <a:latin typeface="Candara" panose="020E0502030303020204" pitchFamily="34" charset="0"/>
                        </a:rPr>
                        <a:t>2.</a:t>
                      </a:r>
                      <a:r>
                        <a:rPr lang="lv-LV" sz="1600" b="0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lv-LV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ERIC konsorciju </a:t>
                      </a:r>
                      <a:r>
                        <a:rPr lang="lv-LV" sz="1600" b="0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Latvijas Nacionālās partnerības plāna</a:t>
                      </a:r>
                      <a:r>
                        <a:rPr lang="lv-LV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 īstenošana;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  <a:defRPr/>
                      </a:pPr>
                      <a:endParaRPr lang="lv-LV" sz="1600" b="0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111760" algn="l"/>
                          <a:tab pos="1831340" algn="l"/>
                        </a:tabLst>
                      </a:pPr>
                      <a:r>
                        <a:rPr lang="lv-LV" sz="1600" b="0" dirty="0" smtClean="0">
                          <a:effectLst/>
                          <a:latin typeface="Candara" panose="020E0502030303020204" pitchFamily="34" charset="0"/>
                        </a:rPr>
                        <a:t>3. </a:t>
                      </a:r>
                      <a:r>
                        <a:rPr lang="lv-LV" sz="1600" b="1" i="1" dirty="0" smtClean="0">
                          <a:effectLst/>
                          <a:latin typeface="Candara" panose="020E0502030303020204" pitchFamily="34" charset="0"/>
                        </a:rPr>
                        <a:t>JPI</a:t>
                      </a:r>
                      <a:r>
                        <a:rPr lang="lv-LV" sz="1600" b="1" dirty="0" smtClean="0">
                          <a:effectLst/>
                          <a:latin typeface="Candara" panose="020E0502030303020204" pitchFamily="34" charset="0"/>
                        </a:rPr>
                        <a:t> un </a:t>
                      </a:r>
                      <a:r>
                        <a:rPr lang="lv-LV" sz="1600" b="1" i="1" dirty="0" smtClean="0">
                          <a:effectLst/>
                          <a:latin typeface="Candara" panose="020E0502030303020204" pitchFamily="34" charset="0"/>
                        </a:rPr>
                        <a:t>ERA-NET</a:t>
                      </a:r>
                      <a:r>
                        <a:rPr lang="lv-LV" sz="1600" b="1" i="1" baseline="0" dirty="0" smtClean="0">
                          <a:effectLst/>
                          <a:latin typeface="Candara" panose="020E0502030303020204" pitchFamily="34" charset="0"/>
                        </a:rPr>
                        <a:t> COFUND </a:t>
                      </a:r>
                      <a:r>
                        <a:rPr lang="lv-LV" sz="1600" b="0" baseline="0" dirty="0" smtClean="0">
                          <a:effectLst/>
                          <a:latin typeface="Candara" panose="020E0502030303020204" pitchFamily="34" charset="0"/>
                        </a:rPr>
                        <a:t>pētniecības projektu īstenošana;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0" algn="l"/>
                          <a:tab pos="1830388" algn="l"/>
                        </a:tabLst>
                        <a:defRPr/>
                      </a:pPr>
                      <a:r>
                        <a:rPr lang="lv-LV" sz="1600" b="0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4. Sekmīgo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, EK nefinansēto H2020 projektu īstenošana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11760" indent="450215" algn="just">
                        <a:spcAft>
                          <a:spcPts val="0"/>
                        </a:spcAft>
                        <a:tabLst>
                          <a:tab pos="111760" algn="l"/>
                          <a:tab pos="1831340" algn="l"/>
                        </a:tabLst>
                      </a:pPr>
                      <a:endParaRPr lang="lv-LV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658460" y="1925524"/>
            <a:ext cx="1046550" cy="3940204"/>
            <a:chOff x="6829400" y="1976503"/>
            <a:chExt cx="1046550" cy="3940204"/>
          </a:xfrm>
        </p:grpSpPr>
        <p:sp>
          <p:nvSpPr>
            <p:cNvPr id="10" name="TextBox 9"/>
            <p:cNvSpPr txBox="1"/>
            <p:nvPr/>
          </p:nvSpPr>
          <p:spPr>
            <a:xfrm>
              <a:off x="6848977" y="1976503"/>
              <a:ext cx="972229" cy="307777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v-LV" sz="1400" b="1" dirty="0" smtClean="0">
                  <a:solidFill>
                    <a:srgbClr val="002060"/>
                  </a:solidFill>
                  <a:latin typeface="Cambria" panose="02040503050406030204" pitchFamily="18" charset="0"/>
                </a:rPr>
                <a:t>1. KĀRTA</a:t>
              </a:r>
              <a:endParaRPr lang="lv-LV" sz="1400" b="1" dirty="0">
                <a:solidFill>
                  <a:srgbClr val="00206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67839" y="5389991"/>
              <a:ext cx="1008111" cy="307777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v-LV" sz="1400" b="1" dirty="0" smtClean="0">
                  <a:solidFill>
                    <a:srgbClr val="002060"/>
                  </a:solidFill>
                  <a:latin typeface="Cambria" panose="02040503050406030204" pitchFamily="18" charset="0"/>
                </a:rPr>
                <a:t>1. KĀRTA</a:t>
              </a:r>
              <a:endParaRPr lang="lv-LV" sz="1400" b="1" dirty="0">
                <a:solidFill>
                  <a:srgbClr val="00206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29400" y="3947500"/>
              <a:ext cx="972945" cy="307777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v-LV" sz="1400" b="1" dirty="0" smtClean="0">
                  <a:solidFill>
                    <a:srgbClr val="002060"/>
                  </a:solidFill>
                  <a:latin typeface="Cambria" panose="02040503050406030204" pitchFamily="18" charset="0"/>
                </a:rPr>
                <a:t>2. KĀRTA</a:t>
              </a:r>
              <a:endParaRPr lang="lv-LV" sz="1400" b="1" dirty="0">
                <a:solidFill>
                  <a:srgbClr val="00206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67839" y="5608930"/>
              <a:ext cx="934506" cy="307777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v-LV" sz="1400" b="1" dirty="0" smtClean="0">
                  <a:solidFill>
                    <a:srgbClr val="002060"/>
                  </a:solidFill>
                  <a:latin typeface="Cambria" panose="02040503050406030204" pitchFamily="18" charset="0"/>
                </a:rPr>
                <a:t>3. KĀRTA</a:t>
              </a:r>
              <a:endParaRPr lang="lv-LV" sz="1400" b="1" dirty="0">
                <a:solidFill>
                  <a:srgbClr val="002060"/>
                </a:solidFill>
                <a:latin typeface="Cambria" panose="02040503050406030204" pitchFamily="18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0175" y="2060191"/>
            <a:ext cx="950231" cy="10772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0" indent="0" algn="ctr">
              <a:spcAft>
                <a:spcPts val="0"/>
              </a:spcAft>
              <a:buFont typeface="Wingdings" panose="05000000000000000000" pitchFamily="2" charset="2"/>
              <a:buNone/>
              <a:tabLst>
                <a:tab pos="111760" algn="l"/>
                <a:tab pos="1831340" algn="l"/>
              </a:tabLst>
            </a:pPr>
            <a:r>
              <a:rPr lang="lv-LV" sz="1600" b="1" dirty="0" smtClean="0">
                <a:latin typeface="Candara" panose="020E0502030303020204" pitchFamily="34" charset="0"/>
              </a:rPr>
              <a:t>5,4</a:t>
            </a:r>
            <a:r>
              <a:rPr lang="lv-LV" sz="1600" dirty="0" smtClean="0">
                <a:latin typeface="Candara" panose="020E0502030303020204" pitchFamily="34" charset="0"/>
              </a:rPr>
              <a:t> </a:t>
            </a:r>
            <a:endParaRPr lang="lv-LV" sz="1600" dirty="0">
              <a:latin typeface="Candara" panose="020E0502030303020204" pitchFamily="34" charset="0"/>
            </a:endParaRPr>
          </a:p>
          <a:p>
            <a:pPr marL="0" lvl="0" indent="0" algn="ctr">
              <a:spcAft>
                <a:spcPts val="0"/>
              </a:spcAft>
              <a:buFont typeface="Wingdings" panose="05000000000000000000" pitchFamily="2" charset="2"/>
              <a:buNone/>
              <a:tabLst>
                <a:tab pos="111760" algn="l"/>
                <a:tab pos="1831340" algn="l"/>
              </a:tabLst>
            </a:pPr>
            <a:r>
              <a:rPr lang="lv-LV" sz="1600" dirty="0" smtClean="0">
                <a:latin typeface="Candara" panose="020E0502030303020204" pitchFamily="34" charset="0"/>
              </a:rPr>
              <a:t>milj. EUR</a:t>
            </a:r>
            <a:endParaRPr lang="lv-LV" sz="1600" dirty="0">
              <a:latin typeface="Candara" panose="020E0502030303020204" pitchFamily="34" charset="0"/>
            </a:endParaRPr>
          </a:p>
          <a:p>
            <a:pPr marL="0" lvl="0" indent="0" algn="ctr">
              <a:spcAft>
                <a:spcPts val="0"/>
              </a:spcAft>
              <a:buFont typeface="Wingdings" panose="05000000000000000000" pitchFamily="2" charset="2"/>
              <a:buNone/>
              <a:tabLst>
                <a:tab pos="111760" algn="l"/>
                <a:tab pos="1831340" algn="l"/>
              </a:tabLst>
            </a:pPr>
            <a:r>
              <a:rPr lang="lv-LV" sz="3200" b="1" dirty="0">
                <a:solidFill>
                  <a:srgbClr val="C00000"/>
                </a:solidFill>
                <a:latin typeface="Candara" panose="020E0502030303020204" pitchFamily="34" charset="0"/>
              </a:rPr>
              <a:t>17</a:t>
            </a:r>
            <a:r>
              <a:rPr lang="lv-LV" sz="32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%</a:t>
            </a:r>
            <a:endParaRPr lang="lv-LV" sz="3200" b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050409"/>
            <a:ext cx="950232" cy="10156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0" indent="0" algn="ctr">
              <a:spcAft>
                <a:spcPts val="0"/>
              </a:spcAft>
              <a:buFont typeface="Wingdings" panose="05000000000000000000" pitchFamily="2" charset="2"/>
              <a:buNone/>
              <a:tabLst>
                <a:tab pos="111760" algn="l"/>
                <a:tab pos="1831340" algn="l"/>
              </a:tabLst>
            </a:pPr>
            <a:r>
              <a:rPr lang="lv-LV" sz="1600" b="1" dirty="0" smtClean="0">
                <a:latin typeface="Candara" panose="020E0502030303020204" pitchFamily="34" charset="0"/>
              </a:rPr>
              <a:t>27.1 milj. </a:t>
            </a:r>
            <a:r>
              <a:rPr lang="lv-LV" sz="1600" dirty="0" smtClean="0">
                <a:latin typeface="Candara" panose="020E0502030303020204" pitchFamily="34" charset="0"/>
              </a:rPr>
              <a:t>EUR</a:t>
            </a:r>
            <a:endParaRPr lang="lv-LV" sz="1600" dirty="0">
              <a:latin typeface="Candara" panose="020E0502030303020204" pitchFamily="34" charset="0"/>
            </a:endParaRPr>
          </a:p>
          <a:p>
            <a:pPr marL="0" lvl="0" indent="0" algn="ctr">
              <a:spcAft>
                <a:spcPts val="0"/>
              </a:spcAft>
              <a:buFont typeface="Wingdings" panose="05000000000000000000" pitchFamily="2" charset="2"/>
              <a:buNone/>
              <a:tabLst>
                <a:tab pos="111760" algn="l"/>
                <a:tab pos="1831340" algn="l"/>
              </a:tabLst>
            </a:pPr>
            <a:r>
              <a:rPr lang="lv-LV" sz="28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83%</a:t>
            </a:r>
            <a:endParaRPr lang="lv-LV" sz="2800" b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ight Arrow 22"/>
          <p:cNvSpPr/>
          <p:nvPr/>
        </p:nvSpPr>
        <p:spPr>
          <a:xfrm>
            <a:off x="579156" y="3668050"/>
            <a:ext cx="7704856" cy="340399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28891" y="553515"/>
            <a:ext cx="6527577" cy="1036638"/>
          </a:xfrm>
        </p:spPr>
        <p:txBody>
          <a:bodyPr>
            <a:normAutofit/>
          </a:bodyPr>
          <a:lstStyle/>
          <a:p>
            <a:pPr algn="ctr"/>
            <a:r>
              <a:rPr lang="lv-LV" altLang="lv-LV" sz="32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       </a:t>
            </a:r>
            <a:r>
              <a:rPr lang="lv-LV" altLang="lv-LV" sz="28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Indikatīvais</a:t>
            </a:r>
            <a:r>
              <a:rPr lang="lv-LV" altLang="lv-LV" sz="32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 </a:t>
            </a:r>
            <a:r>
              <a:rPr lang="lv-LV" altLang="lv-LV" sz="28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laika grafiks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24600"/>
            <a:ext cx="358080" cy="269278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E1E6DAA-2C52-4205-92C2-1B3C34E7D6CB}" type="slidenum">
              <a:rPr lang="en-US" altLang="lv-LV">
                <a:ea typeface="MS PGothic" pitchFamily="34" charset="-128"/>
              </a:rPr>
              <a:pPr/>
              <a:t>6</a:t>
            </a:fld>
            <a:endParaRPr lang="en-US" altLang="lv-LV">
              <a:ea typeface="MS PGothic" pitchFamily="34" charset="-128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210833"/>
              </p:ext>
            </p:extLst>
          </p:nvPr>
        </p:nvGraphicFramePr>
        <p:xfrm>
          <a:off x="323528" y="1052736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819939"/>
              </p:ext>
            </p:extLst>
          </p:nvPr>
        </p:nvGraphicFramePr>
        <p:xfrm>
          <a:off x="6231460" y="2721844"/>
          <a:ext cx="1418900" cy="847238"/>
        </p:xfrm>
        <a:graphic>
          <a:graphicData uri="http://schemas.openxmlformats.org/drawingml/2006/table">
            <a:tbl>
              <a:tblPr/>
              <a:tblGrid>
                <a:gridCol w="1418900"/>
              </a:tblGrid>
              <a:tr h="847238">
                <a:tc>
                  <a:txBody>
                    <a:bodyPr/>
                    <a:lstStyle/>
                    <a:p>
                      <a:pPr algn="ctr"/>
                      <a:r>
                        <a:rPr lang="lv-LV" sz="1600" b="0" kern="1200" baseline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Līgumu slēgšana </a:t>
                      </a:r>
                    </a:p>
                    <a:p>
                      <a:pPr algn="ctr"/>
                      <a:r>
                        <a:rPr lang="lv-LV" sz="1600" b="0" kern="1200" baseline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Dec 1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  <a:endParaRPr kumimoji="0" lang="lv-LV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17" marR="914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36" name="Table 143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029148"/>
              </p:ext>
            </p:extLst>
          </p:nvPr>
        </p:nvGraphicFramePr>
        <p:xfrm>
          <a:off x="89733" y="2825445"/>
          <a:ext cx="1540718" cy="548640"/>
        </p:xfrm>
        <a:graphic>
          <a:graphicData uri="http://schemas.openxmlformats.org/drawingml/2006/table">
            <a:tbl>
              <a:tblPr/>
              <a:tblGrid>
                <a:gridCol w="1540718"/>
              </a:tblGrid>
              <a:tr h="4324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MKN VSS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Feb </a:t>
                      </a:r>
                      <a:r>
                        <a:rPr lang="lv-LV" sz="15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17</a:t>
                      </a:r>
                      <a:endParaRPr kumimoji="0" lang="lv-LV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37" name="Table 143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616659"/>
              </p:ext>
            </p:extLst>
          </p:nvPr>
        </p:nvGraphicFramePr>
        <p:xfrm>
          <a:off x="1492563" y="2676666"/>
          <a:ext cx="1557461" cy="939416"/>
        </p:xfrm>
        <a:graphic>
          <a:graphicData uri="http://schemas.openxmlformats.org/drawingml/2006/table">
            <a:tbl>
              <a:tblPr/>
              <a:tblGrid>
                <a:gridCol w="1557461"/>
              </a:tblGrid>
              <a:tr h="939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MKN apstiprināšana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Maijs 17</a:t>
                      </a:r>
                    </a:p>
                  </a:txBody>
                  <a:tcPr marL="91430" marR="914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41" name="Table 143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344743"/>
              </p:ext>
            </p:extLst>
          </p:nvPr>
        </p:nvGraphicFramePr>
        <p:xfrm>
          <a:off x="3075964" y="2694952"/>
          <a:ext cx="1376665" cy="822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665"/>
              </a:tblGrid>
              <a:tr h="8215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Atlases uzsākšana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J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ul </a:t>
                      </a:r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17</a:t>
                      </a:r>
                    </a:p>
                  </a:txBody>
                  <a:tcPr marL="91457" marR="91457" marT="45733" marB="45733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7" name="Straight Arrow Connector 56"/>
          <p:cNvCxnSpPr/>
          <p:nvPr/>
        </p:nvCxnSpPr>
        <p:spPr>
          <a:xfrm>
            <a:off x="7846520" y="3359456"/>
            <a:ext cx="1138306" cy="1462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06359"/>
              </p:ext>
            </p:extLst>
          </p:nvPr>
        </p:nvGraphicFramePr>
        <p:xfrm>
          <a:off x="7572342" y="2495397"/>
          <a:ext cx="1518488" cy="822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488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Verdana" pitchFamily="34" charset="0"/>
                          <a:cs typeface="Verdana" pitchFamily="34" charset="0"/>
                        </a:rPr>
                        <a:t>Jan</a:t>
                      </a:r>
                      <a:r>
                        <a:rPr lang="lv-LV" sz="1600" b="1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Verdana" pitchFamily="34" charset="0"/>
                          <a:cs typeface="Verdana" pitchFamily="34" charset="0"/>
                        </a:rPr>
                        <a:t> 1</a:t>
                      </a:r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Verdana" pitchFamily="34" charset="0"/>
                          <a:cs typeface="Verdana" pitchFamily="34" charset="0"/>
                        </a:rPr>
                        <a:t>8  </a:t>
                      </a:r>
                    </a:p>
                    <a:p>
                      <a:pPr algn="ctr"/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Verdana" pitchFamily="34" charset="0"/>
                          <a:cs typeface="Verdana" pitchFamily="34" charset="0"/>
                        </a:rPr>
                        <a:t>Projektu īstenošana</a:t>
                      </a:r>
                    </a:p>
                  </a:txBody>
                  <a:tcPr marL="91457" marR="91457" marT="45733" marB="45733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882444" y="3478500"/>
            <a:ext cx="0" cy="23036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88783" y="3757252"/>
            <a:ext cx="179388" cy="18097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2" name="Group 21"/>
          <p:cNvGrpSpPr/>
          <p:nvPr/>
        </p:nvGrpSpPr>
        <p:grpSpPr>
          <a:xfrm>
            <a:off x="2141012" y="3452832"/>
            <a:ext cx="180975" cy="476638"/>
            <a:chOff x="2198471" y="3463586"/>
            <a:chExt cx="180975" cy="476638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2283518" y="3463586"/>
              <a:ext cx="646" cy="245282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2198471" y="3760836"/>
              <a:ext cx="180975" cy="17938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9" name="Group 18"/>
          <p:cNvGrpSpPr/>
          <p:nvPr/>
        </p:nvGrpSpPr>
        <p:grpSpPr>
          <a:xfrm>
            <a:off x="6855611" y="3463586"/>
            <a:ext cx="179387" cy="473409"/>
            <a:chOff x="6855611" y="3463586"/>
            <a:chExt cx="179387" cy="473409"/>
          </a:xfrm>
        </p:grpSpPr>
        <p:cxnSp>
          <p:nvCxnSpPr>
            <p:cNvPr id="54" name="Straight Arrow Connector 53"/>
            <p:cNvCxnSpPr/>
            <p:nvPr/>
          </p:nvCxnSpPr>
          <p:spPr>
            <a:xfrm>
              <a:off x="6940910" y="3463586"/>
              <a:ext cx="0" cy="245282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6855611" y="3757608"/>
              <a:ext cx="179387" cy="179387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6" name="Oval 35"/>
          <p:cNvSpPr/>
          <p:nvPr/>
        </p:nvSpPr>
        <p:spPr>
          <a:xfrm>
            <a:off x="3689424" y="3757252"/>
            <a:ext cx="180975" cy="17938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40" name="Straight Arrow Connector 39"/>
          <p:cNvCxnSpPr/>
          <p:nvPr/>
        </p:nvCxnSpPr>
        <p:spPr>
          <a:xfrm>
            <a:off x="3779912" y="3463177"/>
            <a:ext cx="0" cy="245691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75084" y="3750197"/>
            <a:ext cx="179387" cy="18097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40516"/>
              </p:ext>
            </p:extLst>
          </p:nvPr>
        </p:nvGraphicFramePr>
        <p:xfrm>
          <a:off x="4675848" y="2600470"/>
          <a:ext cx="1418900" cy="914400"/>
        </p:xfrm>
        <a:graphic>
          <a:graphicData uri="http://schemas.openxmlformats.org/drawingml/2006/table">
            <a:tbl>
              <a:tblPr/>
              <a:tblGrid>
                <a:gridCol w="1418900"/>
              </a:tblGrid>
              <a:tr h="847238">
                <a:tc>
                  <a:txBody>
                    <a:bodyPr/>
                    <a:lstStyle/>
                    <a:p>
                      <a:pPr algn="ctr"/>
                      <a:r>
                        <a:rPr lang="lv-LV" sz="1800" b="1" kern="1200" baseline="0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Projektu iesniegšana</a:t>
                      </a:r>
                    </a:p>
                    <a:p>
                      <a:pPr algn="ctr"/>
                      <a:r>
                        <a:rPr lang="lv-LV" sz="1800" b="1" u="sng" kern="1200" baseline="0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Sept </a:t>
                      </a:r>
                      <a:r>
                        <a:rPr lang="lv-LV" sz="1800" b="1" u="sng" dirty="0" smtClean="0">
                          <a:solidFill>
                            <a:srgbClr val="C00000"/>
                          </a:solidFill>
                          <a:latin typeface="Candara" panose="020E0502030303020204" pitchFamily="34" charset="0"/>
                          <a:ea typeface="Verdana" pitchFamily="34" charset="0"/>
                          <a:cs typeface="Verdana" pitchFamily="34" charset="0"/>
                        </a:rPr>
                        <a:t>17</a:t>
                      </a:r>
                      <a:endParaRPr kumimoji="0" lang="lv-LV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17" marR="914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5251066" y="3452832"/>
            <a:ext cx="180975" cy="483807"/>
            <a:chOff x="5251066" y="3452832"/>
            <a:chExt cx="180975" cy="483807"/>
          </a:xfrm>
        </p:grpSpPr>
        <p:sp>
          <p:nvSpPr>
            <p:cNvPr id="31" name="Oval 30"/>
            <p:cNvSpPr/>
            <p:nvPr/>
          </p:nvSpPr>
          <p:spPr>
            <a:xfrm>
              <a:off x="5251066" y="3757252"/>
              <a:ext cx="180975" cy="179387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cxnSp>
          <p:nvCxnSpPr>
            <p:cNvPr id="34" name="Straight Arrow Connector 33"/>
            <p:cNvCxnSpPr/>
            <p:nvPr/>
          </p:nvCxnSpPr>
          <p:spPr>
            <a:xfrm>
              <a:off x="5335524" y="3452832"/>
              <a:ext cx="0" cy="245691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733532" y="2038430"/>
            <a:ext cx="1220438" cy="584775"/>
            <a:chOff x="2263384" y="2146118"/>
            <a:chExt cx="1220438" cy="584775"/>
          </a:xfrm>
        </p:grpSpPr>
        <p:sp>
          <p:nvSpPr>
            <p:cNvPr id="51" name="TextBox 50"/>
            <p:cNvSpPr txBox="1"/>
            <p:nvPr/>
          </p:nvSpPr>
          <p:spPr>
            <a:xfrm>
              <a:off x="2263384" y="2146118"/>
              <a:ext cx="12204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dirty="0" smtClean="0">
                  <a:latin typeface="Candara" panose="020E0502030303020204" pitchFamily="34" charset="0"/>
                </a:rPr>
                <a:t>Atlase</a:t>
              </a:r>
            </a:p>
            <a:p>
              <a:pPr algn="ctr"/>
              <a:r>
                <a:rPr lang="lv-LV" sz="1600" dirty="0" smtClean="0">
                  <a:latin typeface="Candara" panose="020E0502030303020204" pitchFamily="34" charset="0"/>
                </a:rPr>
                <a:t>1-3 mēn.</a:t>
              </a:r>
              <a:endParaRPr lang="lv-LV" sz="1600" dirty="0">
                <a:latin typeface="Candara" panose="020E0502030303020204" pitchFamily="34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2525788" y="2709737"/>
              <a:ext cx="958034" cy="3701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5453557" y="2038102"/>
            <a:ext cx="1402054" cy="584775"/>
            <a:chOff x="2297716" y="2141273"/>
            <a:chExt cx="1402054" cy="584775"/>
          </a:xfrm>
        </p:grpSpPr>
        <p:sp>
          <p:nvSpPr>
            <p:cNvPr id="56" name="TextBox 55"/>
            <p:cNvSpPr txBox="1"/>
            <p:nvPr/>
          </p:nvSpPr>
          <p:spPr>
            <a:xfrm>
              <a:off x="2297716" y="2141273"/>
              <a:ext cx="14020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dirty="0" smtClean="0">
                  <a:latin typeface="Candara" panose="020E0502030303020204" pitchFamily="34" charset="0"/>
                </a:rPr>
                <a:t>Vērtēšana </a:t>
              </a:r>
            </a:p>
            <a:p>
              <a:pPr algn="ctr"/>
              <a:r>
                <a:rPr lang="lv-LV" sz="1600" dirty="0" smtClean="0">
                  <a:latin typeface="Candara" panose="020E0502030303020204" pitchFamily="34" charset="0"/>
                </a:rPr>
                <a:t>3* mēn.</a:t>
              </a:r>
              <a:endParaRPr lang="lv-LV" sz="1600" dirty="0">
                <a:latin typeface="Candara" panose="020E0502030303020204" pitchFamily="34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2563927" y="2708920"/>
              <a:ext cx="83745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43" name="Straight Connector 14342"/>
          <p:cNvCxnSpPr/>
          <p:nvPr/>
        </p:nvCxnSpPr>
        <p:spPr>
          <a:xfrm>
            <a:off x="4716016" y="1951009"/>
            <a:ext cx="0" cy="30243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2679" y="6126892"/>
            <a:ext cx="5092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 smtClean="0">
                <a:latin typeface="Candara" panose="020E0502030303020204" pitchFamily="34" charset="0"/>
              </a:rPr>
              <a:t>* Ja projekta iesniegums apstiprināts bez nosacījumiem </a:t>
            </a:r>
            <a:endParaRPr lang="en-GB" sz="1400" i="1" dirty="0"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711423" y="2489321"/>
            <a:ext cx="0" cy="198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43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5976937" cy="1036638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v-LV" altLang="en-US" sz="2000" dirty="0">
                <a:solidFill>
                  <a:srgbClr val="7030A0"/>
                </a:solidFill>
                <a:latin typeface="Candara" panose="020E0502030303020204" pitchFamily="34" charset="0"/>
              </a:rPr>
              <a:t>GALVENIE IEBILDUMI PAR PROGRAMMAS SĀKOTNĒJO </a:t>
            </a:r>
            <a:r>
              <a:rPr lang="lv-LV" altLang="en-US" sz="2000" dirty="0" smtClean="0">
                <a:solidFill>
                  <a:srgbClr val="7030A0"/>
                </a:solidFill>
                <a:latin typeface="Candara" panose="020E0502030303020204" pitchFamily="34" charset="0"/>
              </a:rPr>
              <a:t>PIEDĀVĀJUMU (VSS 23.02.2017.)</a:t>
            </a:r>
            <a:endParaRPr lang="lv-LV" altLang="en-US" sz="2000" dirty="0">
              <a:solidFill>
                <a:srgbClr val="7030A0"/>
              </a:solidFill>
              <a:latin typeface="Candara" panose="020E0502030303020204" pitchFamily="34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8453438" y="6324600"/>
            <a:ext cx="385762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AA529EB-9407-4EE0-B80E-F855DBCCD8EE}" type="slidenum">
              <a:rPr lang="en-US" altLang="en-US" sz="1000">
                <a:solidFill>
                  <a:srgbClr val="898989"/>
                </a:solidFill>
                <a:latin typeface="Verdana" panose="020B0604030504040204" pitchFamily="34" charset="0"/>
              </a:rPr>
              <a:pPr/>
              <a:t>7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pic>
        <p:nvPicPr>
          <p:cNvPr id="47108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06" r="5606"/>
          <a:stretch>
            <a:fillRect/>
          </a:stretch>
        </p:blipFill>
        <p:spPr bwMode="auto">
          <a:xfrm>
            <a:off x="5622675" y="2343871"/>
            <a:ext cx="2834329" cy="283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652473"/>
              </p:ext>
            </p:extLst>
          </p:nvPr>
        </p:nvGraphicFramePr>
        <p:xfrm>
          <a:off x="901189" y="2343871"/>
          <a:ext cx="4715470" cy="22860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715470"/>
              </a:tblGrid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lv-LV" sz="2000" b="0" dirty="0" smtClean="0"/>
                        <a:t>Finansējuma sadalījums</a:t>
                      </a:r>
                      <a:endParaRPr lang="lv-LV" sz="2000" b="0" dirty="0" smtClean="0">
                        <a:solidFill>
                          <a:srgbClr val="000000"/>
                        </a:solidFill>
                        <a:latin typeface="Candara" panose="020E0502030303020204" pitchFamily="34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lv-LV" sz="2000" b="0" dirty="0" smtClean="0"/>
                        <a:t>Rādītāju sadalījums</a:t>
                      </a:r>
                      <a:endParaRPr lang="lv-LV" sz="2000" b="0" dirty="0" smtClean="0">
                        <a:solidFill>
                          <a:srgbClr val="000000"/>
                        </a:solidFill>
                        <a:latin typeface="Candara" panose="020E0502030303020204" pitchFamily="34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lv-LV" sz="2000" b="0" dirty="0" smtClean="0"/>
                        <a:t>Snieguma fonds</a:t>
                      </a:r>
                      <a:endParaRPr lang="lv-LV" sz="2000" b="0" dirty="0" smtClean="0">
                        <a:solidFill>
                          <a:srgbClr val="000000"/>
                        </a:solidFill>
                        <a:latin typeface="Candara" panose="020E0502030303020204" pitchFamily="34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lv-LV" sz="2000" b="0" dirty="0" smtClean="0"/>
                        <a:t>Plāna dalībai H2020 un iekšējās kārtības nepieciešamība</a:t>
                      </a:r>
                      <a:endParaRPr lang="lv-LV" sz="2000" b="0" dirty="0" smtClean="0">
                        <a:solidFill>
                          <a:srgbClr val="000000"/>
                        </a:solidFill>
                        <a:latin typeface="Candara" panose="020E0502030303020204" pitchFamily="34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lv-LV" sz="2000" b="0" dirty="0" smtClean="0"/>
                        <a:t>Jautājumi</a:t>
                      </a:r>
                      <a:r>
                        <a:rPr lang="lv-LV" sz="2000" b="0" baseline="0" dirty="0" smtClean="0"/>
                        <a:t> par specifiskām darbībām</a:t>
                      </a:r>
                      <a:endParaRPr lang="lv-LV" sz="2000" b="0" dirty="0" smtClean="0">
                        <a:solidFill>
                          <a:srgbClr val="000000"/>
                        </a:solidFill>
                        <a:latin typeface="Candara" panose="020E0502030303020204" pitchFamily="34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8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348038"/>
            <a:ext cx="7772400" cy="914400"/>
          </a:xfrm>
        </p:spPr>
        <p:txBody>
          <a:bodyPr>
            <a:normAutofit/>
          </a:bodyPr>
          <a:lstStyle/>
          <a:p>
            <a:r>
              <a:rPr lang="lv-LV" altLang="ru-RU" sz="3600" b="1" i="1" dirty="0" smtClean="0">
                <a:solidFill>
                  <a:srgbClr val="7030A0"/>
                </a:solidFill>
                <a:latin typeface="Candara" panose="020E0502030303020204" pitchFamily="34" charset="0"/>
              </a:rPr>
              <a:t>Paldies!</a:t>
            </a:r>
          </a:p>
        </p:txBody>
      </p:sp>
      <p:sp>
        <p:nvSpPr>
          <p:cNvPr id="35843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85800" y="4991100"/>
            <a:ext cx="7772400" cy="14097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lv-LV" altLang="ru-RU" b="1" i="1" dirty="0" smtClean="0">
                <a:latin typeface="Candara" panose="020E0502030303020204" pitchFamily="34" charset="0"/>
                <a:ea typeface="MS PGothic" panose="020B0600070205080204" pitchFamily="34" charset="-128"/>
              </a:rPr>
              <a:t>Izglītības un zinātnes ministrija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lv-LV" altLang="ru-RU" dirty="0" smtClean="0">
                <a:latin typeface="Candara" panose="020E0502030303020204" pitchFamily="34" charset="0"/>
                <a:ea typeface="MS PGothic" panose="020B0600070205080204" pitchFamily="34" charset="-128"/>
              </a:rPr>
              <a:t>Adrese: Vaļņu iela 2, Rīga, LV-1050</a:t>
            </a:r>
          </a:p>
          <a:p>
            <a:pPr eaLnBrk="1" hangingPunct="1">
              <a:spcBef>
                <a:spcPct val="0"/>
              </a:spcBef>
              <a:buClr>
                <a:srgbClr val="DAEDA9"/>
              </a:buClr>
            </a:pPr>
            <a:r>
              <a:rPr lang="lv-LV" altLang="lv-LV" dirty="0" smtClean="0">
                <a:latin typeface="Candara" panose="020E0502030303020204" pitchFamily="34" charset="0"/>
                <a:cs typeface="Arial" panose="020B0604020202020204" pitchFamily="34" charset="0"/>
              </a:rPr>
              <a:t>Tālrunis: +371 67047937</a:t>
            </a:r>
            <a:r>
              <a:rPr lang="lv-LV" altLang="lv-LV" dirty="0" smtClean="0">
                <a:solidFill>
                  <a:srgbClr val="005374"/>
                </a:solidFill>
                <a:latin typeface="Candara" panose="020E0502030303020204" pitchFamily="34" charset="0"/>
                <a:ea typeface="MS PGothic" panose="020B0600070205080204" pitchFamily="34" charset="-128"/>
              </a:rPr>
              <a:t/>
            </a:r>
            <a:br>
              <a:rPr lang="lv-LV" altLang="lv-LV" dirty="0" smtClean="0">
                <a:solidFill>
                  <a:srgbClr val="005374"/>
                </a:solidFill>
                <a:latin typeface="Candara" panose="020E0502030303020204" pitchFamily="34" charset="0"/>
                <a:ea typeface="MS PGothic" panose="020B0600070205080204" pitchFamily="34" charset="-128"/>
              </a:rPr>
            </a:br>
            <a:r>
              <a:rPr lang="lv-LV" altLang="lv-LV" dirty="0" smtClean="0">
                <a:latin typeface="Candara" panose="020E0502030303020204" pitchFamily="34" charset="0"/>
                <a:ea typeface="MS PGothic" panose="020B0600070205080204" pitchFamily="34" charset="-128"/>
              </a:rPr>
              <a:t>E-pasts:</a:t>
            </a:r>
            <a:r>
              <a:rPr lang="lv-LV" altLang="lv-LV" dirty="0" smtClean="0">
                <a:solidFill>
                  <a:srgbClr val="83D7EA"/>
                </a:solidFill>
                <a:latin typeface="Candara" panose="020E050203030302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b="1" dirty="0" smtClean="0">
                <a:solidFill>
                  <a:srgbClr val="0070C0"/>
                </a:solidFill>
                <a:latin typeface="Candara" panose="020E0502030303020204" pitchFamily="34" charset="0"/>
                <a:ea typeface="MS PGothic" panose="020B0600070205080204" pitchFamily="34" charset="-128"/>
                <a:hlinkClick r:id="rId3"/>
              </a:rPr>
              <a:t>esf</a:t>
            </a:r>
            <a:r>
              <a:rPr lang="lv-LV" altLang="ru-RU" dirty="0" smtClean="0">
                <a:solidFill>
                  <a:srgbClr val="0070C0"/>
                </a:solidFill>
                <a:latin typeface="Candara" panose="020E0502030303020204" pitchFamily="34" charset="0"/>
                <a:ea typeface="MS PGothic" panose="020B0600070205080204" pitchFamily="34" charset="-128"/>
                <a:hlinkClick r:id="rId3"/>
              </a:rPr>
              <a:t>@izm.gov.lv</a:t>
            </a:r>
            <a:r>
              <a:rPr lang="lv-LV" altLang="ru-RU" dirty="0" smtClean="0">
                <a:solidFill>
                  <a:srgbClr val="0070C0"/>
                </a:solidFill>
                <a:latin typeface="Candara" panose="020E0502030303020204" pitchFamily="34" charset="0"/>
                <a:ea typeface="MS PGothic" panose="020B0600070205080204" pitchFamily="34" charset="-128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DAEDA9"/>
              </a:buClr>
            </a:pPr>
            <a:r>
              <a:rPr lang="lv-LV" altLang="lv-LV" dirty="0" smtClean="0">
                <a:latin typeface="Candara" panose="020E0502030303020204" pitchFamily="34" charset="0"/>
                <a:ea typeface="MS PGothic" panose="020B0600070205080204" pitchFamily="34" charset="-128"/>
              </a:rPr>
              <a:t>Mājaslapa:</a:t>
            </a:r>
            <a:r>
              <a:rPr lang="lv-LV" altLang="lv-LV" dirty="0" smtClean="0">
                <a:solidFill>
                  <a:srgbClr val="005374"/>
                </a:solidFill>
                <a:latin typeface="Candara" panose="020E050203030302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dirty="0" smtClean="0">
                <a:solidFill>
                  <a:srgbClr val="005374"/>
                </a:solidFill>
                <a:latin typeface="Candara" panose="020E0502030303020204" pitchFamily="34" charset="0"/>
                <a:ea typeface="MS PGothic" panose="020B0600070205080204" pitchFamily="34" charset="-128"/>
                <a:hlinkClick r:id="rId4"/>
              </a:rPr>
              <a:t>www.esfondi.izm.gov.lv</a:t>
            </a:r>
            <a:r>
              <a:rPr lang="lv-LV" altLang="lv-LV" dirty="0" smtClean="0">
                <a:solidFill>
                  <a:srgbClr val="005374"/>
                </a:solidFill>
                <a:latin typeface="Candara" panose="020E0502030303020204" pitchFamily="34" charset="0"/>
                <a:ea typeface="MS PGothic" panose="020B0600070205080204" pitchFamily="34" charset="-128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DAEDA9"/>
              </a:buClr>
            </a:pPr>
            <a:r>
              <a:rPr lang="lv-LV" altLang="lv-LV" dirty="0" smtClean="0">
                <a:solidFill>
                  <a:srgbClr val="005374"/>
                </a:solidFill>
                <a:latin typeface="Candara" panose="020E0502030303020204" pitchFamily="34" charset="0"/>
                <a:ea typeface="MS PGothic" panose="020B0600070205080204" pitchFamily="34" charset="-128"/>
                <a:hlinkClick r:id="rId4"/>
              </a:rPr>
              <a:t> www. izm.gov.lv</a:t>
            </a:r>
            <a:r>
              <a:rPr lang="lv-LV" altLang="lv-LV" dirty="0" smtClean="0">
                <a:solidFill>
                  <a:srgbClr val="005374"/>
                </a:solidFill>
                <a:latin typeface="Candara" panose="020E0502030303020204" pitchFamily="34" charset="0"/>
                <a:ea typeface="MS PGothic" panose="020B0600070205080204" pitchFamily="34" charset="-128"/>
              </a:rPr>
              <a:t>  </a:t>
            </a:r>
            <a:endParaRPr lang="lv-LV" altLang="ru-RU" dirty="0" smtClean="0">
              <a:latin typeface="Candara" panose="020E0502030303020204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Clr>
                <a:srgbClr val="DAEDA9"/>
              </a:buClr>
            </a:pPr>
            <a:endParaRPr lang="lv-LV" altLang="ru-RU" dirty="0" smtClean="0">
              <a:latin typeface="Candara" panose="020E0502030303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555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69CB3625653B469456ADAF54D4F4F2" ma:contentTypeVersion="16" ma:contentTypeDescription="Create a new document." ma:contentTypeScope="" ma:versionID="c41f6be656d2acefeaa80b0d741061e7">
  <xsd:schema xmlns:xsd="http://www.w3.org/2001/XMLSchema" xmlns:xs="http://www.w3.org/2001/XMLSchema" xmlns:p="http://schemas.microsoft.com/office/2006/metadata/properties" xmlns:ns2="0403aeb7-10dd-41a9-8f8e-1fc0ec5546a5" targetNamespace="http://schemas.microsoft.com/office/2006/metadata/properties" ma:root="true" ma:fieldsID="ce8671be6ebbd38b41d09b22295e33d8" ns2:_="">
    <xsd:import namespace="0403aeb7-10dd-41a9-8f8e-1fc0ec5546a5"/>
    <xsd:element name="properties">
      <xsd:complexType>
        <xsd:sequence>
          <xsd:element name="documentManagement">
            <xsd:complexType>
              <xsd:all>
                <xsd:element ref="ns2:kartiba" minOccurs="0"/>
                <xsd:element ref="ns2:Apraksts" minOccurs="0"/>
                <xsd:element ref="ns2:Kom" minOccurs="0"/>
                <xsd:element ref="ns2:Se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3aeb7-10dd-41a9-8f8e-1fc0ec5546a5" elementFormDefault="qualified">
    <xsd:import namespace="http://schemas.microsoft.com/office/2006/documentManagement/types"/>
    <xsd:import namespace="http://schemas.microsoft.com/office/infopath/2007/PartnerControls"/>
    <xsd:element name="kartiba" ma:index="8" nillable="true" ma:displayName="kartiba" ma:list="{3f24fc9e-4815-407b-a964-6513ba8ad655}" ma:internalName="kartiba" ma:showField="Title">
      <xsd:simpleType>
        <xsd:restriction base="dms:Lookup"/>
      </xsd:simpleType>
    </xsd:element>
    <xsd:element name="Apraksts" ma:index="9" nillable="true" ma:displayName="Apraksts" ma:internalName="Apraksts">
      <xsd:simpleType>
        <xsd:restriction base="dms:Note">
          <xsd:maxLength value="255"/>
        </xsd:restriction>
      </xsd:simpleType>
    </xsd:element>
    <xsd:element name="Kom" ma:index="10" nillable="true" ma:displayName="Kom" ma:hidden="true" ma:internalName="Kom" ma:readOnly="false">
      <xsd:simpleType>
        <xsd:restriction base="dms:Text">
          <xsd:maxLength value="255"/>
        </xsd:restriction>
      </xsd:simpleType>
    </xsd:element>
    <xsd:element name="Sede" ma:index="11" nillable="true" ma:displayName="Sede" ma:hidden="true" ma:internalName="Sede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>
  <documentManagement>
    <Sede xmlns="0403aeb7-10dd-41a9-8f8e-1fc0ec5546a5">27.05.2016_8AK_(IZM_814;_IZM_851)</Sede>
    <Kom xmlns="0403aeb7-10dd-41a9-8f8e-1fc0ec5546a5">8.Izglītības, prasmju un mūžizglītības prioritārā virziena apakškomiteja</Kom>
    <kartiba xmlns="0403aeb7-10dd-41a9-8f8e-1fc0ec5546a5">213</kartiba>
    <Apraksts xmlns="0403aeb7-10dd-41a9-8f8e-1fc0ec5546a5">Prezentācija</Apraksts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2DFFA4-DC47-4EAC-977C-5D1AD6BC82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3aeb7-10dd-41a9-8f8e-1fc0ec554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913A11-CEDB-49BC-9B89-99827DC1627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D9C50F1-7279-4B98-BB0E-9F5DD9D418E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03aeb7-10dd-41a9-8f8e-1fc0ec5546a5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1931766-C360-4CB0-BB94-889B762ABC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24764</TotalTime>
  <Words>484</Words>
  <Application>Microsoft Office PowerPoint</Application>
  <PresentationFormat>On-screen Show (4:3)</PresentationFormat>
  <Paragraphs>165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MS PGothic</vt:lpstr>
      <vt:lpstr>Arial</vt:lpstr>
      <vt:lpstr>Calibri</vt:lpstr>
      <vt:lpstr>Cambria</vt:lpstr>
      <vt:lpstr>Candara</vt:lpstr>
      <vt:lpstr>Times New Roman</vt:lpstr>
      <vt:lpstr>Verdana</vt:lpstr>
      <vt:lpstr>Wingdings</vt:lpstr>
      <vt:lpstr>Office Theme</vt:lpstr>
      <vt:lpstr>1.1.1.5. pasākums “Atbalsts starptautiskās sadarbības projektiem pētniecībā un inovācijās”  1., 2., un 3.kārtas projektu īstenošanas nosacījumi  </vt:lpstr>
      <vt:lpstr>SF finansējums zinātnei  327 MEUR (ERAF 279 MEUR)</vt:lpstr>
      <vt:lpstr>Izaicinājumi</vt:lpstr>
      <vt:lpstr>1.1.1.5.pasākuma mērķis</vt:lpstr>
      <vt:lpstr>1.1.1.5. pasākuma īstenošanas ietvars 32,5 MEUR (līdz 31.12.2018. – 23,5 MEUR)</vt:lpstr>
      <vt:lpstr>       Indikatīvais laika grafiks</vt:lpstr>
      <vt:lpstr>GALVENIE IEBILDUMI PAR PROGRAMMAS SĀKOTNĒJO PIEDĀVĀJUMU (VSS 23.02.2017.)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1.1.1.5. pasākums "Atbalsts starptautiskās sadarbības projektiem pētniecībā un inovācijās"</dc:title>
  <dc:creator>Ieva.Grike@izm.gov.lv</dc:creator>
  <cp:lastModifiedBy>Ieva Griķe</cp:lastModifiedBy>
  <cp:revision>2460</cp:revision>
  <cp:lastPrinted>2017-03-23T17:17:11Z</cp:lastPrinted>
  <dcterms:created xsi:type="dcterms:W3CDTF">2008-12-17T12:43:08Z</dcterms:created>
  <dcterms:modified xsi:type="dcterms:W3CDTF">2017-03-27T06:01:45Z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orkflowChangePath">
    <vt:lpwstr>62de6b22-8c5c-435a-b322-e6d4ca62170b,3;62de6b22-8c5c-435a-b322-e6d4ca62170b,3;62de6b22-8c5c-435a-b322-e6d4ca62170b,3;62de6b22-8c5c-435a-b322-e6d4ca62170b,3;</vt:lpwstr>
  </property>
  <property fmtid="{D5CDD505-2E9C-101B-9397-08002B2CF9AE}" pid="3" name="ContentTypeId">
    <vt:lpwstr>0x010100F769CB3625653B469456ADAF54D4F4F2</vt:lpwstr>
  </property>
</Properties>
</file>